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4"/>
  </p:notesMasterIdLst>
  <p:sldIdLst>
    <p:sldId id="256" r:id="rId2"/>
    <p:sldId id="258" r:id="rId3"/>
    <p:sldId id="259" r:id="rId4"/>
    <p:sldId id="260" r:id="rId5"/>
    <p:sldId id="261" r:id="rId6"/>
    <p:sldId id="262" r:id="rId7"/>
    <p:sldId id="348" r:id="rId8"/>
    <p:sldId id="347" r:id="rId9"/>
    <p:sldId id="346" r:id="rId10"/>
    <p:sldId id="263" r:id="rId11"/>
    <p:sldId id="264" r:id="rId12"/>
    <p:sldId id="265" r:id="rId13"/>
    <p:sldId id="385" r:id="rId14"/>
    <p:sldId id="386" r:id="rId15"/>
    <p:sldId id="387" r:id="rId16"/>
    <p:sldId id="388" r:id="rId17"/>
    <p:sldId id="389" r:id="rId18"/>
    <p:sldId id="352" r:id="rId19"/>
    <p:sldId id="267" r:id="rId20"/>
    <p:sldId id="350" r:id="rId21"/>
    <p:sldId id="394" r:id="rId22"/>
    <p:sldId id="353" r:id="rId23"/>
    <p:sldId id="354" r:id="rId24"/>
    <p:sldId id="358" r:id="rId25"/>
    <p:sldId id="359" r:id="rId26"/>
    <p:sldId id="360" r:id="rId27"/>
    <p:sldId id="361" r:id="rId28"/>
    <p:sldId id="362" r:id="rId29"/>
    <p:sldId id="356" r:id="rId30"/>
    <p:sldId id="357" r:id="rId31"/>
    <p:sldId id="268" r:id="rId32"/>
    <p:sldId id="355" r:id="rId33"/>
    <p:sldId id="363" r:id="rId34"/>
    <p:sldId id="403" r:id="rId35"/>
    <p:sldId id="427" r:id="rId36"/>
    <p:sldId id="416" r:id="rId37"/>
    <p:sldId id="431" r:id="rId38"/>
    <p:sldId id="430" r:id="rId39"/>
    <p:sldId id="269" r:id="rId40"/>
    <p:sldId id="271" r:id="rId41"/>
    <p:sldId id="429" r:id="rId42"/>
    <p:sldId id="272" r:id="rId43"/>
    <p:sldId id="273" r:id="rId44"/>
    <p:sldId id="380" r:id="rId45"/>
    <p:sldId id="279" r:id="rId46"/>
    <p:sldId id="275" r:id="rId47"/>
    <p:sldId id="276" r:id="rId48"/>
    <p:sldId id="277" r:id="rId49"/>
    <p:sldId id="278" r:id="rId50"/>
    <p:sldId id="280"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8" r:id="rId66"/>
    <p:sldId id="303" r:id="rId67"/>
    <p:sldId id="297" r:id="rId68"/>
    <p:sldId id="299" r:id="rId69"/>
    <p:sldId id="300" r:id="rId70"/>
    <p:sldId id="302" r:id="rId71"/>
    <p:sldId id="368" r:id="rId72"/>
    <p:sldId id="369" r:id="rId73"/>
    <p:sldId id="370" r:id="rId74"/>
    <p:sldId id="371" r:id="rId75"/>
    <p:sldId id="372" r:id="rId76"/>
    <p:sldId id="373" r:id="rId77"/>
    <p:sldId id="374" r:id="rId78"/>
    <p:sldId id="377" r:id="rId79"/>
    <p:sldId id="375" r:id="rId80"/>
    <p:sldId id="376" r:id="rId81"/>
    <p:sldId id="379" r:id="rId82"/>
    <p:sldId id="383" r:id="rId83"/>
    <p:sldId id="378" r:id="rId84"/>
    <p:sldId id="382" r:id="rId85"/>
    <p:sldId id="381" r:id="rId86"/>
    <p:sldId id="384" r:id="rId87"/>
    <p:sldId id="342" r:id="rId88"/>
    <p:sldId id="309" r:id="rId89"/>
    <p:sldId id="321" r:id="rId90"/>
    <p:sldId id="327" r:id="rId91"/>
    <p:sldId id="330" r:id="rId92"/>
    <p:sldId id="334" r:id="rId93"/>
  </p:sldIdLst>
  <p:sldSz cx="9144000" cy="5143500" type="screen16x9"/>
  <p:notesSz cx="6858000" cy="9144000"/>
  <p:embeddedFontLst>
    <p:embeddedFont>
      <p:font typeface="Cambria" panose="02040503050406030204" pitchFamily="18" charset="0"/>
      <p:regular r:id="rId95"/>
      <p:bold r:id="rId96"/>
      <p:italic r:id="rId97"/>
      <p:boldItalic r:id="rId98"/>
    </p:embeddedFont>
    <p:embeddedFont>
      <p:font typeface="Cambria Math" panose="02040503050406030204" pitchFamily="18" charset="0"/>
      <p:regular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F58087-8F14-4827-BF85-050957676020}" v="83" dt="2025-07-30T08:18:11.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449" autoAdjust="0"/>
  </p:normalViewPr>
  <p:slideViewPr>
    <p:cSldViewPr snapToGrid="0">
      <p:cViewPr varScale="1">
        <p:scale>
          <a:sx n="107" d="100"/>
          <a:sy n="107" d="100"/>
        </p:scale>
        <p:origin x="68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Leung" userId="95e333b92a823007" providerId="LiveId" clId="{A9F58087-8F14-4827-BF85-050957676020}"/>
    <pc:docChg chg="undo custSel addSld delSld modSld">
      <pc:chgData name="Brandon Leung" userId="95e333b92a823007" providerId="LiveId" clId="{A9F58087-8F14-4827-BF85-050957676020}" dt="2025-08-04T19:57:06.425" v="5311" actId="47"/>
      <pc:docMkLst>
        <pc:docMk/>
      </pc:docMkLst>
      <pc:sldChg chg="del">
        <pc:chgData name="Brandon Leung" userId="95e333b92a823007" providerId="LiveId" clId="{A9F58087-8F14-4827-BF85-050957676020}" dt="2025-08-04T19:57:06.425" v="5311" actId="47"/>
        <pc:sldMkLst>
          <pc:docMk/>
          <pc:sldMk cId="0" sldId="335"/>
        </pc:sldMkLst>
      </pc:sldChg>
      <pc:sldChg chg="del">
        <pc:chgData name="Brandon Leung" userId="95e333b92a823007" providerId="LiveId" clId="{A9F58087-8F14-4827-BF85-050957676020}" dt="2025-08-04T19:56:46.796" v="5310" actId="2696"/>
        <pc:sldMkLst>
          <pc:docMk/>
          <pc:sldMk cId="0" sldId="336"/>
        </pc:sldMkLst>
      </pc:sldChg>
      <pc:sldChg chg="del">
        <pc:chgData name="Brandon Leung" userId="95e333b92a823007" providerId="LiveId" clId="{A9F58087-8F14-4827-BF85-050957676020}" dt="2025-08-04T19:56:46.796" v="5310" actId="2696"/>
        <pc:sldMkLst>
          <pc:docMk/>
          <pc:sldMk cId="0" sldId="337"/>
        </pc:sldMkLst>
      </pc:sldChg>
      <pc:sldChg chg="modSp">
        <pc:chgData name="Brandon Leung" userId="95e333b92a823007" providerId="LiveId" clId="{A9F58087-8F14-4827-BF85-050957676020}" dt="2025-07-17T22:47:03.439" v="52" actId="20577"/>
        <pc:sldMkLst>
          <pc:docMk/>
          <pc:sldMk cId="385033616" sldId="350"/>
        </pc:sldMkLst>
        <pc:spChg chg="mod">
          <ac:chgData name="Brandon Leung" userId="95e333b92a823007" providerId="LiveId" clId="{A9F58087-8F14-4827-BF85-050957676020}" dt="2025-07-17T22:47:03.439" v="52" actId="20577"/>
          <ac:spMkLst>
            <pc:docMk/>
            <pc:sldMk cId="385033616" sldId="350"/>
            <ac:spMk id="6" creationId="{E81E12B1-9DA9-4B13-A859-44AC293A8B04}"/>
          </ac:spMkLst>
        </pc:spChg>
      </pc:sldChg>
      <pc:sldChg chg="modSp modAnim">
        <pc:chgData name="Brandon Leung" userId="95e333b92a823007" providerId="LiveId" clId="{A9F58087-8F14-4827-BF85-050957676020}" dt="2025-07-17T22:42:30.598" v="0" actId="207"/>
        <pc:sldMkLst>
          <pc:docMk/>
          <pc:sldMk cId="240698779" sldId="385"/>
        </pc:sldMkLst>
        <pc:spChg chg="mod">
          <ac:chgData name="Brandon Leung" userId="95e333b92a823007" providerId="LiveId" clId="{A9F58087-8F14-4827-BF85-050957676020}" dt="2025-07-17T22:42:30.598" v="0" actId="207"/>
          <ac:spMkLst>
            <pc:docMk/>
            <pc:sldMk cId="240698779" sldId="385"/>
            <ac:spMk id="3" creationId="{06C166C1-157D-00C5-AEF7-8EE3168B8C64}"/>
          </ac:spMkLst>
        </pc:spChg>
      </pc:sldChg>
      <pc:sldChg chg="modSp add mod modNotesTx">
        <pc:chgData name="Brandon Leung" userId="95e333b92a823007" providerId="LiveId" clId="{A9F58087-8F14-4827-BF85-050957676020}" dt="2025-07-27T19:41:50.661" v="2678" actId="20577"/>
        <pc:sldMkLst>
          <pc:docMk/>
          <pc:sldMk cId="669126197" sldId="416"/>
        </pc:sldMkLst>
        <pc:spChg chg="mod">
          <ac:chgData name="Brandon Leung" userId="95e333b92a823007" providerId="LiveId" clId="{A9F58087-8F14-4827-BF85-050957676020}" dt="2025-07-27T08:59:10.039" v="1557" actId="20577"/>
          <ac:spMkLst>
            <pc:docMk/>
            <pc:sldMk cId="669126197" sldId="416"/>
            <ac:spMk id="2" creationId="{2632EA78-CCFF-2143-A192-D4B1E579A720}"/>
          </ac:spMkLst>
        </pc:spChg>
        <pc:spChg chg="mod">
          <ac:chgData name="Brandon Leung" userId="95e333b92a823007" providerId="LiveId" clId="{A9F58087-8F14-4827-BF85-050957676020}" dt="2025-07-27T19:41:33.622" v="2677" actId="255"/>
          <ac:spMkLst>
            <pc:docMk/>
            <pc:sldMk cId="669126197" sldId="416"/>
            <ac:spMk id="3" creationId="{EF568542-3EAE-0C35-920E-B97AE15EFF18}"/>
          </ac:spMkLst>
        </pc:spChg>
      </pc:sldChg>
      <pc:sldChg chg="addSp modSp add mod">
        <pc:chgData name="Brandon Leung" userId="95e333b92a823007" providerId="LiveId" clId="{A9F58087-8F14-4827-BF85-050957676020}" dt="2025-07-27T08:29:24.486" v="1508" actId="208"/>
        <pc:sldMkLst>
          <pc:docMk/>
          <pc:sldMk cId="952663836" sldId="427"/>
        </pc:sldMkLst>
        <pc:spChg chg="mod">
          <ac:chgData name="Brandon Leung" userId="95e333b92a823007" providerId="LiveId" clId="{A9F58087-8F14-4827-BF85-050957676020}" dt="2025-07-26T23:42:04.747" v="155" actId="20577"/>
          <ac:spMkLst>
            <pc:docMk/>
            <pc:sldMk cId="952663836" sldId="427"/>
            <ac:spMk id="2" creationId="{123B0421-463B-78E9-A285-0EC5D4A03370}"/>
          </ac:spMkLst>
        </pc:spChg>
        <pc:spChg chg="mod">
          <ac:chgData name="Brandon Leung" userId="95e333b92a823007" providerId="LiveId" clId="{A9F58087-8F14-4827-BF85-050957676020}" dt="2025-07-27T08:26:49.966" v="1507" actId="20577"/>
          <ac:spMkLst>
            <pc:docMk/>
            <pc:sldMk cId="952663836" sldId="427"/>
            <ac:spMk id="3" creationId="{694CEFCA-3DD7-BDB7-84A9-710CA74931F1}"/>
          </ac:spMkLst>
        </pc:spChg>
        <pc:picChg chg="add mod">
          <ac:chgData name="Brandon Leung" userId="95e333b92a823007" providerId="LiveId" clId="{A9F58087-8F14-4827-BF85-050957676020}" dt="2025-07-27T08:29:24.486" v="1508" actId="208"/>
          <ac:picMkLst>
            <pc:docMk/>
            <pc:sldMk cId="952663836" sldId="427"/>
            <ac:picMk id="5" creationId="{8675549D-7F58-8208-3D74-8BC8534E116C}"/>
          </ac:picMkLst>
        </pc:picChg>
      </pc:sldChg>
      <pc:sldChg chg="addSp modSp add del mod">
        <pc:chgData name="Brandon Leung" userId="95e333b92a823007" providerId="LiveId" clId="{A9F58087-8F14-4827-BF85-050957676020}" dt="2025-07-30T08:27:46.482" v="5309" actId="47"/>
        <pc:sldMkLst>
          <pc:docMk/>
          <pc:sldMk cId="3136911568" sldId="428"/>
        </pc:sldMkLst>
      </pc:sldChg>
      <pc:sldChg chg="add">
        <pc:chgData name="Brandon Leung" userId="95e333b92a823007" providerId="LiveId" clId="{A9F58087-8F14-4827-BF85-050957676020}" dt="2025-07-27T08:58:59.127" v="1511"/>
        <pc:sldMkLst>
          <pc:docMk/>
          <pc:sldMk cId="1877096051" sldId="429"/>
        </pc:sldMkLst>
      </pc:sldChg>
      <pc:sldChg chg="add">
        <pc:chgData name="Brandon Leung" userId="95e333b92a823007" providerId="LiveId" clId="{A9F58087-8F14-4827-BF85-050957676020}" dt="2025-07-29T02:41:27.504" v="2679"/>
        <pc:sldMkLst>
          <pc:docMk/>
          <pc:sldMk cId="4214224854" sldId="430"/>
        </pc:sldMkLst>
      </pc:sldChg>
      <pc:sldChg chg="addSp delSp modSp add mod modNotesTx">
        <pc:chgData name="Brandon Leung" userId="95e333b92a823007" providerId="LiveId" clId="{A9F58087-8F14-4827-BF85-050957676020}" dt="2025-07-30T08:27:35.399" v="5308" actId="207"/>
        <pc:sldMkLst>
          <pc:docMk/>
          <pc:sldMk cId="3144783858" sldId="431"/>
        </pc:sldMkLst>
        <pc:spChg chg="mod">
          <ac:chgData name="Brandon Leung" userId="95e333b92a823007" providerId="LiveId" clId="{A9F58087-8F14-4827-BF85-050957676020}" dt="2025-07-30T08:21:18.956" v="4733" actId="255"/>
          <ac:spMkLst>
            <pc:docMk/>
            <pc:sldMk cId="3144783858" sldId="431"/>
            <ac:spMk id="2" creationId="{EBC76770-50F2-42F2-2BF0-A147E37AC947}"/>
          </ac:spMkLst>
        </pc:spChg>
        <pc:spChg chg="add mod">
          <ac:chgData name="Brandon Leung" userId="95e333b92a823007" providerId="LiveId" clId="{A9F58087-8F14-4827-BF85-050957676020}" dt="2025-07-30T08:27:35.399" v="5308" actId="207"/>
          <ac:spMkLst>
            <pc:docMk/>
            <pc:sldMk cId="3144783858" sldId="431"/>
            <ac:spMk id="8" creationId="{06037F3C-42C7-1EB0-65E1-8689E64E0ABF}"/>
          </ac:spMkLst>
        </pc:spChg>
        <pc:spChg chg="add mod">
          <ac:chgData name="Brandon Leung" userId="95e333b92a823007" providerId="LiveId" clId="{A9F58087-8F14-4827-BF85-050957676020}" dt="2025-07-30T08:21:18.956" v="4733" actId="255"/>
          <ac:spMkLst>
            <pc:docMk/>
            <pc:sldMk cId="3144783858" sldId="431"/>
            <ac:spMk id="11" creationId="{FA269A11-AC6F-CDA2-6D86-B792B2F4DB49}"/>
          </ac:spMkLst>
        </pc:spChg>
        <pc:picChg chg="mod">
          <ac:chgData name="Brandon Leung" userId="95e333b92a823007" providerId="LiveId" clId="{A9F58087-8F14-4827-BF85-050957676020}" dt="2025-07-30T08:18:03.799" v="4156" actId="1076"/>
          <ac:picMkLst>
            <pc:docMk/>
            <pc:sldMk cId="3144783858" sldId="431"/>
            <ac:picMk id="5" creationId="{19155357-CEF3-D10C-187B-CABB745C674F}"/>
          </ac:picMkLst>
        </pc:picChg>
        <pc:picChg chg="add mod">
          <ac:chgData name="Brandon Leung" userId="95e333b92a823007" providerId="LiveId" clId="{A9F58087-8F14-4827-BF85-050957676020}" dt="2025-07-30T08:15:34.494" v="3660" actId="14100"/>
          <ac:picMkLst>
            <pc:docMk/>
            <pc:sldMk cId="3144783858" sldId="431"/>
            <ac:picMk id="6" creationId="{CF5D85F6-DB26-E022-7233-DDAEAFFAA38B}"/>
          </ac:picMkLst>
        </pc:picChg>
        <pc:picChg chg="add mod">
          <ac:chgData name="Brandon Leung" userId="95e333b92a823007" providerId="LiveId" clId="{A9F58087-8F14-4827-BF85-050957676020}" dt="2025-07-30T08:15:40.684" v="3662" actId="14100"/>
          <ac:picMkLst>
            <pc:docMk/>
            <pc:sldMk cId="3144783858" sldId="431"/>
            <ac:picMk id="10" creationId="{FE725BC2-56DC-ECBC-6891-F5F3548FB91C}"/>
          </ac:picMkLst>
        </pc:picChg>
        <pc:picChg chg="add mod">
          <ac:chgData name="Brandon Leung" userId="95e333b92a823007" providerId="LiveId" clId="{A9F58087-8F14-4827-BF85-050957676020}" dt="2025-07-30T08:27:08.971" v="5306" actId="1076"/>
          <ac:picMkLst>
            <pc:docMk/>
            <pc:sldMk cId="3144783858" sldId="431"/>
            <ac:picMk id="15" creationId="{AA2C012F-798D-0554-831E-DA6F23996CB1}"/>
          </ac:picMkLst>
        </pc:picChg>
        <pc:picChg chg="add mod">
          <ac:chgData name="Brandon Leung" userId="95e333b92a823007" providerId="LiveId" clId="{A9F58087-8F14-4827-BF85-050957676020}" dt="2025-07-30T08:27:07.351" v="5305" actId="1076"/>
          <ac:picMkLst>
            <pc:docMk/>
            <pc:sldMk cId="3144783858" sldId="431"/>
            <ac:picMk id="17" creationId="{47C48E70-BEE9-EE67-0B81-770E1FB69477}"/>
          </ac:picMkLst>
        </pc:picChg>
      </pc:sldChg>
    </pc:docChg>
  </pc:docChgLst>
  <pc:docChgLst>
    <pc:chgData name="Brandon Leung" userId="95e333b92a823007" providerId="LiveId" clId="{633D3D73-9A54-46C1-9434-3F367DF43FA0}"/>
    <pc:docChg chg="undo custSel addSld delSld modSld sldOrd">
      <pc:chgData name="Brandon Leung" userId="95e333b92a823007" providerId="LiveId" clId="{633D3D73-9A54-46C1-9434-3F367DF43FA0}" dt="2025-06-15T21:01:54.634" v="37137" actId="2696"/>
      <pc:docMkLst>
        <pc:docMk/>
      </pc:docMkLst>
      <pc:sldChg chg="addSp modSp del mod ord modShow modNotes">
        <pc:chgData name="Brandon Leung" userId="95e333b92a823007" providerId="LiveId" clId="{633D3D73-9A54-46C1-9434-3F367DF43FA0}" dt="2025-06-04T09:35:19.686" v="37022" actId="2696"/>
        <pc:sldMkLst>
          <pc:docMk/>
          <pc:sldMk cId="0" sldId="257"/>
        </pc:sldMkLst>
      </pc:sldChg>
      <pc:sldChg chg="addSp modSp mod setBg modNotes">
        <pc:chgData name="Brandon Leung" userId="95e333b92a823007" providerId="LiveId" clId="{633D3D73-9A54-46C1-9434-3F367DF43FA0}" dt="2025-06-04T08:21:01.724" v="37007" actId="115"/>
        <pc:sldMkLst>
          <pc:docMk/>
          <pc:sldMk cId="0" sldId="258"/>
        </pc:sldMkLst>
      </pc:sldChg>
      <pc:sldChg chg="addSp modSp mod modNotes">
        <pc:chgData name="Brandon Leung" userId="95e333b92a823007" providerId="LiveId" clId="{633D3D73-9A54-46C1-9434-3F367DF43FA0}" dt="2025-06-04T08:21:11.630" v="37010" actId="404"/>
        <pc:sldMkLst>
          <pc:docMk/>
          <pc:sldMk cId="0" sldId="259"/>
        </pc:sldMkLst>
      </pc:sldChg>
      <pc:sldChg chg="addSp modSp mod modNotes">
        <pc:chgData name="Brandon Leung" userId="95e333b92a823007" providerId="LiveId" clId="{633D3D73-9A54-46C1-9434-3F367DF43FA0}" dt="2025-06-04T08:21:16.633" v="37011" actId="115"/>
        <pc:sldMkLst>
          <pc:docMk/>
          <pc:sldMk cId="0" sldId="260"/>
        </pc:sldMkLst>
      </pc:sldChg>
      <pc:sldChg chg="addSp modSp mod modNotes">
        <pc:chgData name="Brandon Leung" userId="95e333b92a823007" providerId="LiveId" clId="{633D3D73-9A54-46C1-9434-3F367DF43FA0}" dt="2025-06-04T08:21:24.331" v="37012" actId="115"/>
        <pc:sldMkLst>
          <pc:docMk/>
          <pc:sldMk cId="0" sldId="261"/>
        </pc:sldMkLst>
      </pc:sldChg>
      <pc:sldChg chg="addSp modSp modNotes">
        <pc:chgData name="Brandon Leung" userId="95e333b92a823007" providerId="LiveId" clId="{633D3D73-9A54-46C1-9434-3F367DF43FA0}" dt="2025-05-08T10:13:39.222" v="81"/>
        <pc:sldMkLst>
          <pc:docMk/>
          <pc:sldMk cId="0" sldId="262"/>
        </pc:sldMkLst>
      </pc:sldChg>
      <pc:sldChg chg="modSp mod">
        <pc:chgData name="Brandon Leung" userId="95e333b92a823007" providerId="LiveId" clId="{633D3D73-9A54-46C1-9434-3F367DF43FA0}" dt="2025-05-08T10:14:06.274" v="117" actId="20577"/>
        <pc:sldMkLst>
          <pc:docMk/>
          <pc:sldMk cId="0" sldId="263"/>
        </pc:sldMkLst>
      </pc:sldChg>
      <pc:sldChg chg="addSp modSp mod modNotes">
        <pc:chgData name="Brandon Leung" userId="95e333b92a823007" providerId="LiveId" clId="{633D3D73-9A54-46C1-9434-3F367DF43FA0}" dt="2025-05-08T10:13:59.695" v="116" actId="1036"/>
        <pc:sldMkLst>
          <pc:docMk/>
          <pc:sldMk cId="0" sldId="264"/>
        </pc:sldMkLst>
      </pc:sldChg>
      <pc:sldChg chg="addSp modSp setBg modNotes">
        <pc:chgData name="Brandon Leung" userId="95e333b92a823007" providerId="LiveId" clId="{633D3D73-9A54-46C1-9434-3F367DF43FA0}" dt="2025-05-08T10:14:10.326" v="118"/>
        <pc:sldMkLst>
          <pc:docMk/>
          <pc:sldMk cId="0" sldId="265"/>
        </pc:sldMkLst>
      </pc:sldChg>
      <pc:sldChg chg="addSp modSp del mod modNotes">
        <pc:chgData name="Brandon Leung" userId="95e333b92a823007" providerId="LiveId" clId="{633D3D73-9A54-46C1-9434-3F367DF43FA0}" dt="2025-05-21T08:57:03.051" v="1325" actId="47"/>
        <pc:sldMkLst>
          <pc:docMk/>
          <pc:sldMk cId="0" sldId="266"/>
        </pc:sldMkLst>
      </pc:sldChg>
      <pc:sldChg chg="addSp modSp mod modAnim modNotes">
        <pc:chgData name="Brandon Leung" userId="95e333b92a823007" providerId="LiveId" clId="{633D3D73-9A54-46C1-9434-3F367DF43FA0}" dt="2025-06-04T19:27:24.878" v="37048"/>
        <pc:sldMkLst>
          <pc:docMk/>
          <pc:sldMk cId="0" sldId="267"/>
        </pc:sldMkLst>
      </pc:sldChg>
      <pc:sldChg chg="addSp modSp mod modAnim modNotes">
        <pc:chgData name="Brandon Leung" userId="95e333b92a823007" providerId="LiveId" clId="{633D3D73-9A54-46C1-9434-3F367DF43FA0}" dt="2025-06-04T19:29:19.792" v="37063"/>
        <pc:sldMkLst>
          <pc:docMk/>
          <pc:sldMk cId="0" sldId="268"/>
        </pc:sldMkLst>
      </pc:sldChg>
      <pc:sldChg chg="modNotes">
        <pc:chgData name="Brandon Leung" userId="95e333b92a823007" providerId="LiveId" clId="{633D3D73-9A54-46C1-9434-3F367DF43FA0}" dt="2025-05-21T08:38:56.036" v="455"/>
        <pc:sldMkLst>
          <pc:docMk/>
          <pc:sldMk cId="0" sldId="269"/>
        </pc:sldMkLst>
      </pc:sldChg>
      <pc:sldChg chg="addSp modSp del mod ord modNotes">
        <pc:chgData name="Brandon Leung" userId="95e333b92a823007" providerId="LiveId" clId="{633D3D73-9A54-46C1-9434-3F367DF43FA0}" dt="2025-06-04T09:35:19.686" v="37022" actId="2696"/>
        <pc:sldMkLst>
          <pc:docMk/>
          <pc:sldMk cId="0" sldId="270"/>
        </pc:sldMkLst>
      </pc:sldChg>
      <pc:sldChg chg="addSp modSp modNotes">
        <pc:chgData name="Brandon Leung" userId="95e333b92a823007" providerId="LiveId" clId="{633D3D73-9A54-46C1-9434-3F367DF43FA0}" dt="2025-05-08T10:15:21.354" v="151"/>
        <pc:sldMkLst>
          <pc:docMk/>
          <pc:sldMk cId="0" sldId="271"/>
        </pc:sldMkLst>
      </pc:sldChg>
      <pc:sldChg chg="modNotes">
        <pc:chgData name="Brandon Leung" userId="95e333b92a823007" providerId="LiveId" clId="{633D3D73-9A54-46C1-9434-3F367DF43FA0}" dt="2025-05-21T08:38:56.036" v="455"/>
        <pc:sldMkLst>
          <pc:docMk/>
          <pc:sldMk cId="0" sldId="272"/>
        </pc:sldMkLst>
      </pc:sldChg>
      <pc:sldChg chg="addSp modSp mod modNotes">
        <pc:chgData name="Brandon Leung" userId="95e333b92a823007" providerId="LiveId" clId="{633D3D73-9A54-46C1-9434-3F367DF43FA0}" dt="2025-05-08T10:15:35.193" v="182" actId="1076"/>
        <pc:sldMkLst>
          <pc:docMk/>
          <pc:sldMk cId="0" sldId="273"/>
        </pc:sldMkLst>
      </pc:sldChg>
      <pc:sldChg chg="addSp modSp del modNotes">
        <pc:chgData name="Brandon Leung" userId="95e333b92a823007" providerId="LiveId" clId="{633D3D73-9A54-46C1-9434-3F367DF43FA0}" dt="2025-05-31T04:33:09.704" v="25548" actId="47"/>
        <pc:sldMkLst>
          <pc:docMk/>
          <pc:sldMk cId="0" sldId="274"/>
        </pc:sldMkLst>
      </pc:sldChg>
      <pc:sldChg chg="addSp modSp modNotes">
        <pc:chgData name="Brandon Leung" userId="95e333b92a823007" providerId="LiveId" clId="{633D3D73-9A54-46C1-9434-3F367DF43FA0}" dt="2025-05-08T10:15:44.198" v="184"/>
        <pc:sldMkLst>
          <pc:docMk/>
          <pc:sldMk cId="0" sldId="275"/>
        </pc:sldMkLst>
      </pc:sldChg>
      <pc:sldChg chg="addSp modSp modNotes">
        <pc:chgData name="Brandon Leung" userId="95e333b92a823007" providerId="LiveId" clId="{633D3D73-9A54-46C1-9434-3F367DF43FA0}" dt="2025-05-08T10:15:46.250" v="185"/>
        <pc:sldMkLst>
          <pc:docMk/>
          <pc:sldMk cId="0" sldId="276"/>
        </pc:sldMkLst>
      </pc:sldChg>
      <pc:sldChg chg="addSp modSp mod modNotes">
        <pc:chgData name="Brandon Leung" userId="95e333b92a823007" providerId="LiveId" clId="{633D3D73-9A54-46C1-9434-3F367DF43FA0}" dt="2025-05-08T10:15:50.730" v="192" actId="1036"/>
        <pc:sldMkLst>
          <pc:docMk/>
          <pc:sldMk cId="0" sldId="277"/>
        </pc:sldMkLst>
      </pc:sldChg>
      <pc:sldChg chg="addSp modSp modNotes">
        <pc:chgData name="Brandon Leung" userId="95e333b92a823007" providerId="LiveId" clId="{633D3D73-9A54-46C1-9434-3F367DF43FA0}" dt="2025-05-08T10:15:53.778" v="193"/>
        <pc:sldMkLst>
          <pc:docMk/>
          <pc:sldMk cId="0" sldId="278"/>
        </pc:sldMkLst>
      </pc:sldChg>
      <pc:sldChg chg="addSp modSp ord modNotes">
        <pc:chgData name="Brandon Leung" userId="95e333b92a823007" providerId="LiveId" clId="{633D3D73-9A54-46C1-9434-3F367DF43FA0}" dt="2025-06-04T07:59:56.335" v="36908"/>
        <pc:sldMkLst>
          <pc:docMk/>
          <pc:sldMk cId="0" sldId="279"/>
        </pc:sldMkLst>
      </pc:sldChg>
      <pc:sldChg chg="modNotes">
        <pc:chgData name="Brandon Leung" userId="95e333b92a823007" providerId="LiveId" clId="{633D3D73-9A54-46C1-9434-3F367DF43FA0}" dt="2025-05-21T08:38:56.036" v="455"/>
        <pc:sldMkLst>
          <pc:docMk/>
          <pc:sldMk cId="0" sldId="280"/>
        </pc:sldMkLst>
      </pc:sldChg>
      <pc:sldChg chg="addSp modSp del mod ord modShow modNotes">
        <pc:chgData name="Brandon Leung" userId="95e333b92a823007" providerId="LiveId" clId="{633D3D73-9A54-46C1-9434-3F367DF43FA0}" dt="2025-06-04T09:35:19.686" v="37022" actId="2696"/>
        <pc:sldMkLst>
          <pc:docMk/>
          <pc:sldMk cId="0" sldId="281"/>
        </pc:sldMkLst>
      </pc:sldChg>
      <pc:sldChg chg="addSp modSp modNotes">
        <pc:chgData name="Brandon Leung" userId="95e333b92a823007" providerId="LiveId" clId="{633D3D73-9A54-46C1-9434-3F367DF43FA0}" dt="2025-05-08T10:16:10.242" v="223"/>
        <pc:sldMkLst>
          <pc:docMk/>
          <pc:sldMk cId="0" sldId="282"/>
        </pc:sldMkLst>
      </pc:sldChg>
      <pc:sldChg chg="addSp modSp modNotes">
        <pc:chgData name="Brandon Leung" userId="95e333b92a823007" providerId="LiveId" clId="{633D3D73-9A54-46C1-9434-3F367DF43FA0}" dt="2025-05-08T10:16:12.315" v="224"/>
        <pc:sldMkLst>
          <pc:docMk/>
          <pc:sldMk cId="0" sldId="283"/>
        </pc:sldMkLst>
      </pc:sldChg>
      <pc:sldChg chg="addSp modSp modNotes">
        <pc:chgData name="Brandon Leung" userId="95e333b92a823007" providerId="LiveId" clId="{633D3D73-9A54-46C1-9434-3F367DF43FA0}" dt="2025-05-08T10:16:13.824" v="225"/>
        <pc:sldMkLst>
          <pc:docMk/>
          <pc:sldMk cId="0" sldId="284"/>
        </pc:sldMkLst>
      </pc:sldChg>
      <pc:sldChg chg="modNotes">
        <pc:chgData name="Brandon Leung" userId="95e333b92a823007" providerId="LiveId" clId="{633D3D73-9A54-46C1-9434-3F367DF43FA0}" dt="2025-05-21T08:38:56.036" v="455"/>
        <pc:sldMkLst>
          <pc:docMk/>
          <pc:sldMk cId="0" sldId="285"/>
        </pc:sldMkLst>
      </pc:sldChg>
      <pc:sldChg chg="addSp modSp mod modNotes">
        <pc:chgData name="Brandon Leung" userId="95e333b92a823007" providerId="LiveId" clId="{633D3D73-9A54-46C1-9434-3F367DF43FA0}" dt="2025-05-08T10:16:31.148" v="261" actId="1036"/>
        <pc:sldMkLst>
          <pc:docMk/>
          <pc:sldMk cId="0" sldId="286"/>
        </pc:sldMkLst>
      </pc:sldChg>
      <pc:sldChg chg="addSp modSp modNotes">
        <pc:chgData name="Brandon Leung" userId="95e333b92a823007" providerId="LiveId" clId="{633D3D73-9A54-46C1-9434-3F367DF43FA0}" dt="2025-05-08T10:16:34.073" v="262"/>
        <pc:sldMkLst>
          <pc:docMk/>
          <pc:sldMk cId="0" sldId="287"/>
        </pc:sldMkLst>
      </pc:sldChg>
      <pc:sldChg chg="addSp modSp modNotes">
        <pc:chgData name="Brandon Leung" userId="95e333b92a823007" providerId="LiveId" clId="{633D3D73-9A54-46C1-9434-3F367DF43FA0}" dt="2025-05-08T10:16:36.086" v="263"/>
        <pc:sldMkLst>
          <pc:docMk/>
          <pc:sldMk cId="0" sldId="288"/>
        </pc:sldMkLst>
      </pc:sldChg>
      <pc:sldChg chg="modNotes">
        <pc:chgData name="Brandon Leung" userId="95e333b92a823007" providerId="LiveId" clId="{633D3D73-9A54-46C1-9434-3F367DF43FA0}" dt="2025-05-21T08:38:56.036" v="455"/>
        <pc:sldMkLst>
          <pc:docMk/>
          <pc:sldMk cId="0" sldId="289"/>
        </pc:sldMkLst>
      </pc:sldChg>
      <pc:sldChg chg="addSp modSp mod modNotes">
        <pc:chgData name="Brandon Leung" userId="95e333b92a823007" providerId="LiveId" clId="{633D3D73-9A54-46C1-9434-3F367DF43FA0}" dt="2025-06-04T08:01:14.605" v="36910" actId="1076"/>
        <pc:sldMkLst>
          <pc:docMk/>
          <pc:sldMk cId="0" sldId="290"/>
        </pc:sldMkLst>
      </pc:sldChg>
      <pc:sldChg chg="addSp modSp modNotes">
        <pc:chgData name="Brandon Leung" userId="95e333b92a823007" providerId="LiveId" clId="{633D3D73-9A54-46C1-9434-3F367DF43FA0}" dt="2025-05-08T10:16:53.490" v="304"/>
        <pc:sldMkLst>
          <pc:docMk/>
          <pc:sldMk cId="0" sldId="291"/>
        </pc:sldMkLst>
      </pc:sldChg>
      <pc:sldChg chg="addSp modSp setBg modNotes">
        <pc:chgData name="Brandon Leung" userId="95e333b92a823007" providerId="LiveId" clId="{633D3D73-9A54-46C1-9434-3F367DF43FA0}" dt="2025-05-08T10:16:55.922" v="305"/>
        <pc:sldMkLst>
          <pc:docMk/>
          <pc:sldMk cId="0" sldId="292"/>
        </pc:sldMkLst>
      </pc:sldChg>
      <pc:sldChg chg="addSp modSp modAnim modNotes">
        <pc:chgData name="Brandon Leung" userId="95e333b92a823007" providerId="LiveId" clId="{633D3D73-9A54-46C1-9434-3F367DF43FA0}" dt="2025-06-04T19:30:04.027" v="37068"/>
        <pc:sldMkLst>
          <pc:docMk/>
          <pc:sldMk cId="0" sldId="293"/>
        </pc:sldMkLst>
      </pc:sldChg>
      <pc:sldChg chg="addSp modSp modAnim modNotes">
        <pc:chgData name="Brandon Leung" userId="95e333b92a823007" providerId="LiveId" clId="{633D3D73-9A54-46C1-9434-3F367DF43FA0}" dt="2025-06-04T19:30:08.304" v="37069"/>
        <pc:sldMkLst>
          <pc:docMk/>
          <pc:sldMk cId="0" sldId="294"/>
        </pc:sldMkLst>
      </pc:sldChg>
      <pc:sldChg chg="modNotes">
        <pc:chgData name="Brandon Leung" userId="95e333b92a823007" providerId="LiveId" clId="{633D3D73-9A54-46C1-9434-3F367DF43FA0}" dt="2025-05-21T08:38:56.036" v="455"/>
        <pc:sldMkLst>
          <pc:docMk/>
          <pc:sldMk cId="0" sldId="295"/>
        </pc:sldMkLst>
      </pc:sldChg>
      <pc:sldChg chg="addSp modSp del mod ord modShow modNotes">
        <pc:chgData name="Brandon Leung" userId="95e333b92a823007" providerId="LiveId" clId="{633D3D73-9A54-46C1-9434-3F367DF43FA0}" dt="2025-06-04T09:35:19.686" v="37022" actId="2696"/>
        <pc:sldMkLst>
          <pc:docMk/>
          <pc:sldMk cId="0" sldId="296"/>
        </pc:sldMkLst>
      </pc:sldChg>
      <pc:sldChg chg="addSp modSp ord modNotes">
        <pc:chgData name="Brandon Leung" userId="95e333b92a823007" providerId="LiveId" clId="{633D3D73-9A54-46C1-9434-3F367DF43FA0}" dt="2025-06-04T08:08:38.819" v="36933"/>
        <pc:sldMkLst>
          <pc:docMk/>
          <pc:sldMk cId="0" sldId="297"/>
        </pc:sldMkLst>
      </pc:sldChg>
      <pc:sldChg chg="addSp modSp modNotes">
        <pc:chgData name="Brandon Leung" userId="95e333b92a823007" providerId="LiveId" clId="{633D3D73-9A54-46C1-9434-3F367DF43FA0}" dt="2025-05-08T10:17:16.338" v="325"/>
        <pc:sldMkLst>
          <pc:docMk/>
          <pc:sldMk cId="0" sldId="298"/>
        </pc:sldMkLst>
      </pc:sldChg>
      <pc:sldChg chg="addSp modSp modNotes">
        <pc:chgData name="Brandon Leung" userId="95e333b92a823007" providerId="LiveId" clId="{633D3D73-9A54-46C1-9434-3F367DF43FA0}" dt="2025-05-08T10:17:17.763" v="326"/>
        <pc:sldMkLst>
          <pc:docMk/>
          <pc:sldMk cId="0" sldId="299"/>
        </pc:sldMkLst>
      </pc:sldChg>
      <pc:sldChg chg="addSp modSp modNotes">
        <pc:chgData name="Brandon Leung" userId="95e333b92a823007" providerId="LiveId" clId="{633D3D73-9A54-46C1-9434-3F367DF43FA0}" dt="2025-05-08T10:17:22.797" v="327"/>
        <pc:sldMkLst>
          <pc:docMk/>
          <pc:sldMk cId="0" sldId="300"/>
        </pc:sldMkLst>
      </pc:sldChg>
      <pc:sldChg chg="addSp modSp del mod ord modShow modNotes">
        <pc:chgData name="Brandon Leung" userId="95e333b92a823007" providerId="LiveId" clId="{633D3D73-9A54-46C1-9434-3F367DF43FA0}" dt="2025-06-04T09:35:19.686" v="37022" actId="2696"/>
        <pc:sldMkLst>
          <pc:docMk/>
          <pc:sldMk cId="0" sldId="301"/>
        </pc:sldMkLst>
      </pc:sldChg>
      <pc:sldChg chg="addSp modSp modNotes">
        <pc:chgData name="Brandon Leung" userId="95e333b92a823007" providerId="LiveId" clId="{633D3D73-9A54-46C1-9434-3F367DF43FA0}" dt="2025-05-08T10:17:27.653" v="329"/>
        <pc:sldMkLst>
          <pc:docMk/>
          <pc:sldMk cId="0" sldId="302"/>
        </pc:sldMkLst>
      </pc:sldChg>
      <pc:sldChg chg="addSp modSp ord setBg modAnim modNotes">
        <pc:chgData name="Brandon Leung" userId="95e333b92a823007" providerId="LiveId" clId="{633D3D73-9A54-46C1-9434-3F367DF43FA0}" dt="2025-06-04T19:38:16.992" v="37125"/>
        <pc:sldMkLst>
          <pc:docMk/>
          <pc:sldMk cId="0" sldId="303"/>
        </pc:sldMkLst>
      </pc:sldChg>
      <pc:sldChg chg="addSp modSp del mod ord modShow modNotes">
        <pc:chgData name="Brandon Leung" userId="95e333b92a823007" providerId="LiveId" clId="{633D3D73-9A54-46C1-9434-3F367DF43FA0}" dt="2025-06-04T09:35:19.686" v="37022" actId="2696"/>
        <pc:sldMkLst>
          <pc:docMk/>
          <pc:sldMk cId="0" sldId="304"/>
        </pc:sldMkLst>
      </pc:sldChg>
      <pc:sldChg chg="addSp modSp del mod ord modShow modNotes">
        <pc:chgData name="Brandon Leung" userId="95e333b92a823007" providerId="LiveId" clId="{633D3D73-9A54-46C1-9434-3F367DF43FA0}" dt="2025-06-04T09:35:19.686" v="37022" actId="2696"/>
        <pc:sldMkLst>
          <pc:docMk/>
          <pc:sldMk cId="0" sldId="305"/>
        </pc:sldMkLst>
      </pc:sldChg>
      <pc:sldChg chg="addSp modSp del mod ord modShow modNotes">
        <pc:chgData name="Brandon Leung" userId="95e333b92a823007" providerId="LiveId" clId="{633D3D73-9A54-46C1-9434-3F367DF43FA0}" dt="2025-06-04T09:35:19.686" v="37022" actId="2696"/>
        <pc:sldMkLst>
          <pc:docMk/>
          <pc:sldMk cId="0" sldId="306"/>
        </pc:sldMkLst>
      </pc:sldChg>
      <pc:sldChg chg="addSp modSp del mod modNotes">
        <pc:chgData name="Brandon Leung" userId="95e333b92a823007" providerId="LiveId" clId="{633D3D73-9A54-46C1-9434-3F367DF43FA0}" dt="2025-05-28T20:17:35.458" v="13992" actId="47"/>
        <pc:sldMkLst>
          <pc:docMk/>
          <pc:sldMk cId="0" sldId="307"/>
        </pc:sldMkLst>
      </pc:sldChg>
      <pc:sldChg chg="addSp modSp del mod ord modShow modNotes">
        <pc:chgData name="Brandon Leung" userId="95e333b92a823007" providerId="LiveId" clId="{633D3D73-9A54-46C1-9434-3F367DF43FA0}" dt="2025-06-04T09:35:19.686" v="37022" actId="2696"/>
        <pc:sldMkLst>
          <pc:docMk/>
          <pc:sldMk cId="0" sldId="308"/>
        </pc:sldMkLst>
      </pc:sldChg>
      <pc:sldChg chg="modNotes">
        <pc:chgData name="Brandon Leung" userId="95e333b92a823007" providerId="LiveId" clId="{633D3D73-9A54-46C1-9434-3F367DF43FA0}" dt="2025-05-21T08:38:56.036" v="455"/>
        <pc:sldMkLst>
          <pc:docMk/>
          <pc:sldMk cId="0" sldId="309"/>
        </pc:sldMkLst>
      </pc:sldChg>
      <pc:sldChg chg="addSp modSp del mod ord modShow modNotes">
        <pc:chgData name="Brandon Leung" userId="95e333b92a823007" providerId="LiveId" clId="{633D3D73-9A54-46C1-9434-3F367DF43FA0}" dt="2025-06-04T09:35:19.686" v="37022" actId="2696"/>
        <pc:sldMkLst>
          <pc:docMk/>
          <pc:sldMk cId="0" sldId="310"/>
        </pc:sldMkLst>
      </pc:sldChg>
      <pc:sldChg chg="addSp modSp del mod ord modShow modNotes">
        <pc:chgData name="Brandon Leung" userId="95e333b92a823007" providerId="LiveId" clId="{633D3D73-9A54-46C1-9434-3F367DF43FA0}" dt="2025-06-04T09:35:19.686" v="37022" actId="2696"/>
        <pc:sldMkLst>
          <pc:docMk/>
          <pc:sldMk cId="0" sldId="311"/>
        </pc:sldMkLst>
      </pc:sldChg>
      <pc:sldChg chg="addSp modSp del mod ord modShow modNotes">
        <pc:chgData name="Brandon Leung" userId="95e333b92a823007" providerId="LiveId" clId="{633D3D73-9A54-46C1-9434-3F367DF43FA0}" dt="2025-06-04T09:35:19.686" v="37022" actId="2696"/>
        <pc:sldMkLst>
          <pc:docMk/>
          <pc:sldMk cId="0" sldId="312"/>
        </pc:sldMkLst>
      </pc:sldChg>
      <pc:sldChg chg="addSp modSp del mod ord modShow modNotes">
        <pc:chgData name="Brandon Leung" userId="95e333b92a823007" providerId="LiveId" clId="{633D3D73-9A54-46C1-9434-3F367DF43FA0}" dt="2025-06-04T09:35:19.686" v="37022" actId="2696"/>
        <pc:sldMkLst>
          <pc:docMk/>
          <pc:sldMk cId="0" sldId="313"/>
        </pc:sldMkLst>
      </pc:sldChg>
      <pc:sldChg chg="addSp modSp del mod ord modShow modNotes">
        <pc:chgData name="Brandon Leung" userId="95e333b92a823007" providerId="LiveId" clId="{633D3D73-9A54-46C1-9434-3F367DF43FA0}" dt="2025-06-04T09:35:19.686" v="37022" actId="2696"/>
        <pc:sldMkLst>
          <pc:docMk/>
          <pc:sldMk cId="0" sldId="314"/>
        </pc:sldMkLst>
      </pc:sldChg>
      <pc:sldChg chg="addSp modSp del mod ord modShow modNotes">
        <pc:chgData name="Brandon Leung" userId="95e333b92a823007" providerId="LiveId" clId="{633D3D73-9A54-46C1-9434-3F367DF43FA0}" dt="2025-06-04T09:35:19.686" v="37022" actId="2696"/>
        <pc:sldMkLst>
          <pc:docMk/>
          <pc:sldMk cId="0" sldId="315"/>
        </pc:sldMkLst>
      </pc:sldChg>
      <pc:sldChg chg="addSp modSp del mod ord modShow modNotes">
        <pc:chgData name="Brandon Leung" userId="95e333b92a823007" providerId="LiveId" clId="{633D3D73-9A54-46C1-9434-3F367DF43FA0}" dt="2025-06-04T09:35:19.686" v="37022" actId="2696"/>
        <pc:sldMkLst>
          <pc:docMk/>
          <pc:sldMk cId="0" sldId="316"/>
        </pc:sldMkLst>
      </pc:sldChg>
      <pc:sldChg chg="addSp modSp del mod ord modShow modNotes">
        <pc:chgData name="Brandon Leung" userId="95e333b92a823007" providerId="LiveId" clId="{633D3D73-9A54-46C1-9434-3F367DF43FA0}" dt="2025-06-04T09:35:19.686" v="37022" actId="2696"/>
        <pc:sldMkLst>
          <pc:docMk/>
          <pc:sldMk cId="0" sldId="317"/>
        </pc:sldMkLst>
      </pc:sldChg>
      <pc:sldChg chg="addSp modSp del mod ord modShow modNotes">
        <pc:chgData name="Brandon Leung" userId="95e333b92a823007" providerId="LiveId" clId="{633D3D73-9A54-46C1-9434-3F367DF43FA0}" dt="2025-06-04T09:35:19.686" v="37022" actId="2696"/>
        <pc:sldMkLst>
          <pc:docMk/>
          <pc:sldMk cId="0" sldId="318"/>
        </pc:sldMkLst>
      </pc:sldChg>
      <pc:sldChg chg="addSp modSp del mod ord modShow modNotes">
        <pc:chgData name="Brandon Leung" userId="95e333b92a823007" providerId="LiveId" clId="{633D3D73-9A54-46C1-9434-3F367DF43FA0}" dt="2025-06-04T09:35:19.686" v="37022" actId="2696"/>
        <pc:sldMkLst>
          <pc:docMk/>
          <pc:sldMk cId="0" sldId="319"/>
        </pc:sldMkLst>
      </pc:sldChg>
      <pc:sldChg chg="addSp modSp del mod ord modShow modNotes">
        <pc:chgData name="Brandon Leung" userId="95e333b92a823007" providerId="LiveId" clId="{633D3D73-9A54-46C1-9434-3F367DF43FA0}" dt="2025-06-04T09:35:19.686" v="37022" actId="2696"/>
        <pc:sldMkLst>
          <pc:docMk/>
          <pc:sldMk cId="0" sldId="320"/>
        </pc:sldMkLst>
      </pc:sldChg>
      <pc:sldChg chg="addSp modSp ord modNotes">
        <pc:chgData name="Brandon Leung" userId="95e333b92a823007" providerId="LiveId" clId="{633D3D73-9A54-46C1-9434-3F367DF43FA0}" dt="2025-05-28T21:09:44.486" v="17464"/>
        <pc:sldMkLst>
          <pc:docMk/>
          <pc:sldMk cId="0" sldId="321"/>
        </pc:sldMkLst>
      </pc:sldChg>
      <pc:sldChg chg="addSp modSp del mod ord modShow modNotes">
        <pc:chgData name="Brandon Leung" userId="95e333b92a823007" providerId="LiveId" clId="{633D3D73-9A54-46C1-9434-3F367DF43FA0}" dt="2025-06-04T09:35:19.686" v="37022" actId="2696"/>
        <pc:sldMkLst>
          <pc:docMk/>
          <pc:sldMk cId="0" sldId="322"/>
        </pc:sldMkLst>
      </pc:sldChg>
      <pc:sldChg chg="addSp modSp del mod ord modShow modNotes">
        <pc:chgData name="Brandon Leung" userId="95e333b92a823007" providerId="LiveId" clId="{633D3D73-9A54-46C1-9434-3F367DF43FA0}" dt="2025-06-04T09:35:19.686" v="37022" actId="2696"/>
        <pc:sldMkLst>
          <pc:docMk/>
          <pc:sldMk cId="0" sldId="323"/>
        </pc:sldMkLst>
      </pc:sldChg>
      <pc:sldChg chg="addSp modSp del mod ord modShow modNotes">
        <pc:chgData name="Brandon Leung" userId="95e333b92a823007" providerId="LiveId" clId="{633D3D73-9A54-46C1-9434-3F367DF43FA0}" dt="2025-06-04T09:35:19.686" v="37022" actId="2696"/>
        <pc:sldMkLst>
          <pc:docMk/>
          <pc:sldMk cId="0" sldId="324"/>
        </pc:sldMkLst>
      </pc:sldChg>
      <pc:sldChg chg="addSp modSp del mod ord modShow modNotes">
        <pc:chgData name="Brandon Leung" userId="95e333b92a823007" providerId="LiveId" clId="{633D3D73-9A54-46C1-9434-3F367DF43FA0}" dt="2025-06-04T09:35:19.686" v="37022" actId="2696"/>
        <pc:sldMkLst>
          <pc:docMk/>
          <pc:sldMk cId="0" sldId="325"/>
        </pc:sldMkLst>
      </pc:sldChg>
      <pc:sldChg chg="addSp modSp del mod ord modShow modNotes">
        <pc:chgData name="Brandon Leung" userId="95e333b92a823007" providerId="LiveId" clId="{633D3D73-9A54-46C1-9434-3F367DF43FA0}" dt="2025-06-04T09:35:19.686" v="37022" actId="2696"/>
        <pc:sldMkLst>
          <pc:docMk/>
          <pc:sldMk cId="0" sldId="326"/>
        </pc:sldMkLst>
      </pc:sldChg>
      <pc:sldChg chg="addSp modSp ord modAnim modNotes">
        <pc:chgData name="Brandon Leung" userId="95e333b92a823007" providerId="LiveId" clId="{633D3D73-9A54-46C1-9434-3F367DF43FA0}" dt="2025-06-04T19:39:22.276" v="37126"/>
        <pc:sldMkLst>
          <pc:docMk/>
          <pc:sldMk cId="0" sldId="327"/>
        </pc:sldMkLst>
      </pc:sldChg>
      <pc:sldChg chg="addSp modSp del mod ord modShow modNotes">
        <pc:chgData name="Brandon Leung" userId="95e333b92a823007" providerId="LiveId" clId="{633D3D73-9A54-46C1-9434-3F367DF43FA0}" dt="2025-06-04T09:35:19.686" v="37022" actId="2696"/>
        <pc:sldMkLst>
          <pc:docMk/>
          <pc:sldMk cId="0" sldId="328"/>
        </pc:sldMkLst>
      </pc:sldChg>
      <pc:sldChg chg="addSp modSp del mod ord modShow modNotes">
        <pc:chgData name="Brandon Leung" userId="95e333b92a823007" providerId="LiveId" clId="{633D3D73-9A54-46C1-9434-3F367DF43FA0}" dt="2025-06-04T09:35:19.686" v="37022" actId="2696"/>
        <pc:sldMkLst>
          <pc:docMk/>
          <pc:sldMk cId="0" sldId="329"/>
        </pc:sldMkLst>
      </pc:sldChg>
      <pc:sldChg chg="addSp modSp ord modAnim modNotes">
        <pc:chgData name="Brandon Leung" userId="95e333b92a823007" providerId="LiveId" clId="{633D3D73-9A54-46C1-9434-3F367DF43FA0}" dt="2025-06-04T19:39:40.313" v="37129"/>
        <pc:sldMkLst>
          <pc:docMk/>
          <pc:sldMk cId="0" sldId="330"/>
        </pc:sldMkLst>
      </pc:sldChg>
      <pc:sldChg chg="addSp modSp del mod ord modShow modNotes">
        <pc:chgData name="Brandon Leung" userId="95e333b92a823007" providerId="LiveId" clId="{633D3D73-9A54-46C1-9434-3F367DF43FA0}" dt="2025-06-04T09:35:19.686" v="37022" actId="2696"/>
        <pc:sldMkLst>
          <pc:docMk/>
          <pc:sldMk cId="0" sldId="331"/>
        </pc:sldMkLst>
      </pc:sldChg>
      <pc:sldChg chg="addSp modSp del mod ord modShow modNotes">
        <pc:chgData name="Brandon Leung" userId="95e333b92a823007" providerId="LiveId" clId="{633D3D73-9A54-46C1-9434-3F367DF43FA0}" dt="2025-06-04T09:35:19.686" v="37022" actId="2696"/>
        <pc:sldMkLst>
          <pc:docMk/>
          <pc:sldMk cId="0" sldId="332"/>
        </pc:sldMkLst>
      </pc:sldChg>
      <pc:sldChg chg="addSp modSp del mod ord modShow modNotes">
        <pc:chgData name="Brandon Leung" userId="95e333b92a823007" providerId="LiveId" clId="{633D3D73-9A54-46C1-9434-3F367DF43FA0}" dt="2025-06-04T09:35:19.686" v="37022" actId="2696"/>
        <pc:sldMkLst>
          <pc:docMk/>
          <pc:sldMk cId="0" sldId="333"/>
        </pc:sldMkLst>
      </pc:sldChg>
      <pc:sldChg chg="addSp modSp ord modAnim modNotes">
        <pc:chgData name="Brandon Leung" userId="95e333b92a823007" providerId="LiveId" clId="{633D3D73-9A54-46C1-9434-3F367DF43FA0}" dt="2025-06-04T19:40:00.672" v="37132"/>
        <pc:sldMkLst>
          <pc:docMk/>
          <pc:sldMk cId="0" sldId="334"/>
        </pc:sldMkLst>
      </pc:sldChg>
      <pc:sldChg chg="modNotes">
        <pc:chgData name="Brandon Leung" userId="95e333b92a823007" providerId="LiveId" clId="{633D3D73-9A54-46C1-9434-3F367DF43FA0}" dt="2025-05-21T08:38:56.036" v="455"/>
        <pc:sldMkLst>
          <pc:docMk/>
          <pc:sldMk cId="0" sldId="335"/>
        </pc:sldMkLst>
      </pc:sldChg>
      <pc:sldChg chg="addSp modSp mod modNotes">
        <pc:chgData name="Brandon Leung" userId="95e333b92a823007" providerId="LiveId" clId="{633D3D73-9A54-46C1-9434-3F367DF43FA0}" dt="2025-05-08T10:19:19.285" v="395" actId="1076"/>
        <pc:sldMkLst>
          <pc:docMk/>
          <pc:sldMk cId="0" sldId="336"/>
        </pc:sldMkLst>
      </pc:sldChg>
      <pc:sldChg chg="addSp modSp modNotes">
        <pc:chgData name="Brandon Leung" userId="95e333b92a823007" providerId="LiveId" clId="{633D3D73-9A54-46C1-9434-3F367DF43FA0}" dt="2025-05-08T10:19:22.138" v="396"/>
        <pc:sldMkLst>
          <pc:docMk/>
          <pc:sldMk cId="0" sldId="337"/>
        </pc:sldMkLst>
      </pc:sldChg>
      <pc:sldChg chg="del">
        <pc:chgData name="Brandon Leung" userId="95e333b92a823007" providerId="LiveId" clId="{633D3D73-9A54-46C1-9434-3F367DF43FA0}" dt="2025-05-08T10:19:54.214" v="399" actId="47"/>
        <pc:sldMkLst>
          <pc:docMk/>
          <pc:sldMk cId="0" sldId="338"/>
        </pc:sldMkLst>
      </pc:sldChg>
      <pc:sldChg chg="del">
        <pc:chgData name="Brandon Leung" userId="95e333b92a823007" providerId="LiveId" clId="{633D3D73-9A54-46C1-9434-3F367DF43FA0}" dt="2025-05-08T10:19:33.874" v="397" actId="2696"/>
        <pc:sldMkLst>
          <pc:docMk/>
          <pc:sldMk cId="0" sldId="339"/>
        </pc:sldMkLst>
      </pc:sldChg>
      <pc:sldChg chg="add del">
        <pc:chgData name="Brandon Leung" userId="95e333b92a823007" providerId="LiveId" clId="{633D3D73-9A54-46C1-9434-3F367DF43FA0}" dt="2025-05-08T10:20:00.814" v="402"/>
        <pc:sldMkLst>
          <pc:docMk/>
          <pc:sldMk cId="3160913693" sldId="339"/>
        </pc:sldMkLst>
      </pc:sldChg>
      <pc:sldChg chg="del modNotes">
        <pc:chgData name="Brandon Leung" userId="95e333b92a823007" providerId="LiveId" clId="{633D3D73-9A54-46C1-9434-3F367DF43FA0}" dt="2025-05-08T10:19:55.125" v="400" actId="47"/>
        <pc:sldMkLst>
          <pc:docMk/>
          <pc:sldMk cId="0" sldId="340"/>
        </pc:sldMkLst>
      </pc:sldChg>
      <pc:sldChg chg="del modNotes">
        <pc:chgData name="Brandon Leung" userId="95e333b92a823007" providerId="LiveId" clId="{633D3D73-9A54-46C1-9434-3F367DF43FA0}" dt="2025-06-04T19:40:19.925" v="37133" actId="47"/>
        <pc:sldMkLst>
          <pc:docMk/>
          <pc:sldMk cId="0" sldId="341"/>
        </pc:sldMkLst>
      </pc:sldChg>
      <pc:sldChg chg="addSp modSp mod ord modAnim modNotes">
        <pc:chgData name="Brandon Leung" userId="95e333b92a823007" providerId="LiveId" clId="{633D3D73-9A54-46C1-9434-3F367DF43FA0}" dt="2025-06-04T19:40:26.747" v="37135"/>
        <pc:sldMkLst>
          <pc:docMk/>
          <pc:sldMk cId="0" sldId="342"/>
        </pc:sldMkLst>
      </pc:sldChg>
      <pc:sldChg chg="del">
        <pc:chgData name="Brandon Leung" userId="95e333b92a823007" providerId="LiveId" clId="{633D3D73-9A54-46C1-9434-3F367DF43FA0}" dt="2025-05-08T10:08:29.342" v="16" actId="47"/>
        <pc:sldMkLst>
          <pc:docMk/>
          <pc:sldMk cId="0" sldId="343"/>
        </pc:sldMkLst>
      </pc:sldChg>
      <pc:sldChg chg="del modNotes">
        <pc:chgData name="Brandon Leung" userId="95e333b92a823007" providerId="LiveId" clId="{633D3D73-9A54-46C1-9434-3F367DF43FA0}" dt="2025-05-08T10:08:34.748" v="21" actId="47"/>
        <pc:sldMkLst>
          <pc:docMk/>
          <pc:sldMk cId="0" sldId="344"/>
        </pc:sldMkLst>
      </pc:sldChg>
      <pc:sldChg chg="del modNotes">
        <pc:chgData name="Brandon Leung" userId="95e333b92a823007" providerId="LiveId" clId="{633D3D73-9A54-46C1-9434-3F367DF43FA0}" dt="2025-05-08T10:08:33.813" v="17" actId="47"/>
        <pc:sldMkLst>
          <pc:docMk/>
          <pc:sldMk cId="0" sldId="345"/>
        </pc:sldMkLst>
      </pc:sldChg>
      <pc:sldChg chg="del modNotes">
        <pc:chgData name="Brandon Leung" userId="95e333b92a823007" providerId="LiveId" clId="{633D3D73-9A54-46C1-9434-3F367DF43FA0}" dt="2025-05-08T10:08:33.991" v="18" actId="47"/>
        <pc:sldMkLst>
          <pc:docMk/>
          <pc:sldMk cId="0" sldId="346"/>
        </pc:sldMkLst>
      </pc:sldChg>
      <pc:sldChg chg="add modAnim">
        <pc:chgData name="Brandon Leung" userId="95e333b92a823007" providerId="LiveId" clId="{633D3D73-9A54-46C1-9434-3F367DF43FA0}" dt="2025-06-04T19:25:25.895" v="37034"/>
        <pc:sldMkLst>
          <pc:docMk/>
          <pc:sldMk cId="3873909052" sldId="346"/>
        </pc:sldMkLst>
      </pc:sldChg>
      <pc:sldChg chg="del modNotes">
        <pc:chgData name="Brandon Leung" userId="95e333b92a823007" providerId="LiveId" clId="{633D3D73-9A54-46C1-9434-3F367DF43FA0}" dt="2025-05-08T10:08:34.352" v="19" actId="47"/>
        <pc:sldMkLst>
          <pc:docMk/>
          <pc:sldMk cId="0" sldId="347"/>
        </pc:sldMkLst>
      </pc:sldChg>
      <pc:sldChg chg="add modAnim">
        <pc:chgData name="Brandon Leung" userId="95e333b92a823007" providerId="LiveId" clId="{633D3D73-9A54-46C1-9434-3F367DF43FA0}" dt="2025-06-04T19:25:08.323" v="37032"/>
        <pc:sldMkLst>
          <pc:docMk/>
          <pc:sldMk cId="1645132202" sldId="347"/>
        </pc:sldMkLst>
      </pc:sldChg>
      <pc:sldChg chg="del modNotes">
        <pc:chgData name="Brandon Leung" userId="95e333b92a823007" providerId="LiveId" clId="{633D3D73-9A54-46C1-9434-3F367DF43FA0}" dt="2025-05-08T10:08:34.519" v="20" actId="47"/>
        <pc:sldMkLst>
          <pc:docMk/>
          <pc:sldMk cId="0" sldId="348"/>
        </pc:sldMkLst>
      </pc:sldChg>
      <pc:sldChg chg="modSp add mod modAnim">
        <pc:chgData name="Brandon Leung" userId="95e333b92a823007" providerId="LiveId" clId="{633D3D73-9A54-46C1-9434-3F367DF43FA0}" dt="2025-06-04T19:24:36.911" v="37030"/>
        <pc:sldMkLst>
          <pc:docMk/>
          <pc:sldMk cId="3763959989" sldId="348"/>
        </pc:sldMkLst>
      </pc:sldChg>
      <pc:sldChg chg="modSp add del mod setBg modNotes">
        <pc:chgData name="Brandon Leung" userId="95e333b92a823007" providerId="LiveId" clId="{633D3D73-9A54-46C1-9434-3F367DF43FA0}" dt="2025-06-04T09:35:19.686" v="37022" actId="2696"/>
        <pc:sldMkLst>
          <pc:docMk/>
          <pc:sldMk cId="1605839480" sldId="349"/>
        </pc:sldMkLst>
      </pc:sldChg>
      <pc:sldChg chg="addSp add del mod">
        <pc:chgData name="Brandon Leung" userId="95e333b92a823007" providerId="LiveId" clId="{633D3D73-9A54-46C1-9434-3F367DF43FA0}" dt="2025-05-21T09:07:59.058" v="1329" actId="2696"/>
        <pc:sldMkLst>
          <pc:docMk/>
          <pc:sldMk cId="0" sldId="350"/>
        </pc:sldMkLst>
      </pc:sldChg>
      <pc:sldChg chg="modSp add mod modAnim">
        <pc:chgData name="Brandon Leung" userId="95e333b92a823007" providerId="LiveId" clId="{633D3D73-9A54-46C1-9434-3F367DF43FA0}" dt="2025-06-04T19:27:46.738" v="37049"/>
        <pc:sldMkLst>
          <pc:docMk/>
          <pc:sldMk cId="385033616" sldId="350"/>
        </pc:sldMkLst>
      </pc:sldChg>
      <pc:sldChg chg="add del">
        <pc:chgData name="Brandon Leung" userId="95e333b92a823007" providerId="LiveId" clId="{633D3D73-9A54-46C1-9434-3F367DF43FA0}" dt="2025-06-04T09:35:19.686" v="37022" actId="2696"/>
        <pc:sldMkLst>
          <pc:docMk/>
          <pc:sldMk cId="0" sldId="351"/>
        </pc:sldMkLst>
      </pc:sldChg>
      <pc:sldChg chg="addSp delSp modSp add mod modAnim modNotesTx">
        <pc:chgData name="Brandon Leung" userId="95e333b92a823007" providerId="LiveId" clId="{633D3D73-9A54-46C1-9434-3F367DF43FA0}" dt="2025-06-04T19:27:09.580" v="37047"/>
        <pc:sldMkLst>
          <pc:docMk/>
          <pc:sldMk cId="1459435383" sldId="352"/>
        </pc:sldMkLst>
      </pc:sldChg>
      <pc:sldChg chg="addSp delSp modSp add mod modAnim">
        <pc:chgData name="Brandon Leung" userId="95e333b92a823007" providerId="LiveId" clId="{633D3D73-9A54-46C1-9434-3F367DF43FA0}" dt="2025-06-04T19:28:20.510" v="37052"/>
        <pc:sldMkLst>
          <pc:docMk/>
          <pc:sldMk cId="204708864" sldId="353"/>
        </pc:sldMkLst>
      </pc:sldChg>
      <pc:sldChg chg="add del">
        <pc:chgData name="Brandon Leung" userId="95e333b92a823007" providerId="LiveId" clId="{633D3D73-9A54-46C1-9434-3F367DF43FA0}" dt="2025-05-21T09:08:20.950" v="1336" actId="47"/>
        <pc:sldMkLst>
          <pc:docMk/>
          <pc:sldMk cId="2396926554" sldId="354"/>
        </pc:sldMkLst>
      </pc:sldChg>
      <pc:sldChg chg="addSp modSp add mod modAnim">
        <pc:chgData name="Brandon Leung" userId="95e333b92a823007" providerId="LiveId" clId="{633D3D73-9A54-46C1-9434-3F367DF43FA0}" dt="2025-06-04T19:28:28.750" v="37053"/>
        <pc:sldMkLst>
          <pc:docMk/>
          <pc:sldMk cId="2412868977" sldId="354"/>
        </pc:sldMkLst>
      </pc:sldChg>
      <pc:sldChg chg="add del">
        <pc:chgData name="Brandon Leung" userId="95e333b92a823007" providerId="LiveId" clId="{633D3D73-9A54-46C1-9434-3F367DF43FA0}" dt="2025-05-21T09:08:18.981" v="1335" actId="47"/>
        <pc:sldMkLst>
          <pc:docMk/>
          <pc:sldMk cId="805097621" sldId="355"/>
        </pc:sldMkLst>
      </pc:sldChg>
      <pc:sldChg chg="addSp modSp add mod ord modAnim">
        <pc:chgData name="Brandon Leung" userId="95e333b92a823007" providerId="LiveId" clId="{633D3D73-9A54-46C1-9434-3F367DF43FA0}" dt="2025-06-04T19:29:30.810" v="37064"/>
        <pc:sldMkLst>
          <pc:docMk/>
          <pc:sldMk cId="940742728" sldId="355"/>
        </pc:sldMkLst>
      </pc:sldChg>
      <pc:sldChg chg="addSp modSp add mod modAnim">
        <pc:chgData name="Brandon Leung" userId="95e333b92a823007" providerId="LiveId" clId="{633D3D73-9A54-46C1-9434-3F367DF43FA0}" dt="2025-06-04T19:29:00.392" v="37059"/>
        <pc:sldMkLst>
          <pc:docMk/>
          <pc:sldMk cId="3036822786" sldId="356"/>
        </pc:sldMkLst>
      </pc:sldChg>
      <pc:sldChg chg="addSp modSp add mod modAnim">
        <pc:chgData name="Brandon Leung" userId="95e333b92a823007" providerId="LiveId" clId="{633D3D73-9A54-46C1-9434-3F367DF43FA0}" dt="2025-06-04T19:29:06.068" v="37060"/>
        <pc:sldMkLst>
          <pc:docMk/>
          <pc:sldMk cId="2259750866" sldId="357"/>
        </pc:sldMkLst>
      </pc:sldChg>
      <pc:sldChg chg="addSp modSp add mod modAnim">
        <pc:chgData name="Brandon Leung" userId="95e333b92a823007" providerId="LiveId" clId="{633D3D73-9A54-46C1-9434-3F367DF43FA0}" dt="2025-06-04T19:28:35.762" v="37054"/>
        <pc:sldMkLst>
          <pc:docMk/>
          <pc:sldMk cId="3186218652" sldId="358"/>
        </pc:sldMkLst>
      </pc:sldChg>
      <pc:sldChg chg="addSp modSp add mod modAnim">
        <pc:chgData name="Brandon Leung" userId="95e333b92a823007" providerId="LiveId" clId="{633D3D73-9A54-46C1-9434-3F367DF43FA0}" dt="2025-06-04T19:28:41.826" v="37055"/>
        <pc:sldMkLst>
          <pc:docMk/>
          <pc:sldMk cId="4266366051" sldId="359"/>
        </pc:sldMkLst>
      </pc:sldChg>
      <pc:sldChg chg="addSp modSp add mod modAnim">
        <pc:chgData name="Brandon Leung" userId="95e333b92a823007" providerId="LiveId" clId="{633D3D73-9A54-46C1-9434-3F367DF43FA0}" dt="2025-06-04T19:28:46.487" v="37056"/>
        <pc:sldMkLst>
          <pc:docMk/>
          <pc:sldMk cId="461165905" sldId="360"/>
        </pc:sldMkLst>
      </pc:sldChg>
      <pc:sldChg chg="addSp modSp add mod modAnim">
        <pc:chgData name="Brandon Leung" userId="95e333b92a823007" providerId="LiveId" clId="{633D3D73-9A54-46C1-9434-3F367DF43FA0}" dt="2025-06-04T19:28:50.938" v="37057"/>
        <pc:sldMkLst>
          <pc:docMk/>
          <pc:sldMk cId="2159699270" sldId="361"/>
        </pc:sldMkLst>
      </pc:sldChg>
      <pc:sldChg chg="addSp modSp add mod modAnim">
        <pc:chgData name="Brandon Leung" userId="95e333b92a823007" providerId="LiveId" clId="{633D3D73-9A54-46C1-9434-3F367DF43FA0}" dt="2025-06-04T19:28:55.458" v="37058"/>
        <pc:sldMkLst>
          <pc:docMk/>
          <pc:sldMk cId="3797130066" sldId="362"/>
        </pc:sldMkLst>
      </pc:sldChg>
      <pc:sldChg chg="addSp modSp add mod modAnim">
        <pc:chgData name="Brandon Leung" userId="95e333b92a823007" providerId="LiveId" clId="{633D3D73-9A54-46C1-9434-3F367DF43FA0}" dt="2025-06-04T19:29:35.681" v="37065"/>
        <pc:sldMkLst>
          <pc:docMk/>
          <pc:sldMk cId="1373648920" sldId="363"/>
        </pc:sldMkLst>
      </pc:sldChg>
      <pc:sldChg chg="add del">
        <pc:chgData name="Brandon Leung" userId="95e333b92a823007" providerId="LiveId" clId="{633D3D73-9A54-46C1-9434-3F367DF43FA0}" dt="2025-06-04T04:21:19.397" v="36906" actId="47"/>
        <pc:sldMkLst>
          <pc:docMk/>
          <pc:sldMk cId="3296200208" sldId="364"/>
        </pc:sldMkLst>
      </pc:sldChg>
      <pc:sldChg chg="add del">
        <pc:chgData name="Brandon Leung" userId="95e333b92a823007" providerId="LiveId" clId="{633D3D73-9A54-46C1-9434-3F367DF43FA0}" dt="2025-06-04T04:21:18.511" v="36905" actId="47"/>
        <pc:sldMkLst>
          <pc:docMk/>
          <pc:sldMk cId="2988555688" sldId="365"/>
        </pc:sldMkLst>
      </pc:sldChg>
      <pc:sldChg chg="add del">
        <pc:chgData name="Brandon Leung" userId="95e333b92a823007" providerId="LiveId" clId="{633D3D73-9A54-46C1-9434-3F367DF43FA0}" dt="2025-06-04T09:35:19.686" v="37022" actId="2696"/>
        <pc:sldMkLst>
          <pc:docMk/>
          <pc:sldMk cId="1286902712" sldId="366"/>
        </pc:sldMkLst>
      </pc:sldChg>
      <pc:sldChg chg="add del">
        <pc:chgData name="Brandon Leung" userId="95e333b92a823007" providerId="LiveId" clId="{633D3D73-9A54-46C1-9434-3F367DF43FA0}" dt="2025-06-04T09:35:19.686" v="37022" actId="2696"/>
        <pc:sldMkLst>
          <pc:docMk/>
          <pc:sldMk cId="3297200585" sldId="367"/>
        </pc:sldMkLst>
      </pc:sldChg>
      <pc:sldChg chg="addSp delSp modSp add mod modAnim">
        <pc:chgData name="Brandon Leung" userId="95e333b92a823007" providerId="LiveId" clId="{633D3D73-9A54-46C1-9434-3F367DF43FA0}" dt="2025-06-04T19:30:20.813" v="37070"/>
        <pc:sldMkLst>
          <pc:docMk/>
          <pc:sldMk cId="3891704475" sldId="368"/>
        </pc:sldMkLst>
      </pc:sldChg>
      <pc:sldChg chg="addSp modSp add mod modAnim">
        <pc:chgData name="Brandon Leung" userId="95e333b92a823007" providerId="LiveId" clId="{633D3D73-9A54-46C1-9434-3F367DF43FA0}" dt="2025-06-04T19:30:28.674" v="37071"/>
        <pc:sldMkLst>
          <pc:docMk/>
          <pc:sldMk cId="2399799951" sldId="369"/>
        </pc:sldMkLst>
      </pc:sldChg>
      <pc:sldChg chg="addSp delSp modSp add mod modAnim">
        <pc:chgData name="Brandon Leung" userId="95e333b92a823007" providerId="LiveId" clId="{633D3D73-9A54-46C1-9434-3F367DF43FA0}" dt="2025-06-04T19:30:34.829" v="37072"/>
        <pc:sldMkLst>
          <pc:docMk/>
          <pc:sldMk cId="2764905174" sldId="370"/>
        </pc:sldMkLst>
      </pc:sldChg>
      <pc:sldChg chg="addSp modSp add mod modAnim">
        <pc:chgData name="Brandon Leung" userId="95e333b92a823007" providerId="LiveId" clId="{633D3D73-9A54-46C1-9434-3F367DF43FA0}" dt="2025-06-04T19:30:41.608" v="37073"/>
        <pc:sldMkLst>
          <pc:docMk/>
          <pc:sldMk cId="2750232598" sldId="371"/>
        </pc:sldMkLst>
      </pc:sldChg>
      <pc:sldChg chg="addSp modSp add mod modAnim">
        <pc:chgData name="Brandon Leung" userId="95e333b92a823007" providerId="LiveId" clId="{633D3D73-9A54-46C1-9434-3F367DF43FA0}" dt="2025-06-04T19:30:50.391" v="37074"/>
        <pc:sldMkLst>
          <pc:docMk/>
          <pc:sldMk cId="1699570659" sldId="372"/>
        </pc:sldMkLst>
      </pc:sldChg>
      <pc:sldChg chg="modSp add mod modAnim">
        <pc:chgData name="Brandon Leung" userId="95e333b92a823007" providerId="LiveId" clId="{633D3D73-9A54-46C1-9434-3F367DF43FA0}" dt="2025-06-04T19:31:29.112" v="37076"/>
        <pc:sldMkLst>
          <pc:docMk/>
          <pc:sldMk cId="1656253800" sldId="373"/>
        </pc:sldMkLst>
      </pc:sldChg>
      <pc:sldChg chg="addSp modSp add mod modAnim">
        <pc:chgData name="Brandon Leung" userId="95e333b92a823007" providerId="LiveId" clId="{633D3D73-9A54-46C1-9434-3F367DF43FA0}" dt="2025-06-04T19:31:40.653" v="37078"/>
        <pc:sldMkLst>
          <pc:docMk/>
          <pc:sldMk cId="3149188230" sldId="374"/>
        </pc:sldMkLst>
      </pc:sldChg>
      <pc:sldChg chg="addSp delSp modSp add mod modAnim modNotes">
        <pc:chgData name="Brandon Leung" userId="95e333b92a823007" providerId="LiveId" clId="{633D3D73-9A54-46C1-9434-3F367DF43FA0}" dt="2025-06-04T19:32:02.542" v="37082"/>
        <pc:sldMkLst>
          <pc:docMk/>
          <pc:sldMk cId="3637019865" sldId="375"/>
        </pc:sldMkLst>
      </pc:sldChg>
      <pc:sldChg chg="addSp modSp add mod modAnim">
        <pc:chgData name="Brandon Leung" userId="95e333b92a823007" providerId="LiveId" clId="{633D3D73-9A54-46C1-9434-3F367DF43FA0}" dt="2025-06-04T19:32:10.692" v="37084"/>
        <pc:sldMkLst>
          <pc:docMk/>
          <pc:sldMk cId="196967990" sldId="376"/>
        </pc:sldMkLst>
      </pc:sldChg>
      <pc:sldChg chg="addSp modSp add mod ord modAnim">
        <pc:chgData name="Brandon Leung" userId="95e333b92a823007" providerId="LiveId" clId="{633D3D73-9A54-46C1-9434-3F367DF43FA0}" dt="2025-06-04T19:31:52.451" v="37080"/>
        <pc:sldMkLst>
          <pc:docMk/>
          <pc:sldMk cId="2998265410" sldId="377"/>
        </pc:sldMkLst>
      </pc:sldChg>
      <pc:sldChg chg="addSp modSp add mod ord modAnim">
        <pc:chgData name="Brandon Leung" userId="95e333b92a823007" providerId="LiveId" clId="{633D3D73-9A54-46C1-9434-3F367DF43FA0}" dt="2025-06-04T19:32:45.133" v="37090"/>
        <pc:sldMkLst>
          <pc:docMk/>
          <pc:sldMk cId="2068484919" sldId="378"/>
        </pc:sldMkLst>
      </pc:sldChg>
      <pc:sldChg chg="addSp modSp add mod modAnim">
        <pc:chgData name="Brandon Leung" userId="95e333b92a823007" providerId="LiveId" clId="{633D3D73-9A54-46C1-9434-3F367DF43FA0}" dt="2025-06-04T19:32:22.344" v="37086"/>
        <pc:sldMkLst>
          <pc:docMk/>
          <pc:sldMk cId="371549869" sldId="379"/>
        </pc:sldMkLst>
      </pc:sldChg>
      <pc:sldChg chg="addSp modSp add mod modAnim">
        <pc:chgData name="Brandon Leung" userId="95e333b92a823007" providerId="LiveId" clId="{633D3D73-9A54-46C1-9434-3F367DF43FA0}" dt="2025-06-04T19:29:49.456" v="37067"/>
        <pc:sldMkLst>
          <pc:docMk/>
          <pc:sldMk cId="865254390" sldId="380"/>
        </pc:sldMkLst>
      </pc:sldChg>
      <pc:sldChg chg="addSp delSp modSp add mod delAnim modAnim">
        <pc:chgData name="Brandon Leung" userId="95e333b92a823007" providerId="LiveId" clId="{633D3D73-9A54-46C1-9434-3F367DF43FA0}" dt="2025-06-04T19:33:07.739" v="37094"/>
        <pc:sldMkLst>
          <pc:docMk/>
          <pc:sldMk cId="2031237468" sldId="381"/>
        </pc:sldMkLst>
      </pc:sldChg>
      <pc:sldChg chg="addSp modSp add mod ord modAnim">
        <pc:chgData name="Brandon Leung" userId="95e333b92a823007" providerId="LiveId" clId="{633D3D73-9A54-46C1-9434-3F367DF43FA0}" dt="2025-06-04T19:32:56.389" v="37092"/>
        <pc:sldMkLst>
          <pc:docMk/>
          <pc:sldMk cId="3053541335" sldId="382"/>
        </pc:sldMkLst>
      </pc:sldChg>
      <pc:sldChg chg="addSp modSp add mod modAnim">
        <pc:chgData name="Brandon Leung" userId="95e333b92a823007" providerId="LiveId" clId="{633D3D73-9A54-46C1-9434-3F367DF43FA0}" dt="2025-06-04T19:32:34.451" v="37088"/>
        <pc:sldMkLst>
          <pc:docMk/>
          <pc:sldMk cId="2893046911" sldId="383"/>
        </pc:sldMkLst>
      </pc:sldChg>
      <pc:sldChg chg="addSp modSp add mod modAnim">
        <pc:chgData name="Brandon Leung" userId="95e333b92a823007" providerId="LiveId" clId="{633D3D73-9A54-46C1-9434-3F367DF43FA0}" dt="2025-06-04T19:33:16.348" v="37096"/>
        <pc:sldMkLst>
          <pc:docMk/>
          <pc:sldMk cId="2617700069" sldId="384"/>
        </pc:sldMkLst>
      </pc:sldChg>
      <pc:sldChg chg="add modAnim">
        <pc:chgData name="Brandon Leung" userId="95e333b92a823007" providerId="LiveId" clId="{633D3D73-9A54-46C1-9434-3F367DF43FA0}" dt="2025-06-04T19:25:51.522" v="37036"/>
        <pc:sldMkLst>
          <pc:docMk/>
          <pc:sldMk cId="240698779" sldId="385"/>
        </pc:sldMkLst>
      </pc:sldChg>
      <pc:sldChg chg="add del">
        <pc:chgData name="Brandon Leung" userId="95e333b92a823007" providerId="LiveId" clId="{633D3D73-9A54-46C1-9434-3F367DF43FA0}" dt="2025-06-03T00:22:53.149" v="36856" actId="47"/>
        <pc:sldMkLst>
          <pc:docMk/>
          <pc:sldMk cId="2989660513" sldId="385"/>
        </pc:sldMkLst>
      </pc:sldChg>
      <pc:sldChg chg="add modAnim">
        <pc:chgData name="Brandon Leung" userId="95e333b92a823007" providerId="LiveId" clId="{633D3D73-9A54-46C1-9434-3F367DF43FA0}" dt="2025-06-04T19:26:04.994" v="37038"/>
        <pc:sldMkLst>
          <pc:docMk/>
          <pc:sldMk cId="4182823222" sldId="386"/>
        </pc:sldMkLst>
      </pc:sldChg>
      <pc:sldChg chg="modSp add mod modAnim">
        <pc:chgData name="Brandon Leung" userId="95e333b92a823007" providerId="LiveId" clId="{633D3D73-9A54-46C1-9434-3F367DF43FA0}" dt="2025-06-04T19:26:19.570" v="37040"/>
        <pc:sldMkLst>
          <pc:docMk/>
          <pc:sldMk cId="3797097288" sldId="387"/>
        </pc:sldMkLst>
      </pc:sldChg>
      <pc:sldChg chg="add modAnim">
        <pc:chgData name="Brandon Leung" userId="95e333b92a823007" providerId="LiveId" clId="{633D3D73-9A54-46C1-9434-3F367DF43FA0}" dt="2025-06-04T19:26:33.347" v="37042"/>
        <pc:sldMkLst>
          <pc:docMk/>
          <pc:sldMk cId="761553977" sldId="388"/>
        </pc:sldMkLst>
      </pc:sldChg>
      <pc:sldChg chg="add modAnim">
        <pc:chgData name="Brandon Leung" userId="95e333b92a823007" providerId="LiveId" clId="{633D3D73-9A54-46C1-9434-3F367DF43FA0}" dt="2025-06-04T19:26:45.947" v="37044"/>
        <pc:sldMkLst>
          <pc:docMk/>
          <pc:sldMk cId="445585646" sldId="389"/>
        </pc:sldMkLst>
      </pc:sldChg>
      <pc:sldChg chg="add del modAnim">
        <pc:chgData name="Brandon Leung" userId="95e333b92a823007" providerId="LiveId" clId="{633D3D73-9A54-46C1-9434-3F367DF43FA0}" dt="2025-06-15T20:55:34.970" v="37136" actId="2696"/>
        <pc:sldMkLst>
          <pc:docMk/>
          <pc:sldMk cId="1494801809" sldId="390"/>
        </pc:sldMkLst>
      </pc:sldChg>
      <pc:sldChg chg="modSp add del modAnim">
        <pc:chgData name="Brandon Leung" userId="95e333b92a823007" providerId="LiveId" clId="{633D3D73-9A54-46C1-9434-3F367DF43FA0}" dt="2025-06-15T20:55:34.970" v="37136" actId="2696"/>
        <pc:sldMkLst>
          <pc:docMk/>
          <pc:sldMk cId="3126688591" sldId="391"/>
        </pc:sldMkLst>
      </pc:sldChg>
      <pc:sldChg chg="add del modAnim">
        <pc:chgData name="Brandon Leung" userId="95e333b92a823007" providerId="LiveId" clId="{633D3D73-9A54-46C1-9434-3F367DF43FA0}" dt="2025-06-15T20:55:34.970" v="37136" actId="2696"/>
        <pc:sldMkLst>
          <pc:docMk/>
          <pc:sldMk cId="2013483152" sldId="392"/>
        </pc:sldMkLst>
      </pc:sldChg>
      <pc:sldChg chg="add del modAnim">
        <pc:chgData name="Brandon Leung" userId="95e333b92a823007" providerId="LiveId" clId="{633D3D73-9A54-46C1-9434-3F367DF43FA0}" dt="2025-06-15T20:55:34.970" v="37136" actId="2696"/>
        <pc:sldMkLst>
          <pc:docMk/>
          <pc:sldMk cId="127913172" sldId="393"/>
        </pc:sldMkLst>
      </pc:sldChg>
      <pc:sldChg chg="add ord modAnim">
        <pc:chgData name="Brandon Leung" userId="95e333b92a823007" providerId="LiveId" clId="{633D3D73-9A54-46C1-9434-3F367DF43FA0}" dt="2025-06-04T19:28:15.283" v="37051"/>
        <pc:sldMkLst>
          <pc:docMk/>
          <pc:sldMk cId="584849564" sldId="394"/>
        </pc:sldMkLst>
      </pc:sldChg>
      <pc:sldChg chg="modSp add del mod setBg">
        <pc:chgData name="Brandon Leung" userId="95e333b92a823007" providerId="LiveId" clId="{633D3D73-9A54-46C1-9434-3F367DF43FA0}" dt="2025-06-15T20:55:34.970" v="37136" actId="2696"/>
        <pc:sldMkLst>
          <pc:docMk/>
          <pc:sldMk cId="1261542489" sldId="395"/>
        </pc:sldMkLst>
      </pc:sldChg>
      <pc:sldChg chg="add del modAnim">
        <pc:chgData name="Brandon Leung" userId="95e333b92a823007" providerId="LiveId" clId="{633D3D73-9A54-46C1-9434-3F367DF43FA0}" dt="2025-06-15T20:55:34.970" v="37136" actId="2696"/>
        <pc:sldMkLst>
          <pc:docMk/>
          <pc:sldMk cId="3882645148" sldId="396"/>
        </pc:sldMkLst>
      </pc:sldChg>
      <pc:sldChg chg="add del modAnim">
        <pc:chgData name="Brandon Leung" userId="95e333b92a823007" providerId="LiveId" clId="{633D3D73-9A54-46C1-9434-3F367DF43FA0}" dt="2025-06-15T20:55:34.970" v="37136" actId="2696"/>
        <pc:sldMkLst>
          <pc:docMk/>
          <pc:sldMk cId="3527453726" sldId="397"/>
        </pc:sldMkLst>
      </pc:sldChg>
      <pc:sldChg chg="add del modAnim">
        <pc:chgData name="Brandon Leung" userId="95e333b92a823007" providerId="LiveId" clId="{633D3D73-9A54-46C1-9434-3F367DF43FA0}" dt="2025-06-15T20:55:34.970" v="37136" actId="2696"/>
        <pc:sldMkLst>
          <pc:docMk/>
          <pc:sldMk cId="2396683602" sldId="398"/>
        </pc:sldMkLst>
      </pc:sldChg>
      <pc:sldChg chg="add del modAnim">
        <pc:chgData name="Brandon Leung" userId="95e333b92a823007" providerId="LiveId" clId="{633D3D73-9A54-46C1-9434-3F367DF43FA0}" dt="2025-06-15T20:55:34.970" v="37136" actId="2696"/>
        <pc:sldMkLst>
          <pc:docMk/>
          <pc:sldMk cId="1151294146" sldId="399"/>
        </pc:sldMkLst>
      </pc:sldChg>
      <pc:sldChg chg="add del modAnim">
        <pc:chgData name="Brandon Leung" userId="95e333b92a823007" providerId="LiveId" clId="{633D3D73-9A54-46C1-9434-3F367DF43FA0}" dt="2025-06-15T20:55:34.970" v="37136" actId="2696"/>
        <pc:sldMkLst>
          <pc:docMk/>
          <pc:sldMk cId="3270182458" sldId="400"/>
        </pc:sldMkLst>
      </pc:sldChg>
      <pc:sldChg chg="add del modAnim">
        <pc:chgData name="Brandon Leung" userId="95e333b92a823007" providerId="LiveId" clId="{633D3D73-9A54-46C1-9434-3F367DF43FA0}" dt="2025-06-15T20:55:34.970" v="37136" actId="2696"/>
        <pc:sldMkLst>
          <pc:docMk/>
          <pc:sldMk cId="2899523360" sldId="401"/>
        </pc:sldMkLst>
      </pc:sldChg>
      <pc:sldChg chg="add del modAnim">
        <pc:chgData name="Brandon Leung" userId="95e333b92a823007" providerId="LiveId" clId="{633D3D73-9A54-46C1-9434-3F367DF43FA0}" dt="2025-06-15T20:55:34.970" v="37136" actId="2696"/>
        <pc:sldMkLst>
          <pc:docMk/>
          <pc:sldMk cId="2578327810" sldId="402"/>
        </pc:sldMkLst>
      </pc:sldChg>
      <pc:sldChg chg="add modAnim">
        <pc:chgData name="Brandon Leung" userId="95e333b92a823007" providerId="LiveId" clId="{633D3D73-9A54-46C1-9434-3F367DF43FA0}" dt="2025-06-04T19:37:42.366" v="37124"/>
        <pc:sldMkLst>
          <pc:docMk/>
          <pc:sldMk cId="4133769794" sldId="403"/>
        </pc:sldMkLst>
      </pc:sldChg>
      <pc:sldChg chg="modSp add del mod setBg">
        <pc:chgData name="Brandon Leung" userId="95e333b92a823007" providerId="LiveId" clId="{633D3D73-9A54-46C1-9434-3F367DF43FA0}" dt="2025-06-15T21:01:54.634" v="37137" actId="2696"/>
        <pc:sldMkLst>
          <pc:docMk/>
          <pc:sldMk cId="3412153801" sldId="404"/>
        </pc:sldMkLst>
      </pc:sldChg>
      <pc:sldChg chg="add del modAnim">
        <pc:chgData name="Brandon Leung" userId="95e333b92a823007" providerId="LiveId" clId="{633D3D73-9A54-46C1-9434-3F367DF43FA0}" dt="2025-06-15T21:01:54.634" v="37137" actId="2696"/>
        <pc:sldMkLst>
          <pc:docMk/>
          <pc:sldMk cId="1424762678" sldId="405"/>
        </pc:sldMkLst>
      </pc:sldChg>
      <pc:sldChg chg="add del modAnim">
        <pc:chgData name="Brandon Leung" userId="95e333b92a823007" providerId="LiveId" clId="{633D3D73-9A54-46C1-9434-3F367DF43FA0}" dt="2025-06-15T21:01:54.634" v="37137" actId="2696"/>
        <pc:sldMkLst>
          <pc:docMk/>
          <pc:sldMk cId="550865298" sldId="406"/>
        </pc:sldMkLst>
      </pc:sldChg>
      <pc:sldMasterChg chg="delSldLayout">
        <pc:chgData name="Brandon Leung" userId="95e333b92a823007" providerId="LiveId" clId="{633D3D73-9A54-46C1-9434-3F367DF43FA0}" dt="2025-06-15T20:55:34.970" v="37136" actId="2696"/>
        <pc:sldMasterMkLst>
          <pc:docMk/>
          <pc:sldMasterMk cId="0" sldId="2147483659"/>
        </pc:sldMasterMkLst>
        <pc:sldLayoutChg chg="del">
          <pc:chgData name="Brandon Leung" userId="95e333b92a823007" providerId="LiveId" clId="{633D3D73-9A54-46C1-9434-3F367DF43FA0}" dt="2025-06-15T20:55:34.970" v="37136" actId="2696"/>
          <pc:sldLayoutMkLst>
            <pc:docMk/>
            <pc:sldMasterMk cId="0" sldId="2147483659"/>
            <pc:sldLayoutMk cId="0" sldId="214748364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huggingface.co/blog/annotated-diffus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lilianweng.github.io/posts/2021-07-11-diffusion-model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rxiv.org/pdf/2105.05233v4.pdf"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betterprogramming.pub/diffusion-models-ddpms-ddims-and-classifier-free-guidance-e07b297b2869#65b7"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assemblyai.com/blog/how-dall-e-2-actually-work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reddit.com/r/bigsleep/comments/u08sjh/how_openais_dalle_2_works_explained_at_the_level/" TargetMode="External"/><Relationship Id="rId5" Type="http://schemas.openxmlformats.org/officeDocument/2006/relationships/hyperlink" Target="http://adityaramesh.com/posts/dalle2/dalle2.html" TargetMode="External"/><Relationship Id="rId4" Type="http://schemas.openxmlformats.org/officeDocument/2006/relationships/hyperlink" Target="https://arxiv.org/pdf/2204.06125.pdf"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jonathan-hui.medium.com/what-do-we-learn-from-single-shot-object-detectors-ssd-yolo-fpn-focal-loss-3888677c5f4d"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rxiv.org/pdf/1612.03144.pdf"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rxiv.org/pdf/1912.01667.pdf"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gradientscience.org/adv/"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rxiv.org/pdf/1707.07397.pdf"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arxiv.org/pdf/1707.08945.pdf"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ackoverflow.com/questions/50239795/intuition-behind-u-net-vs-fcn-for-semantic-segment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towardsdatascience.com/the-evolution-of-deeplab-for-semantic-segmentation-95082b025571" TargetMode="External"/><Relationship Id="rId5" Type="http://schemas.openxmlformats.org/officeDocument/2006/relationships/hyperlink" Target="https://www.youtube.com/watch?v=HTgvG57JFYw" TargetMode="External"/><Relationship Id="rId4" Type="http://schemas.openxmlformats.org/officeDocument/2006/relationships/hyperlink" Target="https://kharshit.github.io/blog/2019/08/09/quick-intro-to-semantic-segmentation"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intellabs.github.io/distiller/algo_quantization.html"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s://hassanaskary.medium.com/intuitive-explanation-of-straight-through-estimators-with-pytorch-implementation-71d99d25d9d0" TargetMode="External"/><Relationship Id="rId4" Type="http://schemas.openxmlformats.org/officeDocument/2006/relationships/hyperlink" Target="https://cameronrwolfe.substack.com/p/quantized-training-with-deep-networks-82ea7f516dc6"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intellabs.github.io/distiller/algo_quantization.html"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docs.nvidia.com/deeplearning/tensorrt/pytorch-quantization-toolkit/docs/index.html#quantization-aware-training" TargetMode="External"/><Relationship Id="rId5" Type="http://schemas.openxmlformats.org/officeDocument/2006/relationships/hyperlink" Target="https://hassanaskary.medium.com/intuitive-explanation-of-straight-through-estimators-with-pytorch-implementation-71d99d25d9d0" TargetMode="External"/><Relationship Id="rId4" Type="http://schemas.openxmlformats.org/officeDocument/2006/relationships/hyperlink" Target="https://cameronrwolfe.substack.com/p/quantized-training-with-deep-networks-82ea7f516dc6"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eremyjordan.me/semantic-segment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tats.stackexchange.com/questions/321460/dice-coefficient-loss-function-vs-cross-entropy"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owardsdatascience.com/this-is-hogwild-7cc80cd9b944"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freecodecamp.org/news/benefits-of-rest/"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stackoverflow.com/questions/3105296/if-rest-applications-are-supposed-to-be-stateless-how-do-you-manage-sessions"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achinelearningmastery.com/what-are-generative-adversarial-networks-gan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machinelearningmastery.com/how-to-implement-wasserstein-loss-for-generative-adversarial-network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287e6205b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287e6205b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f163bae8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f163bae8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https://medium.com/geekculture/variational-autoencoder-vae-9b8ce5475f68</a:t>
            </a:r>
          </a:p>
        </p:txBody>
      </p:sp>
      <p:sp>
        <p:nvSpPr>
          <p:cNvPr id="4" name="Slide Number Placeholder 3"/>
          <p:cNvSpPr>
            <a:spLocks noGrp="1"/>
          </p:cNvSpPr>
          <p:nvPr>
            <p:ph type="sldNum" sz="quarter" idx="5"/>
          </p:nvPr>
        </p:nvSpPr>
        <p:spPr/>
        <p:txBody>
          <a:bodyPr/>
          <a:lstStyle/>
          <a:p>
            <a:fld id="{E99D7066-388B-490A-8C12-868045864477}" type="slidenum">
              <a:rPr lang="en-US" smtClean="0"/>
              <a:t>13</a:t>
            </a:fld>
            <a:endParaRPr lang="en-US"/>
          </a:p>
        </p:txBody>
      </p:sp>
    </p:spTree>
    <p:extLst>
      <p:ext uri="{BB962C8B-B14F-4D97-AF65-F5344CB8AC3E}">
        <p14:creationId xmlns:p14="http://schemas.microsoft.com/office/powerpoint/2010/main" val="4005120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https://mlberkeley.substack.com/p/vq-vae</a:t>
            </a:r>
          </a:p>
          <a:p>
            <a:r>
              <a:rPr lang="en-US" dirty="0"/>
              <a:t>https://arxiv.org/pdf/1906.00446</a:t>
            </a:r>
          </a:p>
          <a:p>
            <a:r>
              <a:rPr lang="en-US" dirty="0"/>
              <a:t>https://arxiv.org/pdf/2110.04627</a:t>
            </a:r>
          </a:p>
        </p:txBody>
      </p:sp>
      <p:sp>
        <p:nvSpPr>
          <p:cNvPr id="4" name="Slide Number Placeholder 3"/>
          <p:cNvSpPr>
            <a:spLocks noGrp="1"/>
          </p:cNvSpPr>
          <p:nvPr>
            <p:ph type="sldNum" sz="quarter" idx="5"/>
          </p:nvPr>
        </p:nvSpPr>
        <p:spPr/>
        <p:txBody>
          <a:bodyPr/>
          <a:lstStyle/>
          <a:p>
            <a:fld id="{E99D7066-388B-490A-8C12-868045864477}" type="slidenum">
              <a:rPr lang="en-US" smtClean="0"/>
              <a:t>14</a:t>
            </a:fld>
            <a:endParaRPr lang="en-US"/>
          </a:p>
        </p:txBody>
      </p:sp>
    </p:spTree>
    <p:extLst>
      <p:ext uri="{BB962C8B-B14F-4D97-AF65-F5344CB8AC3E}">
        <p14:creationId xmlns:p14="http://schemas.microsoft.com/office/powerpoint/2010/main" val="279850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https://mlberkeley.substack.com/p/dalle2?utm_source=substack&amp;utm_campaign=post_embed&amp;utm_medium=web</a:t>
            </a:r>
          </a:p>
          <a:p>
            <a:r>
              <a:rPr lang="en-US" dirty="0"/>
              <a:t>https://arxiv.org/pdf/2102.12092</a:t>
            </a:r>
          </a:p>
          <a:p>
            <a:endParaRPr lang="en-US" dirty="0"/>
          </a:p>
        </p:txBody>
      </p:sp>
      <p:sp>
        <p:nvSpPr>
          <p:cNvPr id="4" name="Slide Number Placeholder 3"/>
          <p:cNvSpPr>
            <a:spLocks noGrp="1"/>
          </p:cNvSpPr>
          <p:nvPr>
            <p:ph type="sldNum" sz="quarter" idx="5"/>
          </p:nvPr>
        </p:nvSpPr>
        <p:spPr/>
        <p:txBody>
          <a:bodyPr/>
          <a:lstStyle/>
          <a:p>
            <a:fld id="{E99D7066-388B-490A-8C12-868045864477}" type="slidenum">
              <a:rPr lang="en-US" smtClean="0"/>
              <a:t>15</a:t>
            </a:fld>
            <a:endParaRPr lang="en-US"/>
          </a:p>
        </p:txBody>
      </p:sp>
    </p:spTree>
    <p:extLst>
      <p:ext uri="{BB962C8B-B14F-4D97-AF65-F5344CB8AC3E}">
        <p14:creationId xmlns:p14="http://schemas.microsoft.com/office/powerpoint/2010/main" val="1099829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https://arxiv.org/pdf/2202.04200</a:t>
            </a:r>
          </a:p>
        </p:txBody>
      </p:sp>
      <p:sp>
        <p:nvSpPr>
          <p:cNvPr id="4" name="Slide Number Placeholder 3"/>
          <p:cNvSpPr>
            <a:spLocks noGrp="1"/>
          </p:cNvSpPr>
          <p:nvPr>
            <p:ph type="sldNum" sz="quarter" idx="5"/>
          </p:nvPr>
        </p:nvSpPr>
        <p:spPr/>
        <p:txBody>
          <a:bodyPr/>
          <a:lstStyle/>
          <a:p>
            <a:fld id="{E99D7066-388B-490A-8C12-868045864477}" type="slidenum">
              <a:rPr lang="en-US" smtClean="0"/>
              <a:t>16</a:t>
            </a:fld>
            <a:endParaRPr lang="en-US"/>
          </a:p>
        </p:txBody>
      </p:sp>
    </p:spTree>
    <p:extLst>
      <p:ext uri="{BB962C8B-B14F-4D97-AF65-F5344CB8AC3E}">
        <p14:creationId xmlns:p14="http://schemas.microsoft.com/office/powerpoint/2010/main" val="2841695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https://arxiv.org/pdf/2404.02905</a:t>
            </a:r>
          </a:p>
          <a:p>
            <a:r>
              <a:rPr lang="en-US" dirty="0"/>
              <a:t>https://www.youtube.com/watch?v=yJ396Ksiv2s</a:t>
            </a:r>
          </a:p>
        </p:txBody>
      </p:sp>
      <p:sp>
        <p:nvSpPr>
          <p:cNvPr id="4" name="Slide Number Placeholder 3"/>
          <p:cNvSpPr>
            <a:spLocks noGrp="1"/>
          </p:cNvSpPr>
          <p:nvPr>
            <p:ph type="sldNum" sz="quarter" idx="5"/>
          </p:nvPr>
        </p:nvSpPr>
        <p:spPr/>
        <p:txBody>
          <a:bodyPr/>
          <a:lstStyle/>
          <a:p>
            <a:fld id="{E99D7066-388B-490A-8C12-868045864477}" type="slidenum">
              <a:rPr lang="en-US" smtClean="0"/>
              <a:t>17</a:t>
            </a:fld>
            <a:endParaRPr lang="en-US"/>
          </a:p>
        </p:txBody>
      </p:sp>
    </p:spTree>
    <p:extLst>
      <p:ext uri="{BB962C8B-B14F-4D97-AF65-F5344CB8AC3E}">
        <p14:creationId xmlns:p14="http://schemas.microsoft.com/office/powerpoint/2010/main" val="1647167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a:extLst>
            <a:ext uri="{FF2B5EF4-FFF2-40B4-BE49-F238E27FC236}">
              <a16:creationId xmlns:a16="http://schemas.microsoft.com/office/drawing/2014/main" id="{12AE6EB5-DC36-A1D3-978E-619ED5CE9C31}"/>
            </a:ext>
          </a:extLst>
        </p:cNvPr>
        <p:cNvGrpSpPr/>
        <p:nvPr/>
      </p:nvGrpSpPr>
      <p:grpSpPr>
        <a:xfrm>
          <a:off x="0" y="0"/>
          <a:ext cx="0" cy="0"/>
          <a:chOff x="0" y="0"/>
          <a:chExt cx="0" cy="0"/>
        </a:xfrm>
      </p:grpSpPr>
      <p:sp>
        <p:nvSpPr>
          <p:cNvPr id="173" name="Google Shape;173;g2b1c8432b2a_0_0:notes">
            <a:extLst>
              <a:ext uri="{FF2B5EF4-FFF2-40B4-BE49-F238E27FC236}">
                <a16:creationId xmlns:a16="http://schemas.microsoft.com/office/drawing/2014/main" id="{8D455991-1919-5532-7502-49061BDF84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b1c8432b2a_0_0:notes">
            <a:extLst>
              <a:ext uri="{FF2B5EF4-FFF2-40B4-BE49-F238E27FC236}">
                <a16:creationId xmlns:a16="http://schemas.microsoft.com/office/drawing/2014/main" id="{D766B55D-A794-47F1-5761-F3565284A7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https://huggingface.co/blog/annotated-diffusion</a:t>
            </a:r>
            <a:endParaRPr dirty="0"/>
          </a:p>
          <a:p>
            <a:pPr marL="0" lvl="0" indent="0" algn="l" rtl="0">
              <a:spcBef>
                <a:spcPts val="0"/>
              </a:spcBef>
              <a:spcAft>
                <a:spcPts val="0"/>
              </a:spcAft>
              <a:buNone/>
            </a:pPr>
            <a:r>
              <a:rPr lang="en" u="sng" dirty="0">
                <a:solidFill>
                  <a:schemeClr val="hlink"/>
                </a:solidFill>
                <a:hlinkClick r:id="rId4"/>
              </a:rPr>
              <a:t>https://lilianweng.github.io/posts/2021-07-11-diffusion-models/</a:t>
            </a:r>
            <a:endParaRPr dirty="0"/>
          </a:p>
          <a:p>
            <a:pPr marL="0" lvl="0" indent="0" algn="l" rtl="0">
              <a:spcBef>
                <a:spcPts val="0"/>
              </a:spcBef>
              <a:spcAft>
                <a:spcPts val="0"/>
              </a:spcAft>
              <a:buNone/>
            </a:pPr>
            <a:r>
              <a:rPr lang="en" dirty="0"/>
              <a:t>https://theaisummer.com/diffusion-models/#conditional-image-generation-guided-diffusion</a:t>
            </a:r>
          </a:p>
          <a:p>
            <a:pPr marL="0" lvl="0" indent="0" algn="l" rtl="0">
              <a:spcBef>
                <a:spcPts val="0"/>
              </a:spcBef>
              <a:spcAft>
                <a:spcPts val="0"/>
              </a:spcAft>
              <a:buNone/>
            </a:pPr>
            <a:r>
              <a:rPr lang="en-US" dirty="0"/>
              <a:t>https://sander.ai/2023/01/09/diffusion-language.html</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7440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b2412a7d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b2412a7d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https://arxiv.org/pdf/2105.05233v4.pdf</a:t>
            </a:r>
            <a:endParaRPr dirty="0"/>
          </a:p>
          <a:p>
            <a:pPr marL="0" lvl="0" indent="0" algn="l" rtl="0">
              <a:spcBef>
                <a:spcPts val="0"/>
              </a:spcBef>
              <a:spcAft>
                <a:spcPts val="0"/>
              </a:spcAft>
              <a:buNone/>
            </a:pPr>
            <a:r>
              <a:rPr lang="en" dirty="0"/>
              <a:t>https://sander.ai/2022/05/26/guidance.html</a:t>
            </a:r>
            <a:endParaRPr dirty="0"/>
          </a:p>
          <a:p>
            <a:pPr marL="0" lvl="0" indent="0" algn="l" rtl="0">
              <a:spcBef>
                <a:spcPts val="0"/>
              </a:spcBef>
              <a:spcAft>
                <a:spcPts val="0"/>
              </a:spcAft>
              <a:buNone/>
            </a:pPr>
            <a:r>
              <a:rPr lang="en" u="sng" dirty="0">
                <a:solidFill>
                  <a:schemeClr val="hlink"/>
                </a:solidFill>
                <a:hlinkClick r:id="rId4"/>
              </a:rPr>
              <a:t>https://betterprogramming.pub/diffusion-models-ddpms-ddims-and-classifier-free-guidance-e07b297b2869#65b7</a:t>
            </a:r>
            <a:endParaRPr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accd12f9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https://sander.ai/2025/04/15/latents.html</a:t>
            </a:r>
            <a:endParaRPr dirty="0"/>
          </a:p>
        </p:txBody>
      </p:sp>
    </p:spTree>
    <p:extLst>
      <p:ext uri="{BB962C8B-B14F-4D97-AF65-F5344CB8AC3E}">
        <p14:creationId xmlns:p14="http://schemas.microsoft.com/office/powerpoint/2010/main" val="1482835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774EFE17-1195-A7B2-5E24-FE700A82A9D8}"/>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C69FCFE0-3494-CD14-8519-BC39B094FA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762C0C55-4084-E32B-A162-45D4B82F94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60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dbb24efa9e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dbb24efa9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A6A95862-2C0C-5F5F-D47E-B0328B8C596B}"/>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65BA722E-928C-E0D9-71A2-04D22CFAC3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4E115248-DB0F-876E-E64C-0264F53507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https://sander.ai/2024/02/28/paradox.html</a:t>
            </a:r>
            <a:endParaRPr dirty="0"/>
          </a:p>
        </p:txBody>
      </p:sp>
    </p:spTree>
    <p:extLst>
      <p:ext uri="{BB962C8B-B14F-4D97-AF65-F5344CB8AC3E}">
        <p14:creationId xmlns:p14="http://schemas.microsoft.com/office/powerpoint/2010/main" val="3941914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2A967563-C7E0-F326-FE46-8E044955671A}"/>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59821A53-9929-BD32-2024-52FB444124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D021A183-7EE7-03DB-3C00-ABCE6B2A0C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https://arxiv.org/pdf/2302.05543</a:t>
            </a:r>
            <a:endParaRPr dirty="0"/>
          </a:p>
        </p:txBody>
      </p:sp>
    </p:spTree>
    <p:extLst>
      <p:ext uri="{BB962C8B-B14F-4D97-AF65-F5344CB8AC3E}">
        <p14:creationId xmlns:p14="http://schemas.microsoft.com/office/powerpoint/2010/main" val="3772458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3BE6BDAB-3D21-6A93-B99F-2E434E94A9E2}"/>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4FB72A9D-2E3D-C7CE-ED44-E6939F00C7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D5BBDAE6-BA73-73C3-05EB-A04351A5ED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581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2162B3C9-AA5B-5596-B1A0-958A75FA5475}"/>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241623EF-E8B6-587B-3BBE-AB0E3262BA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ED925DEE-E9E5-FCB7-FA13-AA72F5E140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823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D14588B7-289B-19D7-66AB-B51DB2CAC9DA}"/>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6AD9A5E3-546A-AAA0-9842-ECF3A81D11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091C7E0C-297A-EADF-8ADA-4403DB47C2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801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2015CFB5-2846-2BBB-55EE-2F1641D8ED29}"/>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6403F125-2645-F48C-82E9-79A1C9491A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1BED922C-7BBF-8E17-40A7-FBE09DDF0E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369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F432955E-DF94-D6CF-82AB-DC364A5179F4}"/>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EB76DEDA-B99E-7BF5-D174-16DBFC82B0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4BBE4333-C9F3-6DCD-795E-124991D092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84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54C215B4-C77B-3B81-1014-992E73FBE43E}"/>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4345EC55-5EA2-E8AE-04CD-02C421DBAF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D4ACE7FB-15D7-B55D-7FBF-CBA1CC4B5E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67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b2ab8c7e0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b2ab8c7e0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https://www.assemblyai.com/blog/how-dall-e-2-actually-works/</a:t>
            </a:r>
            <a:endParaRPr dirty="0"/>
          </a:p>
          <a:p>
            <a:pPr marL="0" lvl="0" indent="0" algn="l" rtl="0">
              <a:spcBef>
                <a:spcPts val="0"/>
              </a:spcBef>
              <a:spcAft>
                <a:spcPts val="0"/>
              </a:spcAft>
              <a:buNone/>
            </a:pPr>
            <a:r>
              <a:rPr lang="en" u="sng" dirty="0">
                <a:solidFill>
                  <a:schemeClr val="hlink"/>
                </a:solidFill>
                <a:hlinkClick r:id="rId4"/>
              </a:rPr>
              <a:t>https://arxiv.org/pdf/2204.06125.pdf</a:t>
            </a:r>
            <a:endParaRPr dirty="0"/>
          </a:p>
          <a:p>
            <a:pPr marL="0" lvl="0" indent="0" algn="l" rtl="0">
              <a:spcBef>
                <a:spcPts val="0"/>
              </a:spcBef>
              <a:spcAft>
                <a:spcPts val="0"/>
              </a:spcAft>
              <a:buNone/>
            </a:pPr>
            <a:r>
              <a:rPr lang="en" u="sng" dirty="0">
                <a:solidFill>
                  <a:schemeClr val="hlink"/>
                </a:solidFill>
                <a:hlinkClick r:id="rId5"/>
              </a:rPr>
              <a:t>http://adityaramesh.com/posts/dalle2/dalle2.html</a:t>
            </a:r>
            <a:endParaRPr dirty="0"/>
          </a:p>
          <a:p>
            <a:pPr marL="0" lvl="0" indent="0" algn="l" rtl="0">
              <a:spcBef>
                <a:spcPts val="0"/>
              </a:spcBef>
              <a:spcAft>
                <a:spcPts val="0"/>
              </a:spcAft>
              <a:buNone/>
            </a:pPr>
            <a:r>
              <a:rPr lang="en" u="sng" dirty="0">
                <a:solidFill>
                  <a:schemeClr val="hlink"/>
                </a:solidFill>
                <a:hlinkClick r:id="rId6"/>
              </a:rPr>
              <a:t>https://www.reddit.com/r/bigsleep/comments/u08sjh/how_openais_dalle_2_works_explained_at_the_level/</a:t>
            </a:r>
            <a:endParaRPr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28CDB24B-8AB5-9267-E35F-426CAD585D03}"/>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41A68540-CE0D-925E-3ADD-0D7CFB177A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64F633D4-93C1-9C6C-9F91-0CF5A05181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80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bb24efa9e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bb24efa9e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https://jonathan-hui.medium.com/what-do-we-learn-from-single-shot-object-detectors-ssd-yolo-fpn-focal-loss-3888677c5f4d</a:t>
            </a:r>
            <a:endParaRPr/>
          </a:p>
          <a:p>
            <a:pPr marL="0" lvl="0" indent="0" algn="l" rtl="0">
              <a:spcBef>
                <a:spcPts val="0"/>
              </a:spcBef>
              <a:spcAft>
                <a:spcPts val="0"/>
              </a:spcAft>
              <a:buNone/>
            </a:pPr>
            <a:r>
              <a:rPr lang="en" u="sng">
                <a:solidFill>
                  <a:schemeClr val="hlink"/>
                </a:solidFill>
                <a:hlinkClick r:id="rId4"/>
              </a:rPr>
              <a:t>https://arxiv.org/pdf/1612.03144.pdf</a:t>
            </a:r>
            <a:endParaRPr/>
          </a:p>
          <a:p>
            <a:pPr marL="0" lvl="0" indent="0" algn="l" rtl="0">
              <a:spcBef>
                <a:spcPts val="0"/>
              </a:spcBef>
              <a:spcAft>
                <a:spcPts val="0"/>
              </a:spcAft>
              <a:buNone/>
            </a:pPr>
            <a:r>
              <a:rPr lang="en"/>
              <a:t>https://www.youtube.com/watch?v=infFuZ0BwFQ</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A3706D8F-B24A-E5E0-5F09-46BEEC34913F}"/>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FEDECBCD-DB94-F4D9-7090-75DAF6EA5A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934016CA-830F-2B0E-EB7D-DDB6A864A2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483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https://arxiv.org/pdf/2305.13301</a:t>
            </a:r>
          </a:p>
          <a:p>
            <a:r>
              <a:rPr lang="en-US" dirty="0"/>
              <a:t>https://arxiv.org/pdf/2311.12908</a:t>
            </a:r>
          </a:p>
        </p:txBody>
      </p:sp>
    </p:spTree>
    <p:extLst>
      <p:ext uri="{BB962C8B-B14F-4D97-AF65-F5344CB8AC3E}">
        <p14:creationId xmlns:p14="http://schemas.microsoft.com/office/powerpoint/2010/main" val="4292421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https://www.youtube.com/watch?v=Fk2I6pa6UeA&amp;t=154s</a:t>
            </a:r>
          </a:p>
          <a:p>
            <a:r>
              <a:rPr lang="en-US" dirty="0"/>
              <a:t>https://proceedings.neurips.cc/paper_files/paper/2019/file/3001ef257407d5a371a96dcd947c7d93-Paper.pdf</a:t>
            </a:r>
          </a:p>
          <a:p>
            <a:endParaRPr lang="en-US" dirty="0"/>
          </a:p>
        </p:txBody>
      </p:sp>
    </p:spTree>
    <p:extLst>
      <p:ext uri="{BB962C8B-B14F-4D97-AF65-F5344CB8AC3E}">
        <p14:creationId xmlns:p14="http://schemas.microsoft.com/office/powerpoint/2010/main" val="4083885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287e6205b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287e6205b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0a55201f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0a55201f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f287e6205b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f287e6205b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10efc420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10efc420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4D3CAE48-A61B-CB78-3C90-2B639815DEA0}"/>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CF10612C-30F8-18DE-0C1A-BBDF34BB9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EC50E657-B95C-8745-ADCB-F391BBF8EA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https://interactive-maml.github.io/maml.html</a:t>
            </a:r>
            <a:endParaRPr dirty="0"/>
          </a:p>
        </p:txBody>
      </p:sp>
    </p:spTree>
    <p:extLst>
      <p:ext uri="{BB962C8B-B14F-4D97-AF65-F5344CB8AC3E}">
        <p14:creationId xmlns:p14="http://schemas.microsoft.com/office/powerpoint/2010/main" val="4109903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b97baa63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b97baa63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b97baa63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b97baa63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bb24efa9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bb24efa9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https://deepsense.ai/region-of-interest-pooling-explained/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b97baa63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b97baa63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https://arxiv.org/pdf/2111.11186.pdf</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b97baa63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b97baa63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b97baa63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b97baa63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287e6205b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f287e6205b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f10efc420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f10efc420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a35440ed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a35440ed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a35440e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a35440e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f1cf073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f1cf073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f10efc420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f10efc420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https://arxiv.org/pdf/1912.01667.pdf</a:t>
            </a:r>
            <a:endParaRPr/>
          </a:p>
          <a:p>
            <a:pPr marL="0" lvl="0" indent="0" algn="l" rtl="0">
              <a:spcBef>
                <a:spcPts val="0"/>
              </a:spcBef>
              <a:spcAft>
                <a:spcPts val="0"/>
              </a:spcAft>
              <a:buNone/>
            </a:pPr>
            <a:r>
              <a:rPr lang="en" u="sng">
                <a:solidFill>
                  <a:schemeClr val="hlink"/>
                </a:solidFill>
                <a:hlinkClick r:id="rId4"/>
              </a:rPr>
              <a:t>http://gradientscience.org/adv/</a:t>
            </a: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10efc420a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10efc420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https://arxiv.org/pdf/1707.07397.pdf</a:t>
            </a:r>
            <a:endParaRPr/>
          </a:p>
          <a:p>
            <a:pPr marL="0" lvl="0" indent="0" algn="l" rtl="0">
              <a:spcBef>
                <a:spcPts val="0"/>
              </a:spcBef>
              <a:spcAft>
                <a:spcPts val="0"/>
              </a:spcAft>
              <a:buNone/>
            </a:pPr>
            <a:r>
              <a:rPr lang="en" u="sng">
                <a:solidFill>
                  <a:schemeClr val="hlink"/>
                </a:solidFill>
                <a:hlinkClick r:id="rId4"/>
              </a:rPr>
              <a:t>https://arxiv.org/pdf/1707.08945.pdf</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ed9815cf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ed9815cf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https://stackoverflow.com/questions/50239795/intuition-behind-u-net-vs-fcn-for-semantic-segmentation</a:t>
            </a:r>
            <a:endParaRPr dirty="0"/>
          </a:p>
          <a:p>
            <a:pPr marL="0" lvl="0" indent="0" algn="l" rtl="0">
              <a:spcBef>
                <a:spcPts val="0"/>
              </a:spcBef>
              <a:spcAft>
                <a:spcPts val="0"/>
              </a:spcAft>
              <a:buNone/>
            </a:pPr>
            <a:r>
              <a:rPr lang="en" u="sng" dirty="0">
                <a:solidFill>
                  <a:schemeClr val="hlink"/>
                </a:solidFill>
                <a:hlinkClick r:id="rId4"/>
              </a:rPr>
              <a:t>https://kharshit.github.io/blog/2019/08/09/quick-intro-to-semantic-segmentation</a:t>
            </a:r>
            <a:endParaRPr dirty="0"/>
          </a:p>
          <a:p>
            <a:pPr marL="0" lvl="0" indent="0" algn="l" rtl="0">
              <a:spcBef>
                <a:spcPts val="0"/>
              </a:spcBef>
              <a:spcAft>
                <a:spcPts val="0"/>
              </a:spcAft>
              <a:buNone/>
            </a:pPr>
            <a:r>
              <a:rPr lang="en" u="sng" dirty="0">
                <a:solidFill>
                  <a:schemeClr val="hlink"/>
                </a:solidFill>
                <a:hlinkClick r:id="rId5"/>
              </a:rPr>
              <a:t>https://www.youtube.com/watch?v=HTgvG57JFYw</a:t>
            </a:r>
            <a:endParaRPr dirty="0"/>
          </a:p>
          <a:p>
            <a:pPr marL="0" lvl="0" indent="0" algn="l" rtl="0">
              <a:spcBef>
                <a:spcPts val="0"/>
              </a:spcBef>
              <a:spcAft>
                <a:spcPts val="0"/>
              </a:spcAft>
              <a:buNone/>
            </a:pPr>
            <a:r>
              <a:rPr lang="en" u="sng" dirty="0">
                <a:solidFill>
                  <a:schemeClr val="hlink"/>
                </a:solidFill>
                <a:hlinkClick r:id="rId6"/>
              </a:rPr>
              <a:t>https://towardsdatascience.com/the-evolution-of-deeplab-for-semantic-segmentation-95082b025571</a:t>
            </a:r>
            <a:endParaRPr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10efc420a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10efc420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f287e6205b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f287e6205b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a13e07b3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a13e07b3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10efc420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10efc420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0a13e07b3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0a13e07b3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b12fb95d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b12fb95d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https://intellabs.github.io/distiller/algo_quantization.html</a:t>
            </a:r>
            <a:endParaRPr/>
          </a:p>
          <a:p>
            <a:pPr marL="0" lvl="0" indent="0" algn="l" rtl="0">
              <a:spcBef>
                <a:spcPts val="0"/>
              </a:spcBef>
              <a:spcAft>
                <a:spcPts val="0"/>
              </a:spcAft>
              <a:buNone/>
            </a:pPr>
            <a:r>
              <a:rPr lang="en" u="sng">
                <a:solidFill>
                  <a:schemeClr val="hlink"/>
                </a:solidFill>
                <a:hlinkClick r:id="rId4"/>
              </a:rPr>
              <a:t>https://cameronrwolfe.substack.com/p/quantized-training-with-deep-networks-82ea7f516dc6</a:t>
            </a:r>
            <a:endParaRPr/>
          </a:p>
          <a:p>
            <a:pPr marL="0" lvl="0" indent="0" algn="l" rtl="0">
              <a:spcBef>
                <a:spcPts val="0"/>
              </a:spcBef>
              <a:spcAft>
                <a:spcPts val="0"/>
              </a:spcAft>
              <a:buNone/>
            </a:pPr>
            <a:r>
              <a:rPr lang="en" u="sng">
                <a:solidFill>
                  <a:schemeClr val="hlink"/>
                </a:solidFill>
                <a:hlinkClick r:id="rId5"/>
              </a:rPr>
              <a:t>https://hassanaskary.medium.com/intuitive-explanation-of-straight-through-estimators-with-pytorch-implementation-71d99d25d9d0</a:t>
            </a: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b1adf8c57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b1adf8c57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https://intellabs.github.io/distiller/algo_quantization.html</a:t>
            </a:r>
            <a:endParaRPr/>
          </a:p>
          <a:p>
            <a:pPr marL="0" lvl="0" indent="0" algn="l" rtl="0">
              <a:spcBef>
                <a:spcPts val="0"/>
              </a:spcBef>
              <a:spcAft>
                <a:spcPts val="0"/>
              </a:spcAft>
              <a:buNone/>
            </a:pPr>
            <a:r>
              <a:rPr lang="en" u="sng">
                <a:solidFill>
                  <a:schemeClr val="hlink"/>
                </a:solidFill>
                <a:hlinkClick r:id="rId4"/>
              </a:rPr>
              <a:t>https://cameronrwolfe.substack.com/p/quantized-training-with-deep-networks-82ea7f516dc6</a:t>
            </a:r>
            <a:endParaRPr/>
          </a:p>
          <a:p>
            <a:pPr marL="0" lvl="0" indent="0" algn="l" rtl="0">
              <a:spcBef>
                <a:spcPts val="0"/>
              </a:spcBef>
              <a:spcAft>
                <a:spcPts val="0"/>
              </a:spcAft>
              <a:buNone/>
            </a:pPr>
            <a:r>
              <a:rPr lang="en" u="sng">
                <a:solidFill>
                  <a:schemeClr val="hlink"/>
                </a:solidFill>
                <a:hlinkClick r:id="rId5"/>
              </a:rPr>
              <a:t>https://hassanaskary.medium.com/intuitive-explanation-of-straight-through-estimators-with-pytorch-implementation-71d99d25d9d0</a:t>
            </a:r>
            <a:endParaRPr/>
          </a:p>
          <a:p>
            <a:pPr marL="0" lvl="0" indent="0" algn="l" rtl="0">
              <a:spcBef>
                <a:spcPts val="0"/>
              </a:spcBef>
              <a:spcAft>
                <a:spcPts val="0"/>
              </a:spcAft>
              <a:buNone/>
            </a:pPr>
            <a:r>
              <a:rPr lang="en" u="sng">
                <a:solidFill>
                  <a:schemeClr val="hlink"/>
                </a:solidFill>
                <a:hlinkClick r:id="rId6"/>
              </a:rPr>
              <a:t>https://docs.nvidia.com/deeplearning/tensorrt/pytorch-quantization-toolkit/docs/index.html#quantization-aware-training</a:t>
            </a:r>
            <a:endParaRPr/>
          </a:p>
          <a:p>
            <a:pPr marL="0" lvl="0" indent="0" algn="l" rtl="0">
              <a:spcBef>
                <a:spcPts val="0"/>
              </a:spcBef>
              <a:spcAft>
                <a:spcPts val="0"/>
              </a:spcAft>
              <a:buNone/>
            </a:pPr>
            <a:r>
              <a:rPr lang="en"/>
              <a:t>https://arxiv.org/pdf/1903.05662.pdf</a:t>
            </a:r>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2ddae9da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2ddae9da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2ddae9da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2ddae9da2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2ddae9da2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2ddae9da2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b50a42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b50a42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https://www.jeremyjordan.me/semantic-segmentation/</a:t>
            </a:r>
            <a:endParaRPr dirty="0"/>
          </a:p>
          <a:p>
            <a:pPr marL="0" lvl="0" indent="0" algn="l" rtl="0">
              <a:spcBef>
                <a:spcPts val="0"/>
              </a:spcBef>
              <a:spcAft>
                <a:spcPts val="0"/>
              </a:spcAft>
              <a:buNone/>
            </a:pPr>
            <a:r>
              <a:rPr lang="en" u="sng" dirty="0">
                <a:solidFill>
                  <a:schemeClr val="hlink"/>
                </a:solidFill>
                <a:hlinkClick r:id="rId4"/>
              </a:rPr>
              <a:t>https://stats.stackexchange.com/questions/321460/dice-coefficient-loss-function-vs-cross-entropy</a:t>
            </a:r>
            <a:endParaRPr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ddae9da2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ddae9da2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2ddae9da2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2ddae9da2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2ddae9da2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2ddae9da2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ddae9da2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ddae9da2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E588B954-85F9-4F7F-F3F4-A7154283D3D8}"/>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DCF2BAD7-A736-31FD-A35D-1C1C59A1DC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62199171-BCA6-CDC7-34C9-3ADAD5A5AB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https://yconquesty.github.io/blog/ml/nerf/nerf_rendering.html#analysis</a:t>
            </a:r>
            <a:endParaRPr dirty="0"/>
          </a:p>
        </p:txBody>
      </p:sp>
    </p:spTree>
    <p:extLst>
      <p:ext uri="{BB962C8B-B14F-4D97-AF65-F5344CB8AC3E}">
        <p14:creationId xmlns:p14="http://schemas.microsoft.com/office/powerpoint/2010/main" val="17782486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0F46DD9A-556D-729F-1BD7-51BEF93EEC87}"/>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72CD3758-04CF-1329-EB1D-E70A0F1643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5740686B-94CB-A527-B99D-8061E749BC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72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A2B9BA60-8474-AADE-74B1-2761DEF8A8FB}"/>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CC5C7ED1-E811-B234-3262-2615444F02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3DA36976-3A67-7D81-F02E-97FCBB4AD8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817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397D097D-3589-05B7-4D62-F63CE68877AB}"/>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48233B1F-052D-30F4-02B4-56CDB4397D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5D9FE764-A55B-5C2F-5133-946339FA89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6889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70AB224F-E4D1-1E5E-BF04-C7421A1BBEDA}"/>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6AE3F4C7-8F29-F369-5A74-4BF0749E3D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D5E74A35-D15B-D542-CB8D-F7C639A4DA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https://huggingface.co/blog/gaussian-splatting</a:t>
            </a:r>
            <a:endParaRPr dirty="0"/>
          </a:p>
        </p:txBody>
      </p:sp>
    </p:spTree>
    <p:extLst>
      <p:ext uri="{BB962C8B-B14F-4D97-AF65-F5344CB8AC3E}">
        <p14:creationId xmlns:p14="http://schemas.microsoft.com/office/powerpoint/2010/main" val="20507691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https://rerun.io/examples/generative-vision/shape_pointe</a:t>
            </a:r>
          </a:p>
        </p:txBody>
      </p:sp>
    </p:spTree>
    <p:extLst>
      <p:ext uri="{BB962C8B-B14F-4D97-AF65-F5344CB8AC3E}">
        <p14:creationId xmlns:p14="http://schemas.microsoft.com/office/powerpoint/2010/main" val="3142853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https://arxiv.org/pdf/2005.12872</a:t>
            </a:r>
          </a:p>
        </p:txBody>
      </p:sp>
    </p:spTree>
    <p:extLst>
      <p:ext uri="{BB962C8B-B14F-4D97-AF65-F5344CB8AC3E}">
        <p14:creationId xmlns:p14="http://schemas.microsoft.com/office/powerpoint/2010/main" val="2560528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https://rerun.io/examples/generative-vision/shape_pointe</a:t>
            </a:r>
          </a:p>
        </p:txBody>
      </p:sp>
    </p:spTree>
    <p:extLst>
      <p:ext uri="{BB962C8B-B14F-4D97-AF65-F5344CB8AC3E}">
        <p14:creationId xmlns:p14="http://schemas.microsoft.com/office/powerpoint/2010/main" val="13990882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5a3536d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5a3536d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https://arxiv.org/pdf/1712.07629</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cfbada53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cfbada53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c13b3b9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0c13b3b9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https://towardsdatascience.com/this-is-hogwild-7cc80cd9b944</a:t>
            </a:r>
            <a:endParaRPr/>
          </a:p>
          <a:p>
            <a:pPr marL="0" lvl="0" indent="0" algn="l" rtl="0">
              <a:spcBef>
                <a:spcPts val="0"/>
              </a:spcBef>
              <a:spcAft>
                <a:spcPts val="0"/>
              </a:spcAft>
              <a:buNone/>
            </a:pPr>
            <a:r>
              <a:rPr lang="en"/>
              <a:t>https://docs.aws.amazon.com/sagemaker/latest/dg/model-parallel-intro.html</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0d19e35e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0d19e35e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https://towardsdatascience.com/why-machine-learning-models-degrade-in-production-d0f2108e9214</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0cbfb47c2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0cbfb47c2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https://www.freecodecamp.org/news/benefits-of-rest/</a:t>
            </a:r>
            <a:endParaRPr/>
          </a:p>
          <a:p>
            <a:pPr marL="0" lvl="0" indent="0" algn="l" rtl="0">
              <a:spcBef>
                <a:spcPts val="0"/>
              </a:spcBef>
              <a:spcAft>
                <a:spcPts val="0"/>
              </a:spcAft>
              <a:buNone/>
            </a:pPr>
            <a:r>
              <a:rPr lang="en" u="sng">
                <a:solidFill>
                  <a:schemeClr val="hlink"/>
                </a:solidFill>
                <a:hlinkClick r:id="rId4"/>
              </a:rPr>
              <a:t>https://stackoverflow.com/questions/3105296/if-rest-applications-are-supposed-to-be-stateless-how-do-you-manage-sessions</a:t>
            </a:r>
            <a:endParaRPr/>
          </a:p>
          <a:p>
            <a:pPr marL="0" lvl="0" indent="0" algn="l" rtl="0">
              <a:spcBef>
                <a:spcPts val="0"/>
              </a:spcBef>
              <a:spcAft>
                <a:spcPts val="0"/>
              </a:spcAft>
              <a:buNone/>
            </a:pPr>
            <a:r>
              <a:rPr lang="en"/>
              <a:t>https://betterprogramming.pub/a-curated-list-of-100-cool-and-fun-public-apis-to-inspire-your-next-project-7600ce3e9b3</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0c13b3b9c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0c13b3b9c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287e6205b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287e6205b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ed9815cf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ed9815cf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https://machinelearningmastery.com/what-are-generative-adversarial-networks-gans/</a:t>
            </a:r>
            <a:endParaRPr/>
          </a:p>
          <a:p>
            <a:pPr marL="0" lvl="0" indent="0" algn="l" rtl="0">
              <a:spcBef>
                <a:spcPts val="0"/>
              </a:spcBef>
              <a:spcAft>
                <a:spcPts val="0"/>
              </a:spcAft>
              <a:buNone/>
            </a:pPr>
            <a:r>
              <a:rPr lang="en" u="sng">
                <a:solidFill>
                  <a:schemeClr val="hlink"/>
                </a:solidFill>
                <a:hlinkClick r:id="rId4"/>
              </a:rPr>
              <a:t>https://machinelearningmastery.com/how-to-implement-wasserstein-loss-for-generative-adversarial-networks/</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A470-3545-F270-2B78-0342FF987F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D6BD12-89B9-066C-B700-BF13209A5D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371D1-635B-7640-F50E-1B4E50E85197}"/>
              </a:ext>
            </a:extLst>
          </p:cNvPr>
          <p:cNvSpPr>
            <a:spLocks noGrp="1"/>
          </p:cNvSpPr>
          <p:nvPr>
            <p:ph type="dt" sz="half" idx="10"/>
          </p:nvPr>
        </p:nvSpPr>
        <p:spPr/>
        <p:txBody>
          <a:bodyPr/>
          <a:lstStyle/>
          <a:p>
            <a:fld id="{5D630255-C93F-481A-974A-608C7495761E}" type="datetime1">
              <a:rPr lang="en-US" smtClean="0"/>
              <a:t>8/4/2025</a:t>
            </a:fld>
            <a:endParaRPr lang="en-US"/>
          </a:p>
        </p:txBody>
      </p:sp>
      <p:sp>
        <p:nvSpPr>
          <p:cNvPr id="5" name="Footer Placeholder 4">
            <a:extLst>
              <a:ext uri="{FF2B5EF4-FFF2-40B4-BE49-F238E27FC236}">
                <a16:creationId xmlns:a16="http://schemas.microsoft.com/office/drawing/2014/main" id="{3ECAAB8B-6F05-DD1B-02E2-3B1AAFFA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31DA4-516C-63A8-2FEB-7255BFD27724}"/>
              </a:ext>
            </a:extLst>
          </p:cNvPr>
          <p:cNvSpPr>
            <a:spLocks noGrp="1"/>
          </p:cNvSpPr>
          <p:nvPr>
            <p:ph type="sldNum" sz="quarter" idx="12"/>
          </p:nvPr>
        </p:nvSpPr>
        <p:spPr/>
        <p:txBody>
          <a:bodyPr/>
          <a:lstStyle/>
          <a:p>
            <a:fld id="{13FA7114-A053-4D77-83D8-BB2B688B3169}" type="slidenum">
              <a:rPr lang="en-US" smtClean="0"/>
              <a:t>‹#›</a:t>
            </a:fld>
            <a:endParaRPr lang="en-US"/>
          </a:p>
        </p:txBody>
      </p:sp>
    </p:spTree>
    <p:extLst>
      <p:ext uri="{BB962C8B-B14F-4D97-AF65-F5344CB8AC3E}">
        <p14:creationId xmlns:p14="http://schemas.microsoft.com/office/powerpoint/2010/main" val="360678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500.png"/><Relationship Id="rId2" Type="http://schemas.openxmlformats.org/officeDocument/2006/relationships/notesSlide" Target="../notesSlides/notesSlide16.xml"/><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48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470.png"/></Relationships>
</file>

<file path=ppt/slides/_rels/slide1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0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pn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ecva.net/papers/eccv_2020/papers_ECCV/papers/123590256.pdf"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hyperlink" Target="https://arxiv.org/pdf/1909.09157.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7.png"/></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36.png"/></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1.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2.jpeg"/></Relationships>
</file>

<file path=ppt/slides/_rels/slide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7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7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69.xml"/><Relationship Id="rId1" Type="http://schemas.openxmlformats.org/officeDocument/2006/relationships/slideLayout" Target="../slideLayouts/slideLayout11.xml"/><Relationship Id="rId6" Type="http://schemas.openxmlformats.org/officeDocument/2006/relationships/image" Target="../media/image158.gif"/><Relationship Id="rId5" Type="http://schemas.openxmlformats.org/officeDocument/2006/relationships/image" Target="../media/image157.png"/><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9.png"/><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160.png"/></Relationships>
</file>

<file path=ppt/slides/_rels/slide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50.png"/><Relationship Id="rId1" Type="http://schemas.openxmlformats.org/officeDocument/2006/relationships/slideLayout" Target="../slideLayouts/slideLayout11.xml"/><Relationship Id="rId5" Type="http://schemas.openxmlformats.org/officeDocument/2006/relationships/image" Target="../media/image163.png"/><Relationship Id="rId4" Type="http://schemas.openxmlformats.org/officeDocument/2006/relationships/image" Target="../media/image162.gif"/></Relationships>
</file>

<file path=ppt/slides/_rels/slide82.xml.rels><?xml version="1.0" encoding="UTF-8" standalone="yes"?>
<Relationships xmlns="http://schemas.openxmlformats.org/package/2006/relationships"><Relationship Id="rId3" Type="http://schemas.openxmlformats.org/officeDocument/2006/relationships/image" Target="../media/image165.gif"/><Relationship Id="rId2" Type="http://schemas.openxmlformats.org/officeDocument/2006/relationships/image" Target="../media/image164.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540.png"/><Relationship Id="rId1" Type="http://schemas.openxmlformats.org/officeDocument/2006/relationships/slideLayout" Target="../slideLayouts/slideLayout11.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gif"/><Relationship Id="rId9" Type="http://schemas.openxmlformats.org/officeDocument/2006/relationships/image" Target="../media/image175.png"/></Relationships>
</file>

<file path=ppt/slides/_rels/slide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620.png"/><Relationship Id="rId1" Type="http://schemas.openxmlformats.org/officeDocument/2006/relationships/slideLayout" Target="../slideLayouts/slideLayout11.xml"/><Relationship Id="rId5" Type="http://schemas.openxmlformats.org/officeDocument/2006/relationships/image" Target="../media/image178.png"/><Relationship Id="rId4" Type="http://schemas.openxmlformats.org/officeDocument/2006/relationships/image" Target="../media/image177.png"/></Relationships>
</file>

<file path=ppt/slides/_rels/slide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proceedings.neurips.cc/paper/2011/file/218a0aefd1d1a4be65601cc6ddc1520e-Paper.pdf"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4.png"/><Relationship Id="rId4" Type="http://schemas.openxmlformats.org/officeDocument/2006/relationships/image" Target="../media/image183.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86.png"/></Relationships>
</file>

<file path=ppt/slides/_rels/slide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8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0" y="221225"/>
            <a:ext cx="91440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t>Object Detection/Segmentation</a:t>
            </a:r>
            <a:endParaRPr sz="5000" b="1" dirty="0"/>
          </a:p>
        </p:txBody>
      </p:sp>
      <p:sp>
        <p:nvSpPr>
          <p:cNvPr id="2" name="Slide Number Placeholder 1">
            <a:extLst>
              <a:ext uri="{FF2B5EF4-FFF2-40B4-BE49-F238E27FC236}">
                <a16:creationId xmlns:a16="http://schemas.microsoft.com/office/drawing/2014/main" id="{3C5D6858-6219-7188-F796-D5C462144E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139"/>
        <p:cNvGrpSpPr/>
        <p:nvPr/>
      </p:nvGrpSpPr>
      <p:grpSpPr>
        <a:xfrm>
          <a:off x="0" y="0"/>
          <a:ext cx="0" cy="0"/>
          <a:chOff x="0" y="0"/>
          <a:chExt cx="0" cy="0"/>
        </a:xfrm>
      </p:grpSpPr>
      <p:sp>
        <p:nvSpPr>
          <p:cNvPr id="140" name="Google Shape;140;p20"/>
          <p:cNvSpPr txBox="1"/>
          <p:nvPr/>
        </p:nvSpPr>
        <p:spPr>
          <a:xfrm>
            <a:off x="0" y="221225"/>
            <a:ext cx="91440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t>Generative Modeling</a:t>
            </a:r>
            <a:endParaRPr sz="5000" b="1" dirty="0"/>
          </a:p>
        </p:txBody>
      </p:sp>
      <p:sp>
        <p:nvSpPr>
          <p:cNvPr id="2" name="Slide Number Placeholder 1">
            <a:extLst>
              <a:ext uri="{FF2B5EF4-FFF2-40B4-BE49-F238E27FC236}">
                <a16:creationId xmlns:a16="http://schemas.microsoft.com/office/drawing/2014/main" id="{EC1F029E-7A2C-9B16-3A1E-A8BFD1BA87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22315" y="-111830"/>
            <a:ext cx="91440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20" b="1"/>
              <a:t>How do (W)GANs work, and how are they optimized? Can they be conditioned on?</a:t>
            </a:r>
            <a:endParaRPr sz="1720" b="1"/>
          </a:p>
        </p:txBody>
      </p:sp>
      <p:sp>
        <p:nvSpPr>
          <p:cNvPr id="147" name="Google Shape;147;p21"/>
          <p:cNvSpPr txBox="1"/>
          <p:nvPr/>
        </p:nvSpPr>
        <p:spPr>
          <a:xfrm>
            <a:off x="-4675" y="177423"/>
            <a:ext cx="907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GANs</a:t>
            </a:r>
            <a:r>
              <a:rPr lang="en" sz="1000"/>
              <a:t> implicity model probability density by focusing on the ability to sample from an implicit distribution, in an unsupervised way. This is done through a two-player game between a generator and discriminator net. Convergence is reached at “nash equilibrium”, where which each player cannot reduce their cost without changing the other players’ parameters.</a:t>
            </a:r>
            <a:endParaRPr sz="1000"/>
          </a:p>
        </p:txBody>
      </p:sp>
      <p:pic>
        <p:nvPicPr>
          <p:cNvPr id="148" name="Google Shape;148;p21"/>
          <p:cNvPicPr preferRelativeResize="0"/>
          <p:nvPr/>
        </p:nvPicPr>
        <p:blipFill>
          <a:blip r:embed="rId3">
            <a:alphaModFix/>
          </a:blip>
          <a:stretch>
            <a:fillRect/>
          </a:stretch>
        </p:blipFill>
        <p:spPr>
          <a:xfrm>
            <a:off x="152400" y="853850"/>
            <a:ext cx="2565349" cy="1145175"/>
          </a:xfrm>
          <a:prstGeom prst="rect">
            <a:avLst/>
          </a:prstGeom>
          <a:noFill/>
          <a:ln>
            <a:noFill/>
          </a:ln>
        </p:spPr>
      </p:pic>
      <p:grpSp>
        <p:nvGrpSpPr>
          <p:cNvPr id="149" name="Google Shape;149;p21"/>
          <p:cNvGrpSpPr/>
          <p:nvPr/>
        </p:nvGrpSpPr>
        <p:grpSpPr>
          <a:xfrm>
            <a:off x="5139150" y="927075"/>
            <a:ext cx="3939450" cy="998725"/>
            <a:chOff x="3139675" y="912425"/>
            <a:chExt cx="3939450" cy="998725"/>
          </a:xfrm>
        </p:grpSpPr>
        <p:pic>
          <p:nvPicPr>
            <p:cNvPr id="150" name="Google Shape;150;p21"/>
            <p:cNvPicPr preferRelativeResize="0"/>
            <p:nvPr/>
          </p:nvPicPr>
          <p:blipFill>
            <a:blip r:embed="rId4">
              <a:alphaModFix/>
            </a:blip>
            <a:stretch>
              <a:fillRect/>
            </a:stretch>
          </p:blipFill>
          <p:spPr>
            <a:xfrm>
              <a:off x="3139675" y="912425"/>
              <a:ext cx="3939450" cy="443100"/>
            </a:xfrm>
            <a:prstGeom prst="rect">
              <a:avLst/>
            </a:prstGeom>
            <a:noFill/>
            <a:ln>
              <a:noFill/>
            </a:ln>
          </p:spPr>
        </p:pic>
        <p:pic>
          <p:nvPicPr>
            <p:cNvPr id="151" name="Google Shape;151;p21"/>
            <p:cNvPicPr preferRelativeResize="0"/>
            <p:nvPr/>
          </p:nvPicPr>
          <p:blipFill>
            <a:blip r:embed="rId5">
              <a:alphaModFix/>
            </a:blip>
            <a:stretch>
              <a:fillRect/>
            </a:stretch>
          </p:blipFill>
          <p:spPr>
            <a:xfrm>
              <a:off x="3139675" y="1389525"/>
              <a:ext cx="3014550" cy="521625"/>
            </a:xfrm>
            <a:prstGeom prst="rect">
              <a:avLst/>
            </a:prstGeom>
            <a:noFill/>
            <a:ln>
              <a:noFill/>
            </a:ln>
          </p:spPr>
        </p:pic>
      </p:grpSp>
      <p:pic>
        <p:nvPicPr>
          <p:cNvPr id="152" name="Google Shape;152;p21"/>
          <p:cNvPicPr preferRelativeResize="0"/>
          <p:nvPr/>
        </p:nvPicPr>
        <p:blipFill>
          <a:blip r:embed="rId6">
            <a:alphaModFix/>
          </a:blip>
          <a:stretch>
            <a:fillRect/>
          </a:stretch>
        </p:blipFill>
        <p:spPr>
          <a:xfrm>
            <a:off x="3598650" y="594600"/>
            <a:ext cx="1404800" cy="1663674"/>
          </a:xfrm>
          <a:prstGeom prst="rect">
            <a:avLst/>
          </a:prstGeom>
          <a:noFill/>
          <a:ln>
            <a:noFill/>
          </a:ln>
        </p:spPr>
      </p:pic>
      <p:sp>
        <p:nvSpPr>
          <p:cNvPr id="153" name="Google Shape;153;p21"/>
          <p:cNvSpPr txBox="1"/>
          <p:nvPr/>
        </p:nvSpPr>
        <p:spPr>
          <a:xfrm>
            <a:off x="0" y="3639550"/>
            <a:ext cx="421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(W)GANs can be conditioned (cGAN)</a:t>
            </a:r>
            <a:r>
              <a:rPr lang="en" sz="1000"/>
              <a:t> on by providing both the generator and discriminator with some additional input. </a:t>
            </a:r>
            <a:endParaRPr sz="1000"/>
          </a:p>
        </p:txBody>
      </p:sp>
      <p:pic>
        <p:nvPicPr>
          <p:cNvPr id="154" name="Google Shape;154;p21"/>
          <p:cNvPicPr preferRelativeResize="0"/>
          <p:nvPr/>
        </p:nvPicPr>
        <p:blipFill>
          <a:blip r:embed="rId7">
            <a:alphaModFix/>
          </a:blip>
          <a:stretch>
            <a:fillRect/>
          </a:stretch>
        </p:blipFill>
        <p:spPr>
          <a:xfrm>
            <a:off x="119225" y="4071375"/>
            <a:ext cx="2565351" cy="1072124"/>
          </a:xfrm>
          <a:prstGeom prst="rect">
            <a:avLst/>
          </a:prstGeom>
          <a:noFill/>
          <a:ln>
            <a:noFill/>
          </a:ln>
        </p:spPr>
      </p:pic>
      <p:sp>
        <p:nvSpPr>
          <p:cNvPr id="155" name="Google Shape;155;p21"/>
          <p:cNvSpPr txBox="1"/>
          <p:nvPr/>
        </p:nvSpPr>
        <p:spPr>
          <a:xfrm>
            <a:off x="-33425" y="2152248"/>
            <a:ext cx="90726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The </a:t>
            </a:r>
            <a:r>
              <a:rPr lang="en" sz="1000" b="1" dirty="0"/>
              <a:t>Wasserstein GAN (WGAN)</a:t>
            </a:r>
            <a:r>
              <a:rPr lang="en" sz="1000" dirty="0"/>
              <a:t> is an alternative formulation which may have better theoretical properties.</a:t>
            </a:r>
            <a:endParaRPr sz="1000" dirty="0"/>
          </a:p>
          <a:p>
            <a:pPr marL="457200" lvl="0" indent="-292100" algn="l" rtl="0">
              <a:spcBef>
                <a:spcPts val="0"/>
              </a:spcBef>
              <a:spcAft>
                <a:spcPts val="0"/>
              </a:spcAft>
              <a:buSzPts val="1000"/>
              <a:buChar char="●"/>
            </a:pPr>
            <a:r>
              <a:rPr lang="en" sz="1000" dirty="0"/>
              <a:t>Discriminator becomes a “critic”, which optimizes towards an approximation of the Wasserstein distance between the real and generated distribution. </a:t>
            </a:r>
            <a:endParaRPr sz="1000" dirty="0"/>
          </a:p>
          <a:p>
            <a:pPr marL="457200" lvl="0" indent="-292100" algn="l" rtl="0">
              <a:spcBef>
                <a:spcPts val="0"/>
              </a:spcBef>
              <a:spcAft>
                <a:spcPts val="0"/>
              </a:spcAft>
              <a:buSzPts val="1000"/>
              <a:buChar char="●"/>
            </a:pPr>
            <a:r>
              <a:rPr lang="en" sz="1000" dirty="0"/>
              <a:t>Unlike standard GANs, we want to train critic to convergence. In principle, WGAN loss should be informative (unlike standard gans losses, which have no immediate meaning for how training is progressing).</a:t>
            </a:r>
            <a:endParaRPr sz="1000" dirty="0"/>
          </a:p>
          <a:p>
            <a:pPr marL="457200" lvl="0" indent="-292100" algn="l" rtl="0">
              <a:spcBef>
                <a:spcPts val="0"/>
              </a:spcBef>
              <a:spcAft>
                <a:spcPts val="0"/>
              </a:spcAft>
              <a:buSzPts val="1000"/>
              <a:buChar char="●"/>
            </a:pPr>
            <a:r>
              <a:rPr lang="en" sz="1000" dirty="0"/>
              <a:t>The critic/generator are supposed to be K-Lipschitz, so gradient clipping or penalty is needed.</a:t>
            </a:r>
            <a:endParaRPr sz="1000" dirty="0"/>
          </a:p>
          <a:p>
            <a:pPr marL="457200" lvl="0" indent="-292100" algn="l" rtl="0">
              <a:spcBef>
                <a:spcPts val="0"/>
              </a:spcBef>
              <a:spcAft>
                <a:spcPts val="0"/>
              </a:spcAft>
              <a:buSzPts val="1000"/>
              <a:buChar char="●"/>
            </a:pPr>
            <a:r>
              <a:rPr lang="en" sz="1000" dirty="0"/>
              <a:t>The critic is optimized to maximize the distance between average real and generated outputs; this approximates the wasserstein loss (lines 2-8)</a:t>
            </a:r>
            <a:endParaRPr sz="1000" dirty="0"/>
          </a:p>
          <a:p>
            <a:pPr marL="914400" lvl="1" indent="-292100" algn="l" rtl="0">
              <a:spcBef>
                <a:spcPts val="0"/>
              </a:spcBef>
              <a:spcAft>
                <a:spcPts val="0"/>
              </a:spcAft>
              <a:buSzPts val="1000"/>
              <a:buChar char="○"/>
            </a:pPr>
            <a:r>
              <a:rPr lang="en" sz="1000" dirty="0"/>
              <a:t>Critic outputs “realness score”; lower critic score= fake, higher critic score= real</a:t>
            </a:r>
            <a:endParaRPr sz="1000" dirty="0"/>
          </a:p>
          <a:p>
            <a:pPr marL="457200" lvl="0" indent="-292100" algn="l" rtl="0">
              <a:spcBef>
                <a:spcPts val="0"/>
              </a:spcBef>
              <a:spcAft>
                <a:spcPts val="0"/>
              </a:spcAft>
              <a:buSzPts val="1000"/>
              <a:buChar char="●"/>
            </a:pPr>
            <a:r>
              <a:rPr lang="en" sz="1000" dirty="0"/>
              <a:t>Then, the generator is trained to maximize the critic’s score</a:t>
            </a:r>
            <a:endParaRPr sz="1000" dirty="0"/>
          </a:p>
        </p:txBody>
      </p:sp>
      <p:pic>
        <p:nvPicPr>
          <p:cNvPr id="156" name="Google Shape;156;p21"/>
          <p:cNvPicPr preferRelativeResize="0"/>
          <p:nvPr/>
        </p:nvPicPr>
        <p:blipFill>
          <a:blip r:embed="rId8">
            <a:alphaModFix/>
          </a:blip>
          <a:stretch>
            <a:fillRect/>
          </a:stretch>
        </p:blipFill>
        <p:spPr>
          <a:xfrm>
            <a:off x="5834875" y="3172975"/>
            <a:ext cx="3233051" cy="1896195"/>
          </a:xfrm>
          <a:prstGeom prst="rect">
            <a:avLst/>
          </a:prstGeom>
          <a:noFill/>
          <a:ln>
            <a:noFill/>
          </a:ln>
        </p:spPr>
      </p:pic>
      <p:pic>
        <p:nvPicPr>
          <p:cNvPr id="158" name="Google Shape;158;p21"/>
          <p:cNvPicPr preferRelativeResize="0"/>
          <p:nvPr/>
        </p:nvPicPr>
        <p:blipFill>
          <a:blip r:embed="rId9">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B01AA901-1CB0-397E-B0DD-EE0236A11627}"/>
              </a:ext>
            </a:extLst>
          </p:cNvPr>
          <p:cNvSpPr txBox="1"/>
          <p:nvPr/>
        </p:nvSpPr>
        <p:spPr>
          <a:xfrm>
            <a:off x="8218323" y="4988571"/>
            <a:ext cx="1011815" cy="200055"/>
          </a:xfrm>
          <a:prstGeom prst="rect">
            <a:avLst/>
          </a:prstGeom>
          <a:noFill/>
        </p:spPr>
        <p:txBody>
          <a:bodyPr wrap="none" rtlCol="0">
            <a:spAutoFit/>
          </a:bodyPr>
          <a:lstStyle/>
          <a:p>
            <a:r>
              <a:rPr lang="en-US" sz="700" i="1" dirty="0"/>
              <a:t>Generative Modeling</a:t>
            </a:r>
          </a:p>
        </p:txBody>
      </p:sp>
      <p:sp>
        <p:nvSpPr>
          <p:cNvPr id="3" name="Slide Number Placeholder 2">
            <a:extLst>
              <a:ext uri="{FF2B5EF4-FFF2-40B4-BE49-F238E27FC236}">
                <a16:creationId xmlns:a16="http://schemas.microsoft.com/office/drawing/2014/main" id="{9CD15FBC-4231-F623-4257-F9E8F6E09F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10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fade">
                                      <p:cBhvr>
                                        <p:cTn id="16" dur="1000"/>
                                        <p:tgtEl>
                                          <p:spTgt spid="152"/>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1000"/>
                                        <p:tgtEl>
                                          <p:spTgt spid="153"/>
                                        </p:tgtEl>
                                      </p:cBhvr>
                                    </p:animEffect>
                                  </p:childTnLst>
                                </p:cTn>
                              </p:par>
                              <p:par>
                                <p:cTn id="20" presetID="10" presetClass="entr" presetSubtype="0" fill="hold" nodeType="withEffect">
                                  <p:stCondLst>
                                    <p:cond delay="0"/>
                                  </p:stCondLst>
                                  <p:childTnLst>
                                    <p:set>
                                      <p:cBhvr>
                                        <p:cTn id="21" dur="1" fill="hold">
                                          <p:stCondLst>
                                            <p:cond delay="0"/>
                                          </p:stCondLst>
                                        </p:cTn>
                                        <p:tgtEl>
                                          <p:spTgt spid="154"/>
                                        </p:tgtEl>
                                        <p:attrNameLst>
                                          <p:attrName>style.visibility</p:attrName>
                                        </p:attrNameLst>
                                      </p:cBhvr>
                                      <p:to>
                                        <p:strVal val="visible"/>
                                      </p:to>
                                    </p:set>
                                    <p:animEffect transition="in" filter="fade">
                                      <p:cBhvr>
                                        <p:cTn id="22" dur="1000"/>
                                        <p:tgtEl>
                                          <p:spTgt spid="154"/>
                                        </p:tgtEl>
                                      </p:cBhvr>
                                    </p:animEffect>
                                  </p:childTnLst>
                                </p:cTn>
                              </p:par>
                              <p:par>
                                <p:cTn id="23" presetID="10" presetClass="entr" presetSubtype="0" fill="hold" nodeType="withEffect">
                                  <p:stCondLst>
                                    <p:cond delay="0"/>
                                  </p:stCondLst>
                                  <p:childTnLst>
                                    <p:set>
                                      <p:cBhvr>
                                        <p:cTn id="24" dur="1" fill="hold">
                                          <p:stCondLst>
                                            <p:cond delay="0"/>
                                          </p:stCondLst>
                                        </p:cTn>
                                        <p:tgtEl>
                                          <p:spTgt spid="155"/>
                                        </p:tgtEl>
                                        <p:attrNameLst>
                                          <p:attrName>style.visibility</p:attrName>
                                        </p:attrNameLst>
                                      </p:cBhvr>
                                      <p:to>
                                        <p:strVal val="visible"/>
                                      </p:to>
                                    </p:set>
                                    <p:animEffect transition="in" filter="fade">
                                      <p:cBhvr>
                                        <p:cTn id="25" dur="1000"/>
                                        <p:tgtEl>
                                          <p:spTgt spid="155"/>
                                        </p:tgtEl>
                                      </p:cBhvr>
                                    </p:animEffect>
                                  </p:childTnLst>
                                </p:cTn>
                              </p:par>
                              <p:par>
                                <p:cTn id="26" presetID="10" presetClass="entr" presetSubtype="0" fill="hold" nodeType="withEffect">
                                  <p:stCondLst>
                                    <p:cond delay="0"/>
                                  </p:stCondLst>
                                  <p:childTnLst>
                                    <p:set>
                                      <p:cBhvr>
                                        <p:cTn id="27" dur="1" fill="hold">
                                          <p:stCondLst>
                                            <p:cond delay="0"/>
                                          </p:stCondLst>
                                        </p:cTn>
                                        <p:tgtEl>
                                          <p:spTgt spid="156"/>
                                        </p:tgtEl>
                                        <p:attrNameLst>
                                          <p:attrName>style.visibility</p:attrName>
                                        </p:attrNameLst>
                                      </p:cBhvr>
                                      <p:to>
                                        <p:strVal val="visible"/>
                                      </p:to>
                                    </p:set>
                                    <p:animEffect transition="in" filter="fade">
                                      <p:cBhvr>
                                        <p:cTn id="28" dur="10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22315" y="-111830"/>
            <a:ext cx="91440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620" b="1"/>
              <a:t>Explain how Pix2Pix, CycleGAN, and conditional GANs work, and what they’re useful for. </a:t>
            </a:r>
            <a:endParaRPr sz="1620" b="1"/>
          </a:p>
        </p:txBody>
      </p:sp>
      <p:sp>
        <p:nvSpPr>
          <p:cNvPr id="164" name="Google Shape;164;p22"/>
          <p:cNvSpPr txBox="1"/>
          <p:nvPr/>
        </p:nvSpPr>
        <p:spPr>
          <a:xfrm>
            <a:off x="13375" y="288898"/>
            <a:ext cx="90726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Both methods perform the task of image-to-image translation. Pix2Pix requires paired data, while CycleGAN does not.</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b="1"/>
              <a:t>Pix2Pix </a:t>
            </a:r>
            <a:r>
              <a:rPr lang="en" sz="1000"/>
              <a:t>is a conditional GAN (cGAN); the discriminator is fed both domains to discriminate.</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b="1"/>
              <a:t>CycleGAN</a:t>
            </a:r>
            <a:r>
              <a:rPr lang="en" sz="1000"/>
              <a:t> for domains X and Y, learns a mapping G:X -&gt;Y and inverse mapping F:Y-&gt;X. The outputs of both have their own discriminator. It’s enforced that cycles F(G(x))=x and g(F(y))=y hold.</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b="1"/>
              <a:t>Conditional GAN:</a:t>
            </a:r>
            <a:r>
              <a:rPr lang="en" sz="1000"/>
              <a:t> both the generator and discriminator are conditioned (fed as input) with some additional information, like class labels or data from other modalities. Since discriminator now has to also ensure that input images belong to the correct class/criteria, these gradients guide the generator to create more specific images of the appropriate class/</a:t>
            </a:r>
            <a:r>
              <a:rPr lang="en" sz="1000">
                <a:solidFill>
                  <a:schemeClr val="dk1"/>
                </a:solidFill>
              </a:rPr>
              <a:t>criteria</a:t>
            </a:r>
            <a:endParaRPr sz="1000"/>
          </a:p>
        </p:txBody>
      </p:sp>
      <p:pic>
        <p:nvPicPr>
          <p:cNvPr id="165" name="Google Shape;165;p22"/>
          <p:cNvPicPr preferRelativeResize="0"/>
          <p:nvPr/>
        </p:nvPicPr>
        <p:blipFill>
          <a:blip r:embed="rId3">
            <a:alphaModFix/>
          </a:blip>
          <a:stretch>
            <a:fillRect/>
          </a:stretch>
        </p:blipFill>
        <p:spPr>
          <a:xfrm>
            <a:off x="5782525" y="3629450"/>
            <a:ext cx="2379925" cy="1413550"/>
          </a:xfrm>
          <a:prstGeom prst="rect">
            <a:avLst/>
          </a:prstGeom>
          <a:noFill/>
          <a:ln w="9525" cap="flat" cmpd="sng">
            <a:solidFill>
              <a:schemeClr val="dk2"/>
            </a:solidFill>
            <a:prstDash val="solid"/>
            <a:round/>
            <a:headEnd type="none" w="sm" len="sm"/>
            <a:tailEnd type="none" w="sm" len="sm"/>
          </a:ln>
        </p:spPr>
      </p:pic>
      <p:pic>
        <p:nvPicPr>
          <p:cNvPr id="166" name="Google Shape;166;p22"/>
          <p:cNvPicPr preferRelativeResize="0"/>
          <p:nvPr/>
        </p:nvPicPr>
        <p:blipFill>
          <a:blip r:embed="rId4">
            <a:alphaModFix/>
          </a:blip>
          <a:stretch>
            <a:fillRect/>
          </a:stretch>
        </p:blipFill>
        <p:spPr>
          <a:xfrm>
            <a:off x="98675" y="3123850"/>
            <a:ext cx="4863800" cy="1919150"/>
          </a:xfrm>
          <a:prstGeom prst="rect">
            <a:avLst/>
          </a:prstGeom>
          <a:noFill/>
          <a:ln w="9525" cap="flat" cmpd="sng">
            <a:solidFill>
              <a:schemeClr val="dk2"/>
            </a:solidFill>
            <a:prstDash val="solid"/>
            <a:round/>
            <a:headEnd type="none" w="sm" len="sm"/>
            <a:tailEnd type="none" w="sm" len="sm"/>
          </a:ln>
        </p:spPr>
      </p:pic>
      <p:grpSp>
        <p:nvGrpSpPr>
          <p:cNvPr id="167" name="Google Shape;167;p22"/>
          <p:cNvGrpSpPr/>
          <p:nvPr/>
        </p:nvGrpSpPr>
        <p:grpSpPr>
          <a:xfrm>
            <a:off x="5542925" y="2571750"/>
            <a:ext cx="3403350" cy="1102650"/>
            <a:chOff x="4951500" y="1807800"/>
            <a:chExt cx="3403350" cy="1102650"/>
          </a:xfrm>
        </p:grpSpPr>
        <p:pic>
          <p:nvPicPr>
            <p:cNvPr id="168" name="Google Shape;168;p22"/>
            <p:cNvPicPr preferRelativeResize="0"/>
            <p:nvPr/>
          </p:nvPicPr>
          <p:blipFill>
            <a:blip r:embed="rId5">
              <a:alphaModFix/>
            </a:blip>
            <a:stretch>
              <a:fillRect/>
            </a:stretch>
          </p:blipFill>
          <p:spPr>
            <a:xfrm>
              <a:off x="4951500" y="1807800"/>
              <a:ext cx="3321525" cy="1066300"/>
            </a:xfrm>
            <a:prstGeom prst="rect">
              <a:avLst/>
            </a:prstGeom>
            <a:noFill/>
            <a:ln w="9525" cap="flat" cmpd="sng">
              <a:solidFill>
                <a:schemeClr val="dk2"/>
              </a:solidFill>
              <a:prstDash val="solid"/>
              <a:round/>
              <a:headEnd type="none" w="sm" len="sm"/>
              <a:tailEnd type="none" w="sm" len="sm"/>
            </a:ln>
          </p:spPr>
        </p:pic>
        <p:sp>
          <p:nvSpPr>
            <p:cNvPr id="169" name="Google Shape;169;p22"/>
            <p:cNvSpPr txBox="1"/>
            <p:nvPr/>
          </p:nvSpPr>
          <p:spPr>
            <a:xfrm>
              <a:off x="7688550" y="2571750"/>
              <a:ext cx="66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i="1"/>
                <a:t>Pix2Pix</a:t>
              </a:r>
              <a:endParaRPr sz="1000" b="1" i="1"/>
            </a:p>
          </p:txBody>
        </p:sp>
      </p:grpSp>
      <p:sp>
        <p:nvSpPr>
          <p:cNvPr id="170" name="Google Shape;170;p22"/>
          <p:cNvSpPr txBox="1"/>
          <p:nvPr/>
        </p:nvSpPr>
        <p:spPr>
          <a:xfrm>
            <a:off x="4141085" y="3989425"/>
            <a:ext cx="82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i="1"/>
              <a:t>CycleGAN</a:t>
            </a:r>
            <a:endParaRPr sz="1000" b="1" i="1"/>
          </a:p>
        </p:txBody>
      </p:sp>
      <p:sp>
        <p:nvSpPr>
          <p:cNvPr id="2" name="TextBox 1">
            <a:extLst>
              <a:ext uri="{FF2B5EF4-FFF2-40B4-BE49-F238E27FC236}">
                <a16:creationId xmlns:a16="http://schemas.microsoft.com/office/drawing/2014/main" id="{D1A4C68E-28C6-F5D6-1C8D-40E90CB42F47}"/>
              </a:ext>
            </a:extLst>
          </p:cNvPr>
          <p:cNvSpPr txBox="1"/>
          <p:nvPr/>
        </p:nvSpPr>
        <p:spPr>
          <a:xfrm>
            <a:off x="8218323" y="4988571"/>
            <a:ext cx="1011815" cy="200055"/>
          </a:xfrm>
          <a:prstGeom prst="rect">
            <a:avLst/>
          </a:prstGeom>
          <a:noFill/>
        </p:spPr>
        <p:txBody>
          <a:bodyPr wrap="none" rtlCol="0">
            <a:spAutoFit/>
          </a:bodyPr>
          <a:lstStyle/>
          <a:p>
            <a:r>
              <a:rPr lang="en-US" sz="700" i="1" dirty="0"/>
              <a:t>Generative Modeling</a:t>
            </a:r>
          </a:p>
        </p:txBody>
      </p:sp>
      <p:sp>
        <p:nvSpPr>
          <p:cNvPr id="3" name="Slide Number Placeholder 2">
            <a:extLst>
              <a:ext uri="{FF2B5EF4-FFF2-40B4-BE49-F238E27FC236}">
                <a16:creationId xmlns:a16="http://schemas.microsoft.com/office/drawing/2014/main" id="{0F192F87-E78B-D929-ECDE-D8862960B2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childTnLst>
                                </p:cTn>
                              </p:par>
                              <p:par>
                                <p:cTn id="8" presetID="10" presetClass="entr" presetSubtype="0" fill="hold"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1000"/>
                                        <p:tgtEl>
                                          <p:spTgt spid="165"/>
                                        </p:tgtEl>
                                      </p:cBhvr>
                                    </p:animEffect>
                                  </p:childTnLst>
                                </p:cTn>
                              </p:par>
                              <p:par>
                                <p:cTn id="11" presetID="10" presetClass="entr" presetSubtype="0" fill="hold" nodeType="withEffect">
                                  <p:stCondLst>
                                    <p:cond delay="0"/>
                                  </p:stCondLst>
                                  <p:childTnLst>
                                    <p:set>
                                      <p:cBhvr>
                                        <p:cTn id="12" dur="1" fill="hold">
                                          <p:stCondLst>
                                            <p:cond delay="0"/>
                                          </p:stCondLst>
                                        </p:cTn>
                                        <p:tgtEl>
                                          <p:spTgt spid="166"/>
                                        </p:tgtEl>
                                        <p:attrNameLst>
                                          <p:attrName>style.visibility</p:attrName>
                                        </p:attrNameLst>
                                      </p:cBhvr>
                                      <p:to>
                                        <p:strVal val="visible"/>
                                      </p:to>
                                    </p:set>
                                    <p:animEffect transition="in" filter="fade">
                                      <p:cBhvr>
                                        <p:cTn id="13" dur="1000"/>
                                        <p:tgtEl>
                                          <p:spTgt spid="166"/>
                                        </p:tgtEl>
                                      </p:cBhvr>
                                    </p:animEffect>
                                  </p:childTnLst>
                                </p:cTn>
                              </p:par>
                              <p:par>
                                <p:cTn id="14" presetID="10" presetClass="entr" presetSubtype="0" fill="hold" nodeType="with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1000"/>
                                        <p:tgtEl>
                                          <p:spTgt spid="167"/>
                                        </p:tgtEl>
                                      </p:cBhvr>
                                    </p:animEffect>
                                  </p:childTnLst>
                                </p:cTn>
                              </p:par>
                              <p:par>
                                <p:cTn id="17" presetID="10" presetClass="entr" presetSubtype="0" fill="hold" nodeType="with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fade">
                                      <p:cBhvr>
                                        <p:cTn id="19"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B5AC-5768-C3FD-D9F4-FD2606A4324D}"/>
              </a:ext>
            </a:extLst>
          </p:cNvPr>
          <p:cNvSpPr>
            <a:spLocks noGrp="1"/>
          </p:cNvSpPr>
          <p:nvPr>
            <p:ph type="title"/>
          </p:nvPr>
        </p:nvSpPr>
        <p:spPr>
          <a:xfrm>
            <a:off x="0" y="-48482"/>
            <a:ext cx="7687818" cy="559260"/>
          </a:xfrm>
        </p:spPr>
        <p:txBody>
          <a:bodyPr>
            <a:normAutofit/>
          </a:bodyPr>
          <a:lstStyle/>
          <a:p>
            <a:r>
              <a:rPr lang="en-US" sz="2400" u="sng" dirty="0"/>
              <a:t>How do VAEs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C166C1-157D-00C5-AEF7-8EE3168B8C64}"/>
                  </a:ext>
                </a:extLst>
              </p:cNvPr>
              <p:cNvSpPr>
                <a:spLocks noGrp="1"/>
              </p:cNvSpPr>
              <p:nvPr>
                <p:ph idx="1"/>
              </p:nvPr>
            </p:nvSpPr>
            <p:spPr>
              <a:xfrm>
                <a:off x="100584" y="436531"/>
                <a:ext cx="8954516" cy="3263504"/>
              </a:xfrm>
            </p:spPr>
            <p:txBody>
              <a:bodyPr>
                <a:normAutofit/>
              </a:bodyPr>
              <a:lstStyle/>
              <a:p>
                <a:r>
                  <a:rPr lang="en-US" sz="1350" dirty="0">
                    <a:solidFill>
                      <a:schemeClr val="tx1"/>
                    </a:solidFill>
                  </a:rPr>
                  <a:t>Encoder </a:t>
                </a:r>
                <a14:m>
                  <m:oMath xmlns:m="http://schemas.openxmlformats.org/officeDocument/2006/math">
                    <m:sSub>
                      <m:sSubPr>
                        <m:ctrlPr>
                          <a:rPr lang="en-US" sz="1350" i="1">
                            <a:solidFill>
                              <a:schemeClr val="tx1"/>
                            </a:solidFill>
                            <a:latin typeface="Cambria Math" panose="02040503050406030204" pitchFamily="18" charset="0"/>
                          </a:rPr>
                        </m:ctrlPr>
                      </m:sSubPr>
                      <m:e>
                        <m:r>
                          <a:rPr lang="en-US" sz="1350" i="1">
                            <a:solidFill>
                              <a:schemeClr val="tx1"/>
                            </a:solidFill>
                            <a:latin typeface="Cambria Math" panose="02040503050406030204" pitchFamily="18" charset="0"/>
                          </a:rPr>
                          <m:t>𝑞</m:t>
                        </m:r>
                      </m:e>
                      <m:sub>
                        <m:r>
                          <a:rPr lang="en-US" sz="1350" i="1">
                            <a:solidFill>
                              <a:schemeClr val="tx1"/>
                            </a:solidFill>
                            <a:latin typeface="Cambria Math" panose="02040503050406030204" pitchFamily="18" charset="0"/>
                          </a:rPr>
                          <m:t>𝜙</m:t>
                        </m:r>
                      </m:sub>
                    </m:sSub>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𝑧</m:t>
                    </m:r>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𝑥</m:t>
                    </m:r>
                    <m:r>
                      <a:rPr lang="en-US" sz="1350" i="1">
                        <a:solidFill>
                          <a:schemeClr val="tx1"/>
                        </a:solidFill>
                        <a:latin typeface="Cambria Math" panose="02040503050406030204" pitchFamily="18" charset="0"/>
                      </a:rPr>
                      <m:t>)</m:t>
                    </m:r>
                  </m:oMath>
                </a14:m>
                <a:r>
                  <a:rPr lang="en-US" sz="1350" dirty="0">
                    <a:solidFill>
                      <a:schemeClr val="tx1"/>
                    </a:solidFill>
                  </a:rPr>
                  <a:t> </a:t>
                </a:r>
                <a:r>
                  <a:rPr lang="en-US" sz="1350" dirty="0" err="1">
                    <a:solidFill>
                      <a:schemeClr val="tx1"/>
                    </a:solidFill>
                  </a:rPr>
                  <a:t>ie</a:t>
                </a:r>
                <a:r>
                  <a:rPr lang="en-US" sz="1350" dirty="0">
                    <a:solidFill>
                      <a:schemeClr val="tx1"/>
                    </a:solidFill>
                  </a:rPr>
                  <a:t> posterior,  decoder </a:t>
                </a:r>
                <a14:m>
                  <m:oMath xmlns:m="http://schemas.openxmlformats.org/officeDocument/2006/math">
                    <m:sSub>
                      <m:sSubPr>
                        <m:ctrlPr>
                          <a:rPr lang="en-US" sz="1350" i="1">
                            <a:solidFill>
                              <a:schemeClr val="tx1"/>
                            </a:solidFill>
                            <a:latin typeface="Cambria Math" panose="02040503050406030204" pitchFamily="18" charset="0"/>
                          </a:rPr>
                        </m:ctrlPr>
                      </m:sSubPr>
                      <m:e>
                        <m:r>
                          <a:rPr lang="en-US" sz="1350" i="1">
                            <a:solidFill>
                              <a:schemeClr val="tx1"/>
                            </a:solidFill>
                            <a:latin typeface="Cambria Math" panose="02040503050406030204" pitchFamily="18" charset="0"/>
                          </a:rPr>
                          <m:t>𝑝</m:t>
                        </m:r>
                      </m:e>
                      <m:sub>
                        <m:r>
                          <a:rPr lang="en-US" sz="1350" i="1">
                            <a:solidFill>
                              <a:schemeClr val="tx1"/>
                            </a:solidFill>
                            <a:latin typeface="Cambria Math" panose="02040503050406030204" pitchFamily="18" charset="0"/>
                          </a:rPr>
                          <m:t>𝜃</m:t>
                        </m:r>
                      </m:sub>
                    </m:sSub>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𝑥</m:t>
                    </m:r>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𝑧</m:t>
                    </m:r>
                    <m:r>
                      <a:rPr lang="en-US" sz="1350" i="1">
                        <a:solidFill>
                          <a:schemeClr val="tx1"/>
                        </a:solidFill>
                        <a:latin typeface="Cambria Math" panose="02040503050406030204" pitchFamily="18" charset="0"/>
                      </a:rPr>
                      <m:t>)</m:t>
                    </m:r>
                  </m:oMath>
                </a14:m>
                <a:r>
                  <a:rPr lang="en-US" sz="1350" dirty="0">
                    <a:solidFill>
                      <a:schemeClr val="tx1"/>
                    </a:solidFill>
                  </a:rPr>
                  <a:t>, prior distribution </a:t>
                </a:r>
                <a14:m>
                  <m:oMath xmlns:m="http://schemas.openxmlformats.org/officeDocument/2006/math">
                    <m:r>
                      <a:rPr lang="en-US" sz="1350" i="1">
                        <a:solidFill>
                          <a:schemeClr val="tx1"/>
                        </a:solidFill>
                        <a:latin typeface="Cambria Math" panose="02040503050406030204" pitchFamily="18" charset="0"/>
                      </a:rPr>
                      <m:t>𝑝</m:t>
                    </m:r>
                    <m:d>
                      <m:dPr>
                        <m:ctrlPr>
                          <a:rPr lang="en-US" sz="1350" i="1">
                            <a:solidFill>
                              <a:schemeClr val="tx1"/>
                            </a:solidFill>
                            <a:latin typeface="Cambria Math" panose="02040503050406030204" pitchFamily="18" charset="0"/>
                          </a:rPr>
                        </m:ctrlPr>
                      </m:dPr>
                      <m:e>
                        <m:r>
                          <a:rPr lang="en-US" sz="1350" i="1">
                            <a:solidFill>
                              <a:schemeClr val="tx1"/>
                            </a:solidFill>
                            <a:latin typeface="Cambria Math" panose="02040503050406030204" pitchFamily="18" charset="0"/>
                          </a:rPr>
                          <m:t>𝑧</m:t>
                        </m:r>
                      </m:e>
                    </m:d>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𝑁</m:t>
                    </m:r>
                    <m:r>
                      <a:rPr lang="en-US" sz="1350" i="1">
                        <a:solidFill>
                          <a:schemeClr val="tx1"/>
                        </a:solidFill>
                        <a:latin typeface="Cambria Math" panose="02040503050406030204" pitchFamily="18" charset="0"/>
                      </a:rPr>
                      <m:t>(0,</m:t>
                    </m:r>
                    <m:r>
                      <a:rPr lang="en-US" sz="1350" i="1">
                        <a:solidFill>
                          <a:schemeClr val="tx1"/>
                        </a:solidFill>
                        <a:latin typeface="Cambria Math" panose="02040503050406030204" pitchFamily="18" charset="0"/>
                      </a:rPr>
                      <m:t>𝐼</m:t>
                    </m:r>
                    <m:r>
                      <a:rPr lang="en-US" sz="1350" i="1">
                        <a:solidFill>
                          <a:schemeClr val="tx1"/>
                        </a:solidFill>
                        <a:latin typeface="Cambria Math" panose="02040503050406030204" pitchFamily="18" charset="0"/>
                      </a:rPr>
                      <m:t>)</m:t>
                    </m:r>
                  </m:oMath>
                </a14:m>
                <a:endParaRPr lang="en-US" sz="1350" dirty="0">
                  <a:solidFill>
                    <a:schemeClr val="tx1"/>
                  </a:solidFill>
                </a:endParaRPr>
              </a:p>
              <a:p>
                <a:r>
                  <a:rPr lang="en-US" sz="1350" dirty="0">
                    <a:solidFill>
                      <a:schemeClr val="tx1"/>
                    </a:solidFill>
                  </a:rPr>
                  <a:t>Encoder outputs parameters </a:t>
                </a:r>
                <a14:m>
                  <m:oMath xmlns:m="http://schemas.openxmlformats.org/officeDocument/2006/math">
                    <m:r>
                      <a:rPr lang="en-US" sz="1350" i="1">
                        <a:solidFill>
                          <a:schemeClr val="tx1"/>
                        </a:solidFill>
                        <a:latin typeface="Cambria Math" panose="02040503050406030204" pitchFamily="18" charset="0"/>
                      </a:rPr>
                      <m:t>𝜇</m:t>
                    </m:r>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𝜎</m:t>
                    </m:r>
                  </m:oMath>
                </a14:m>
                <a:r>
                  <a:rPr lang="en-US" sz="1350" dirty="0">
                    <a:solidFill>
                      <a:schemeClr val="tx1"/>
                    </a:solidFill>
                  </a:rPr>
                  <a:t> of a gaussian distribution</a:t>
                </a:r>
              </a:p>
              <a:p>
                <a:r>
                  <a:rPr lang="en-US" sz="1350" dirty="0">
                    <a:solidFill>
                      <a:schemeClr val="tx1"/>
                    </a:solidFill>
                  </a:rPr>
                  <a:t>Loss involves reconstruction term and KL divergence to regularize to standard normal:</a:t>
                </a:r>
              </a:p>
              <a:p>
                <a:pPr lvl="1"/>
                <a:r>
                  <a:rPr lang="en-US" sz="1200" dirty="0">
                    <a:solidFill>
                      <a:schemeClr val="tx1"/>
                    </a:solidFill>
                  </a:rPr>
                  <a:t> </a:t>
                </a:r>
              </a:p>
              <a:p>
                <a:r>
                  <a:rPr lang="en-US" sz="1350" dirty="0">
                    <a:solidFill>
                      <a:schemeClr val="tx1"/>
                    </a:solidFill>
                  </a:rPr>
                  <a:t>Conducive to compact, &amp; semantically organized latent space for stochastic sampling</a:t>
                </a:r>
              </a:p>
              <a:p>
                <a:r>
                  <a:rPr lang="en-US" sz="1350" dirty="0">
                    <a:solidFill>
                      <a:schemeClr val="tx1"/>
                    </a:solidFill>
                  </a:rPr>
                  <a:t>Reparameterization trick where </a:t>
                </a:r>
                <a14:m>
                  <m:oMath xmlns:m="http://schemas.openxmlformats.org/officeDocument/2006/math">
                    <m:r>
                      <a:rPr lang="en-US" sz="1350" i="1">
                        <a:solidFill>
                          <a:schemeClr val="tx1"/>
                        </a:solidFill>
                        <a:latin typeface="Cambria Math" panose="02040503050406030204" pitchFamily="18" charset="0"/>
                      </a:rPr>
                      <m:t>𝜖</m:t>
                    </m:r>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𝑁</m:t>
                    </m:r>
                    <m:r>
                      <a:rPr lang="en-US" sz="1350" i="1">
                        <a:solidFill>
                          <a:schemeClr val="tx1"/>
                        </a:solidFill>
                        <a:latin typeface="Cambria Math" panose="02040503050406030204" pitchFamily="18" charset="0"/>
                      </a:rPr>
                      <m:t>(0,</m:t>
                    </m:r>
                    <m:r>
                      <a:rPr lang="en-US" sz="1350" i="1">
                        <a:solidFill>
                          <a:schemeClr val="tx1"/>
                        </a:solidFill>
                        <a:latin typeface="Cambria Math" panose="02040503050406030204" pitchFamily="18" charset="0"/>
                      </a:rPr>
                      <m:t>𝐼</m:t>
                    </m:r>
                    <m:r>
                      <a:rPr lang="en-US" sz="1350" i="1">
                        <a:solidFill>
                          <a:schemeClr val="tx1"/>
                        </a:solidFill>
                        <a:latin typeface="Cambria Math" panose="02040503050406030204" pitchFamily="18" charset="0"/>
                      </a:rPr>
                      <m:t>)</m:t>
                    </m:r>
                  </m:oMath>
                </a14:m>
                <a:r>
                  <a:rPr lang="en-US" sz="1350" dirty="0">
                    <a:solidFill>
                      <a:schemeClr val="tx1"/>
                    </a:solidFill>
                  </a:rPr>
                  <a:t> allows gradients to flow through </a:t>
                </a:r>
                <a14:m>
                  <m:oMath xmlns:m="http://schemas.openxmlformats.org/officeDocument/2006/math">
                    <m:r>
                      <a:rPr lang="en-US" sz="1350" i="1">
                        <a:solidFill>
                          <a:schemeClr val="tx1"/>
                        </a:solidFill>
                        <a:latin typeface="Cambria Math" panose="02040503050406030204" pitchFamily="18" charset="0"/>
                      </a:rPr>
                      <m:t>𝜇</m:t>
                    </m:r>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𝜎</m:t>
                    </m:r>
                  </m:oMath>
                </a14:m>
                <a:endParaRPr lang="en-US" sz="1350" dirty="0">
                  <a:solidFill>
                    <a:schemeClr val="tx1"/>
                  </a:solidFill>
                </a:endParaRPr>
              </a:p>
              <a:p>
                <a:r>
                  <a:rPr lang="en-US" sz="1350" dirty="0">
                    <a:solidFill>
                      <a:schemeClr val="tx1"/>
                    </a:solidFill>
                  </a:rPr>
                  <a:t>Can generate new samples from test time by sampling from </a:t>
                </a:r>
                <a14:m>
                  <m:oMath xmlns:m="http://schemas.openxmlformats.org/officeDocument/2006/math">
                    <m:r>
                      <a:rPr lang="en-US" sz="1350" i="1">
                        <a:solidFill>
                          <a:schemeClr val="tx1"/>
                        </a:solidFill>
                        <a:latin typeface="Cambria Math" panose="02040503050406030204" pitchFamily="18" charset="0"/>
                      </a:rPr>
                      <m:t>𝑁</m:t>
                    </m:r>
                    <m:r>
                      <a:rPr lang="en-US" sz="1350" i="1">
                        <a:solidFill>
                          <a:schemeClr val="tx1"/>
                        </a:solidFill>
                        <a:latin typeface="Cambria Math" panose="02040503050406030204" pitchFamily="18" charset="0"/>
                      </a:rPr>
                      <m:t>(0,</m:t>
                    </m:r>
                    <m:r>
                      <a:rPr lang="en-US" sz="1350" i="1">
                        <a:solidFill>
                          <a:schemeClr val="tx1"/>
                        </a:solidFill>
                        <a:latin typeface="Cambria Math" panose="02040503050406030204" pitchFamily="18" charset="0"/>
                      </a:rPr>
                      <m:t>𝐼</m:t>
                    </m:r>
                    <m:r>
                      <a:rPr lang="en-US" sz="1350" i="1">
                        <a:solidFill>
                          <a:schemeClr val="tx1"/>
                        </a:solidFill>
                        <a:latin typeface="Cambria Math" panose="02040503050406030204" pitchFamily="18" charset="0"/>
                      </a:rPr>
                      <m:t>)</m:t>
                    </m:r>
                  </m:oMath>
                </a14:m>
                <a:r>
                  <a:rPr lang="en-US" sz="1350" dirty="0">
                    <a:solidFill>
                      <a:schemeClr val="tx1"/>
                    </a:solidFill>
                  </a:rPr>
                  <a:t> &amp; passing through decoder</a:t>
                </a:r>
              </a:p>
              <a:p>
                <a:r>
                  <a:rPr lang="en-US" sz="1350" dirty="0">
                    <a:solidFill>
                      <a:schemeClr val="tx1"/>
                    </a:solidFill>
                  </a:rPr>
                  <a:t>Weaknesses: produces blurry images due to averaging nature of the reconstruction loss &amp; normal regularization</a:t>
                </a:r>
              </a:p>
              <a:p>
                <a:pPr lvl="1"/>
                <a:r>
                  <a:rPr lang="en-US" sz="1200" dirty="0">
                    <a:solidFill>
                      <a:schemeClr val="tx1"/>
                    </a:solidFill>
                  </a:rPr>
                  <a:t>In limit, can suffer to posterior collapse; encoder collapses to the prior distribution, causing latent variables to be uninformative and leading to poor diversity in generated samples</a:t>
                </a:r>
              </a:p>
            </p:txBody>
          </p:sp>
        </mc:Choice>
        <mc:Fallback xmlns="">
          <p:sp>
            <p:nvSpPr>
              <p:cNvPr id="3" name="Content Placeholder 2">
                <a:extLst>
                  <a:ext uri="{FF2B5EF4-FFF2-40B4-BE49-F238E27FC236}">
                    <a16:creationId xmlns:a16="http://schemas.microsoft.com/office/drawing/2014/main" id="{06C166C1-157D-00C5-AEF7-8EE3168B8C64}"/>
                  </a:ext>
                </a:extLst>
              </p:cNvPr>
              <p:cNvSpPr>
                <a:spLocks noGrp="1" noRot="1" noChangeAspect="1" noMove="1" noResize="1" noEditPoints="1" noAdjustHandles="1" noChangeArrowheads="1" noChangeShapeType="1" noTextEdit="1"/>
              </p:cNvSpPr>
              <p:nvPr>
                <p:ph idx="1"/>
              </p:nvPr>
            </p:nvSpPr>
            <p:spPr>
              <a:xfrm>
                <a:off x="100584" y="436531"/>
                <a:ext cx="8954516" cy="3263504"/>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D4C7108-1C9A-47E6-CCA3-F0B777F15097}"/>
              </a:ext>
            </a:extLst>
          </p:cNvPr>
          <p:cNvPicPr>
            <a:picLocks noChangeAspect="1"/>
          </p:cNvPicPr>
          <p:nvPr/>
        </p:nvPicPr>
        <p:blipFill>
          <a:blip r:embed="rId4"/>
          <a:stretch>
            <a:fillRect/>
          </a:stretch>
        </p:blipFill>
        <p:spPr>
          <a:xfrm>
            <a:off x="704451" y="3073401"/>
            <a:ext cx="6252742" cy="1955800"/>
          </a:xfrm>
          <a:prstGeom prst="rect">
            <a:avLst/>
          </a:prstGeom>
        </p:spPr>
      </p:pic>
      <p:pic>
        <p:nvPicPr>
          <p:cNvPr id="11" name="Picture 10">
            <a:extLst>
              <a:ext uri="{FF2B5EF4-FFF2-40B4-BE49-F238E27FC236}">
                <a16:creationId xmlns:a16="http://schemas.microsoft.com/office/drawing/2014/main" id="{D4BCF659-FFDE-BF3F-508A-97AB78125DD8}"/>
              </a:ext>
            </a:extLst>
          </p:cNvPr>
          <p:cNvPicPr>
            <a:picLocks noChangeAspect="1"/>
          </p:cNvPicPr>
          <p:nvPr/>
        </p:nvPicPr>
        <p:blipFill>
          <a:blip r:embed="rId5"/>
          <a:stretch>
            <a:fillRect/>
          </a:stretch>
        </p:blipFill>
        <p:spPr>
          <a:xfrm>
            <a:off x="704451" y="1224389"/>
            <a:ext cx="3645299" cy="302873"/>
          </a:xfrm>
          <a:prstGeom prst="rect">
            <a:avLst/>
          </a:prstGeom>
        </p:spPr>
      </p:pic>
      <p:sp>
        <p:nvSpPr>
          <p:cNvPr id="4" name="Slide Number Placeholder 3">
            <a:extLst>
              <a:ext uri="{FF2B5EF4-FFF2-40B4-BE49-F238E27FC236}">
                <a16:creationId xmlns:a16="http://schemas.microsoft.com/office/drawing/2014/main" id="{6EA16ED1-464D-63D3-8613-FBBB8FD345E3}"/>
              </a:ext>
            </a:extLst>
          </p:cNvPr>
          <p:cNvSpPr>
            <a:spLocks noGrp="1"/>
          </p:cNvSpPr>
          <p:nvPr>
            <p:ph type="sldNum" sz="quarter" idx="12"/>
          </p:nvPr>
        </p:nvSpPr>
        <p:spPr/>
        <p:txBody>
          <a:bodyPr/>
          <a:lstStyle/>
          <a:p>
            <a:fld id="{13FA7114-A053-4D77-83D8-BB2B688B3169}" type="slidenum">
              <a:rPr lang="en-US" smtClean="0"/>
              <a:t>13</a:t>
            </a:fld>
            <a:endParaRPr lang="en-US"/>
          </a:p>
        </p:txBody>
      </p:sp>
    </p:spTree>
    <p:extLst>
      <p:ext uri="{BB962C8B-B14F-4D97-AF65-F5344CB8AC3E}">
        <p14:creationId xmlns:p14="http://schemas.microsoft.com/office/powerpoint/2010/main" val="24069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F7239-096A-D45F-142A-47A8EFC8CC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71FC1-04C5-9749-2B2A-E88E450FDDF7}"/>
              </a:ext>
            </a:extLst>
          </p:cNvPr>
          <p:cNvSpPr>
            <a:spLocks noGrp="1"/>
          </p:cNvSpPr>
          <p:nvPr>
            <p:ph type="title"/>
          </p:nvPr>
        </p:nvSpPr>
        <p:spPr>
          <a:xfrm>
            <a:off x="0" y="-48482"/>
            <a:ext cx="7687818" cy="559260"/>
          </a:xfrm>
        </p:spPr>
        <p:txBody>
          <a:bodyPr>
            <a:normAutofit/>
          </a:bodyPr>
          <a:lstStyle/>
          <a:p>
            <a:r>
              <a:rPr lang="en-US" sz="2400" u="sng" dirty="0"/>
              <a:t>How does VQ-VAE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3963D0-41D0-0BD3-0438-6926DAC9D595}"/>
                  </a:ext>
                </a:extLst>
              </p:cNvPr>
              <p:cNvSpPr>
                <a:spLocks noGrp="1"/>
              </p:cNvSpPr>
              <p:nvPr>
                <p:ph idx="1"/>
              </p:nvPr>
            </p:nvSpPr>
            <p:spPr>
              <a:xfrm>
                <a:off x="100584" y="436531"/>
                <a:ext cx="8954516" cy="3263504"/>
              </a:xfrm>
            </p:spPr>
            <p:txBody>
              <a:bodyPr>
                <a:normAutofit fontScale="92500"/>
              </a:bodyPr>
              <a:lstStyle/>
              <a:p>
                <a:r>
                  <a:rPr lang="en-US" sz="1200" dirty="0"/>
                  <a:t>Durning training an encoder maps the image to a continuous feature volume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𝑒</m:t>
                        </m:r>
                      </m:sub>
                    </m:sSub>
                    <m:r>
                      <a:rPr lang="en-US" sz="1200" i="1">
                        <a:latin typeface="Cambria Math" panose="02040503050406030204" pitchFamily="18" charset="0"/>
                      </a:rPr>
                      <m:t>(</m:t>
                    </m:r>
                    <m:r>
                      <a:rPr lang="en-US" sz="1200" i="1">
                        <a:latin typeface="Cambria Math" panose="02040503050406030204" pitchFamily="18" charset="0"/>
                      </a:rPr>
                      <m:t>𝑥</m:t>
                    </m:r>
                    <m:r>
                      <a:rPr lang="en-US" sz="1200" i="1">
                        <a:latin typeface="Cambria Math" panose="02040503050406030204" pitchFamily="18" charset="0"/>
                      </a:rPr>
                      <m:t>)</m:t>
                    </m:r>
                  </m:oMath>
                </a14:m>
                <a:r>
                  <a:rPr lang="en-US" sz="1200" dirty="0"/>
                  <a:t> ; each channel is then quantized to the nearest entry in a learned, finite-sized codebook to obtain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𝑞</m:t>
                        </m:r>
                      </m:sub>
                    </m:sSub>
                    <m:r>
                      <a:rPr lang="en-US" sz="1200" i="1">
                        <a:latin typeface="Cambria Math" panose="02040503050406030204" pitchFamily="18" charset="0"/>
                      </a:rPr>
                      <m:t>(</m:t>
                    </m:r>
                    <m:r>
                      <a:rPr lang="en-US" sz="1200" i="1">
                        <a:latin typeface="Cambria Math" panose="02040503050406030204" pitchFamily="18" charset="0"/>
                      </a:rPr>
                      <m:t>𝑥</m:t>
                    </m:r>
                    <m:r>
                      <a:rPr lang="en-US" sz="1200" i="1">
                        <a:latin typeface="Cambria Math" panose="02040503050406030204" pitchFamily="18" charset="0"/>
                      </a:rPr>
                      <m:t>)</m:t>
                    </m:r>
                  </m:oMath>
                </a14:m>
                <a:r>
                  <a:rPr lang="en-US" sz="1200" dirty="0"/>
                  <a:t>; this is then decoded to reconstruct the original image.</a:t>
                </a:r>
              </a:p>
              <a:p>
                <a:pPr lvl="1"/>
                <a:r>
                  <a:rPr lang="en-US" sz="900" dirty="0"/>
                  <a:t>The </a:t>
                </a:r>
                <a:r>
                  <a:rPr lang="en-US" sz="900" dirty="0" err="1"/>
                  <a:t>argmin</a:t>
                </a:r>
                <a:r>
                  <a:rPr lang="en-US" sz="900" dirty="0"/>
                  <a:t> “snapping” operator here is non-differentiable, but in practice everything seems to work fine if you just approximate &amp; pass the decoder gradient directly through to the encoder</a:t>
                </a:r>
              </a:p>
              <a:p>
                <a:r>
                  <a:rPr lang="en-US" sz="1200" dirty="0"/>
                  <a:t>Loss function contains 1) reconstruction loss, 2) “codebook alignment loss” to incentive learned codebook embeddings to be close to the encoder output, and 3) “codebook commitment loss” to encourage encoder outputs to be close to codebook embeddings</a:t>
                </a:r>
              </a:p>
              <a:p>
                <a:pPr lvl="1"/>
                <a:r>
                  <a:rPr lang="en-US" sz="900" dirty="0"/>
                  <a:t> </a:t>
                </a:r>
              </a:p>
              <a:p>
                <a:pPr lvl="1"/>
                <a:r>
                  <a:rPr lang="en-US" sz="900" dirty="0"/>
                  <a:t>Here, </a:t>
                </a:r>
                <a14:m>
                  <m:oMath xmlns:m="http://schemas.openxmlformats.org/officeDocument/2006/math">
                    <m:r>
                      <a:rPr lang="en-US" sz="900" i="1">
                        <a:latin typeface="Cambria Math" panose="02040503050406030204" pitchFamily="18" charset="0"/>
                      </a:rPr>
                      <m:t>𝑠𝑔</m:t>
                    </m:r>
                  </m:oMath>
                </a14:m>
                <a:r>
                  <a:rPr lang="en-US" sz="900" dirty="0"/>
                  <a:t> stands for “stop gradient” and prevents the gradient from flowing through that part</a:t>
                </a:r>
              </a:p>
              <a:p>
                <a:r>
                  <a:rPr lang="en-US" sz="1200" dirty="0"/>
                  <a:t>The use of discrete </a:t>
                </a:r>
                <a:r>
                  <a:rPr lang="en-US" sz="1200" dirty="0" err="1"/>
                  <a:t>latents</a:t>
                </a:r>
                <a:r>
                  <a:rPr lang="en-US" sz="1200" dirty="0"/>
                  <a:t> facilitates the use of autoregressive token-by-token latent priors for speech/audio/images</a:t>
                </a:r>
              </a:p>
              <a:p>
                <a:r>
                  <a:rPr lang="en-US" sz="1200" dirty="0"/>
                  <a:t>At test time, we can learn a new prior </a:t>
                </a:r>
                <a14:m>
                  <m:oMath xmlns:m="http://schemas.openxmlformats.org/officeDocument/2006/math">
                    <m:r>
                      <a:rPr lang="en-US" sz="1200" i="1">
                        <a:latin typeface="Cambria Math" panose="02040503050406030204" pitchFamily="18" charset="0"/>
                      </a:rPr>
                      <m:t>𝑝</m:t>
                    </m:r>
                    <m:r>
                      <a:rPr lang="en-US" sz="1200" i="1">
                        <a:latin typeface="Cambria Math" panose="02040503050406030204" pitchFamily="18" charset="0"/>
                      </a:rPr>
                      <m:t>(</m:t>
                    </m:r>
                    <m:r>
                      <a:rPr lang="en-US" sz="1200" i="1">
                        <a:latin typeface="Cambria Math" panose="02040503050406030204" pitchFamily="18" charset="0"/>
                      </a:rPr>
                      <m:t>𝑧</m:t>
                    </m:r>
                    <m:r>
                      <a:rPr lang="en-US" sz="1200" i="1">
                        <a:latin typeface="Cambria Math" panose="02040503050406030204" pitchFamily="18" charset="0"/>
                      </a:rPr>
                      <m:t>)</m:t>
                    </m:r>
                  </m:oMath>
                </a14:m>
                <a:r>
                  <a:rPr lang="en-US" sz="1200" dirty="0"/>
                  <a:t> by 1) taking a dataset of images, 2) obtaining their corresponding sequences of codebook tokens with the encoder &amp; codebook, 3) training an autoregressive generative model (</a:t>
                </a:r>
                <a:r>
                  <a:rPr lang="en-US" sz="1200" dirty="0" err="1"/>
                  <a:t>eg</a:t>
                </a:r>
                <a:r>
                  <a:rPr lang="en-US" sz="1200" dirty="0"/>
                  <a:t> </a:t>
                </a:r>
                <a:r>
                  <a:rPr lang="en-US" sz="1200" dirty="0" err="1"/>
                  <a:t>pixelCNN</a:t>
                </a:r>
                <a:r>
                  <a:rPr lang="en-US" sz="1200" dirty="0"/>
                  <a:t> or transformer) model on those sequences, 4) generating new novel sequences, and 4) feeding the sequences into the decoder for image generation</a:t>
                </a:r>
              </a:p>
              <a:p>
                <a:pPr lvl="1"/>
                <a:r>
                  <a:rPr lang="en-US" sz="900" dirty="0"/>
                  <a:t>In this paradigm, intuitively </a:t>
                </a:r>
                <a:r>
                  <a:rPr lang="en-US" sz="900" dirty="0" err="1"/>
                  <a:t>pixelCNN</a:t>
                </a:r>
                <a:r>
                  <a:rPr lang="en-US" sz="900" dirty="0"/>
                  <a:t> would be the “creative director” generating a sequence of semantically meaningful </a:t>
                </a:r>
                <a:r>
                  <a:rPr lang="en-US" sz="900" dirty="0" err="1"/>
                  <a:t>latents</a:t>
                </a:r>
                <a:r>
                  <a:rPr lang="en-US" sz="900" dirty="0"/>
                  <a:t> and the decoder would carry out the work of realizing those ideas in pixel space</a:t>
                </a:r>
              </a:p>
              <a:p>
                <a:r>
                  <a:rPr lang="en-US" sz="1200" dirty="0"/>
                  <a:t>Some later works improve this by 1) using vision transformers (</a:t>
                </a:r>
                <a:r>
                  <a:rPr lang="en-US" sz="1200" dirty="0" err="1"/>
                  <a:t>ViT</a:t>
                </a:r>
                <a:r>
                  <a:rPr lang="en-US" sz="1200" dirty="0"/>
                  <a:t>) for the encoder/decoder, 2) using multiple scales w/ corresponding different scale codebooks, 3) adding </a:t>
                </a:r>
                <a:r>
                  <a:rPr lang="en-US" sz="1200" dirty="0" err="1"/>
                  <a:t>styleGAN</a:t>
                </a:r>
                <a:r>
                  <a:rPr lang="en-US" sz="1200" dirty="0"/>
                  <a:t> discriminator losses, 4) adding perceptual loss</a:t>
                </a:r>
              </a:p>
            </p:txBody>
          </p:sp>
        </mc:Choice>
        <mc:Fallback xmlns="">
          <p:sp>
            <p:nvSpPr>
              <p:cNvPr id="3" name="Content Placeholder 2">
                <a:extLst>
                  <a:ext uri="{FF2B5EF4-FFF2-40B4-BE49-F238E27FC236}">
                    <a16:creationId xmlns:a16="http://schemas.microsoft.com/office/drawing/2014/main" id="{B13963D0-41D0-0BD3-0438-6926DAC9D595}"/>
                  </a:ext>
                </a:extLst>
              </p:cNvPr>
              <p:cNvSpPr>
                <a:spLocks noGrp="1" noRot="1" noChangeAspect="1" noMove="1" noResize="1" noEditPoints="1" noAdjustHandles="1" noChangeArrowheads="1" noChangeShapeType="1" noTextEdit="1"/>
              </p:cNvSpPr>
              <p:nvPr>
                <p:ph idx="1"/>
              </p:nvPr>
            </p:nvSpPr>
            <p:spPr>
              <a:xfrm>
                <a:off x="100584" y="436531"/>
                <a:ext cx="8954516" cy="3263504"/>
              </a:xfrm>
              <a:blipFill>
                <a:blip r:embed="rId3"/>
                <a:stretch>
                  <a:fillRect t="-1121" r="-20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93EA90C-E26F-181E-0255-9DDB15D7326E}"/>
              </a:ext>
            </a:extLst>
          </p:cNvPr>
          <p:cNvPicPr>
            <a:picLocks noChangeAspect="1"/>
          </p:cNvPicPr>
          <p:nvPr/>
        </p:nvPicPr>
        <p:blipFill>
          <a:blip r:embed="rId4"/>
          <a:stretch>
            <a:fillRect/>
          </a:stretch>
        </p:blipFill>
        <p:spPr>
          <a:xfrm>
            <a:off x="611834" y="3700035"/>
            <a:ext cx="4709999" cy="1383131"/>
          </a:xfrm>
          <a:prstGeom prst="rect">
            <a:avLst/>
          </a:prstGeom>
        </p:spPr>
      </p:pic>
      <p:pic>
        <p:nvPicPr>
          <p:cNvPr id="7" name="Picture 6">
            <a:extLst>
              <a:ext uri="{FF2B5EF4-FFF2-40B4-BE49-F238E27FC236}">
                <a16:creationId xmlns:a16="http://schemas.microsoft.com/office/drawing/2014/main" id="{3DEF3643-A976-CE17-08ED-26A943589F9F}"/>
              </a:ext>
            </a:extLst>
          </p:cNvPr>
          <p:cNvPicPr>
            <a:picLocks noChangeAspect="1"/>
          </p:cNvPicPr>
          <p:nvPr/>
        </p:nvPicPr>
        <p:blipFill>
          <a:blip r:embed="rId5"/>
          <a:stretch>
            <a:fillRect/>
          </a:stretch>
        </p:blipFill>
        <p:spPr>
          <a:xfrm>
            <a:off x="972340" y="1551317"/>
            <a:ext cx="3221973" cy="209559"/>
          </a:xfrm>
          <a:prstGeom prst="rect">
            <a:avLst/>
          </a:prstGeom>
        </p:spPr>
      </p:pic>
      <p:pic>
        <p:nvPicPr>
          <p:cNvPr id="9" name="Picture 8">
            <a:extLst>
              <a:ext uri="{FF2B5EF4-FFF2-40B4-BE49-F238E27FC236}">
                <a16:creationId xmlns:a16="http://schemas.microsoft.com/office/drawing/2014/main" id="{368EDED0-5FFA-B04A-5931-74CB8ACD3689}"/>
              </a:ext>
            </a:extLst>
          </p:cNvPr>
          <p:cNvPicPr>
            <a:picLocks noChangeAspect="1"/>
          </p:cNvPicPr>
          <p:nvPr/>
        </p:nvPicPr>
        <p:blipFill>
          <a:blip r:embed="rId6"/>
          <a:stretch>
            <a:fillRect/>
          </a:stretch>
        </p:blipFill>
        <p:spPr>
          <a:xfrm>
            <a:off x="6037842" y="3700035"/>
            <a:ext cx="1720097" cy="1157875"/>
          </a:xfrm>
          <a:prstGeom prst="rect">
            <a:avLst/>
          </a:prstGeom>
        </p:spPr>
      </p:pic>
      <p:sp>
        <p:nvSpPr>
          <p:cNvPr id="4" name="Slide Number Placeholder 3">
            <a:extLst>
              <a:ext uri="{FF2B5EF4-FFF2-40B4-BE49-F238E27FC236}">
                <a16:creationId xmlns:a16="http://schemas.microsoft.com/office/drawing/2014/main" id="{C7E21C3E-A943-1EA7-2BF8-E8F2C12E59DD}"/>
              </a:ext>
            </a:extLst>
          </p:cNvPr>
          <p:cNvSpPr>
            <a:spLocks noGrp="1"/>
          </p:cNvSpPr>
          <p:nvPr>
            <p:ph type="sldNum" sz="quarter" idx="12"/>
          </p:nvPr>
        </p:nvSpPr>
        <p:spPr/>
        <p:txBody>
          <a:bodyPr/>
          <a:lstStyle/>
          <a:p>
            <a:fld id="{13FA7114-A053-4D77-83D8-BB2B688B3169}" type="slidenum">
              <a:rPr lang="en-US" smtClean="0"/>
              <a:t>14</a:t>
            </a:fld>
            <a:endParaRPr lang="en-US"/>
          </a:p>
        </p:txBody>
      </p:sp>
    </p:spTree>
    <p:extLst>
      <p:ext uri="{BB962C8B-B14F-4D97-AF65-F5344CB8AC3E}">
        <p14:creationId xmlns:p14="http://schemas.microsoft.com/office/powerpoint/2010/main" val="418282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ABD2B-9C3F-91CF-7205-0B21BF65FA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2BD71A-53B2-4511-CABA-20781BC89B50}"/>
              </a:ext>
            </a:extLst>
          </p:cNvPr>
          <p:cNvSpPr>
            <a:spLocks noGrp="1"/>
          </p:cNvSpPr>
          <p:nvPr>
            <p:ph type="title"/>
          </p:nvPr>
        </p:nvSpPr>
        <p:spPr>
          <a:xfrm>
            <a:off x="0" y="-48482"/>
            <a:ext cx="7687818" cy="559260"/>
          </a:xfrm>
        </p:spPr>
        <p:txBody>
          <a:bodyPr>
            <a:normAutofit fontScale="90000"/>
          </a:bodyPr>
          <a:lstStyle/>
          <a:p>
            <a:r>
              <a:rPr lang="en-US" sz="2400" u="sng" dirty="0"/>
              <a:t>How does DALL-E 1 implement text to image generation?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3D5BB9-B60E-B13E-E6C2-7DFE31986664}"/>
                  </a:ext>
                </a:extLst>
              </p:cNvPr>
              <p:cNvSpPr>
                <a:spLocks noGrp="1"/>
              </p:cNvSpPr>
              <p:nvPr>
                <p:ph idx="1"/>
              </p:nvPr>
            </p:nvSpPr>
            <p:spPr>
              <a:xfrm>
                <a:off x="100584" y="436531"/>
                <a:ext cx="8954516" cy="2135219"/>
              </a:xfrm>
            </p:spPr>
            <p:txBody>
              <a:bodyPr>
                <a:normAutofit lnSpcReduction="10000"/>
              </a:bodyPr>
              <a:lstStyle/>
              <a:p>
                <a:r>
                  <a:rPr lang="en-US" sz="900" dirty="0"/>
                  <a:t>The first step involves using a Discrete VAE (</a:t>
                </a:r>
                <a:r>
                  <a:rPr lang="en-US" sz="900" dirty="0" err="1"/>
                  <a:t>dVAE</a:t>
                </a:r>
                <a:r>
                  <a:rPr lang="en-US" sz="900" dirty="0"/>
                  <a:t>), which is similar to VQ-VAEs, but instead of the encoder trying to match codebook values, it outputs a distribution over codebook vectors for each latent, which is more expressive. (Note, this is not a fundamental change, and in principle DALL-E could have used vanilla VQ-VAEs.)</a:t>
                </a:r>
              </a:p>
              <a:p>
                <a:r>
                  <a:rPr lang="en-US" sz="900" dirty="0"/>
                  <a:t>To </a:t>
                </a:r>
                <a:r>
                  <a:rPr lang="en-US" sz="900" dirty="0" err="1"/>
                  <a:t>backpropogate</a:t>
                </a:r>
                <a:r>
                  <a:rPr lang="en-US" sz="900" dirty="0"/>
                  <a:t> through sampling from this categorical distribution, it uses a </a:t>
                </a:r>
                <a:r>
                  <a:rPr lang="en-US" sz="900" dirty="0" err="1"/>
                  <a:t>gumbel</a:t>
                </a:r>
                <a:r>
                  <a:rPr lang="en-US" sz="900" dirty="0"/>
                  <a:t> </a:t>
                </a:r>
                <a:r>
                  <a:rPr lang="en-US" sz="900" dirty="0" err="1"/>
                  <a:t>softmax</a:t>
                </a:r>
                <a:r>
                  <a:rPr lang="en-US" sz="900" dirty="0"/>
                  <a:t> relaxation:</a:t>
                </a:r>
              </a:p>
              <a:p>
                <a:pPr lvl="1"/>
                <a:r>
                  <a:rPr lang="en-US" sz="900" dirty="0"/>
                  <a:t>First, we use a “</a:t>
                </a:r>
                <a:r>
                  <a:rPr lang="en-US" sz="900" dirty="0" err="1"/>
                  <a:t>gumbel</a:t>
                </a:r>
                <a:r>
                  <a:rPr lang="en-US" sz="900" dirty="0"/>
                  <a:t>” reparameterization trick to allow us to disentangle </a:t>
                </a:r>
                <a:r>
                  <a:rPr lang="en-US" sz="900" dirty="0" err="1"/>
                  <a:t>nn</a:t>
                </a:r>
                <a:r>
                  <a:rPr lang="en-US" sz="900" dirty="0"/>
                  <a:t> parameters from the source of randomness when categorically sampling.</a:t>
                </a:r>
              </a:p>
              <a:p>
                <a:pPr lvl="2"/>
                <a:r>
                  <a:rPr lang="en-US" sz="900" dirty="0"/>
                  <a:t>It can be shown that if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𝑔</m:t>
                        </m:r>
                      </m:e>
                      <m:sub>
                        <m:r>
                          <a:rPr lang="en-US" sz="900" i="1">
                            <a:latin typeface="Cambria Math" panose="02040503050406030204" pitchFamily="18" charset="0"/>
                          </a:rPr>
                          <m:t>𝑖</m:t>
                        </m:r>
                      </m:sub>
                    </m:sSub>
                  </m:oMath>
                </a14:m>
                <a:r>
                  <a:rPr lang="en-US" sz="900" dirty="0"/>
                  <a:t> are </a:t>
                </a:r>
                <a:r>
                  <a:rPr lang="en-US" sz="900" dirty="0" err="1"/>
                  <a:t>iid</a:t>
                </a:r>
                <a:r>
                  <a:rPr lang="en-US" sz="900" dirty="0"/>
                  <a:t> samples from the Gumbel distribution, then the following allows for random categorical sampling, where </a:t>
                </a:r>
                <a14:m>
                  <m:oMath xmlns:m="http://schemas.openxmlformats.org/officeDocument/2006/math">
                    <m:r>
                      <a:rPr lang="en-US" sz="900" i="1">
                        <a:latin typeface="Cambria Math" panose="02040503050406030204" pitchFamily="18" charset="0"/>
                      </a:rPr>
                      <m:t>𝑞</m:t>
                    </m:r>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𝑒</m:t>
                        </m:r>
                      </m:e>
                      <m:sub>
                        <m:r>
                          <a:rPr lang="en-US" sz="900" i="1">
                            <a:latin typeface="Cambria Math" panose="02040503050406030204" pitchFamily="18" charset="0"/>
                          </a:rPr>
                          <m:t>𝑖</m:t>
                        </m:r>
                      </m:sub>
                    </m:sSub>
                    <m:r>
                      <a:rPr lang="en-US" sz="900" i="1">
                        <a:latin typeface="Cambria Math" panose="02040503050406030204" pitchFamily="18" charset="0"/>
                      </a:rPr>
                      <m:t>|</m:t>
                    </m:r>
                    <m:r>
                      <a:rPr lang="en-US" sz="900" i="1">
                        <a:latin typeface="Cambria Math" panose="02040503050406030204" pitchFamily="18" charset="0"/>
                      </a:rPr>
                      <m:t>𝑥</m:t>
                    </m:r>
                    <m:r>
                      <a:rPr lang="en-US" sz="900" i="1">
                        <a:latin typeface="Cambria Math" panose="02040503050406030204" pitchFamily="18" charset="0"/>
                      </a:rPr>
                      <m:t>)</m:t>
                    </m:r>
                  </m:oMath>
                </a14:m>
                <a:r>
                  <a:rPr lang="en-US" sz="900" dirty="0"/>
                  <a:t> is the probability prediction of the </a:t>
                </a:r>
                <a14:m>
                  <m:oMath xmlns:m="http://schemas.openxmlformats.org/officeDocument/2006/math">
                    <m:sSubSup>
                      <m:sSubSupPr>
                        <m:ctrlPr>
                          <a:rPr lang="en-US" sz="900" i="1">
                            <a:latin typeface="Cambria Math" panose="02040503050406030204" pitchFamily="18" charset="0"/>
                          </a:rPr>
                        </m:ctrlPr>
                      </m:sSubSupPr>
                      <m:e>
                        <m:r>
                          <a:rPr lang="en-US" sz="900" i="1">
                            <a:latin typeface="Cambria Math" panose="02040503050406030204" pitchFamily="18" charset="0"/>
                          </a:rPr>
                          <m:t>𝑒</m:t>
                        </m:r>
                      </m:e>
                      <m:sub>
                        <m:r>
                          <a:rPr lang="en-US" sz="900" i="1">
                            <a:latin typeface="Cambria Math" panose="02040503050406030204" pitchFamily="18" charset="0"/>
                          </a:rPr>
                          <m:t>𝑖</m:t>
                        </m:r>
                      </m:sub>
                      <m:sup>
                        <m:r>
                          <a:rPr lang="en-US" sz="900" i="1">
                            <a:latin typeface="Cambria Math" panose="02040503050406030204" pitchFamily="18" charset="0"/>
                          </a:rPr>
                          <m:t>𝑡h</m:t>
                        </m:r>
                      </m:sup>
                    </m:sSubSup>
                  </m:oMath>
                </a14:m>
                <a:r>
                  <a:rPr lang="en-US" sz="900" dirty="0"/>
                  <a:t> codebook vector</a:t>
                </a:r>
              </a:p>
              <a:p>
                <a:pPr lvl="2"/>
                <a:endParaRPr lang="en-US" sz="900" dirty="0"/>
              </a:p>
              <a:p>
                <a:pPr lvl="1"/>
                <a:r>
                  <a:rPr lang="en-US" sz="900" dirty="0"/>
                  <a:t>Second, we use a </a:t>
                </a:r>
                <a:r>
                  <a:rPr lang="en-US" sz="900" dirty="0" err="1"/>
                  <a:t>softmax</a:t>
                </a:r>
                <a:r>
                  <a:rPr lang="en-US" sz="900" dirty="0"/>
                  <a:t> relaxation with a temperature </a:t>
                </a:r>
                <a14:m>
                  <m:oMath xmlns:m="http://schemas.openxmlformats.org/officeDocument/2006/math">
                    <m:r>
                      <a:rPr lang="en-US" sz="900" i="1">
                        <a:latin typeface="Cambria Math" panose="02040503050406030204" pitchFamily="18" charset="0"/>
                      </a:rPr>
                      <m:t>𝜏</m:t>
                    </m:r>
                  </m:oMath>
                </a14:m>
                <a:r>
                  <a:rPr lang="en-US" sz="900" dirty="0"/>
                  <a:t> that approaches 0 throughout training, instead of argmax. This allows us to “softly” choose the max via weighted sum in a </a:t>
                </a:r>
                <a:r>
                  <a:rPr lang="en-US" sz="900" dirty="0" err="1"/>
                  <a:t>backpropagatable</a:t>
                </a:r>
                <a:r>
                  <a:rPr lang="en-US" sz="900" dirty="0"/>
                  <a:t> way</a:t>
                </a:r>
              </a:p>
              <a:p>
                <a:pPr lvl="2"/>
                <a:r>
                  <a:rPr lang="en-US" sz="900" dirty="0"/>
                  <a:t>When </a:t>
                </a:r>
                <a14:m>
                  <m:oMath xmlns:m="http://schemas.openxmlformats.org/officeDocument/2006/math">
                    <m:r>
                      <a:rPr lang="en-US" sz="900" i="1">
                        <a:latin typeface="Cambria Math" panose="02040503050406030204" pitchFamily="18" charset="0"/>
                      </a:rPr>
                      <m:t>𝜏</m:t>
                    </m:r>
                  </m:oMath>
                </a14:m>
                <a:r>
                  <a:rPr lang="en-US" sz="900" dirty="0"/>
                  <a:t> is large, this resembles a uniform distribution</a:t>
                </a:r>
              </a:p>
              <a:p>
                <a:pPr lvl="2"/>
                <a:r>
                  <a:rPr lang="en-US" sz="900" dirty="0"/>
                  <a:t>When </a:t>
                </a:r>
                <a14:m>
                  <m:oMath xmlns:m="http://schemas.openxmlformats.org/officeDocument/2006/math">
                    <m:r>
                      <a:rPr lang="en-US" sz="900" i="1">
                        <a:latin typeface="Cambria Math" panose="02040503050406030204" pitchFamily="18" charset="0"/>
                      </a:rPr>
                      <m:t>𝜏</m:t>
                    </m:r>
                    <m:r>
                      <a:rPr lang="en-US" sz="900" i="1">
                        <a:latin typeface="Cambria Math" panose="02040503050406030204" pitchFamily="18" charset="0"/>
                      </a:rPr>
                      <m:t>=1</m:t>
                    </m:r>
                  </m:oMath>
                </a14:m>
                <a:r>
                  <a:rPr lang="en-US" sz="900" dirty="0"/>
                  <a:t>, this is a </a:t>
                </a:r>
                <a:r>
                  <a:rPr lang="en-US" sz="900" dirty="0" err="1"/>
                  <a:t>softmax</a:t>
                </a:r>
                <a:r>
                  <a:rPr lang="en-US" sz="900" dirty="0"/>
                  <a:t> over the categorical distribution</a:t>
                </a:r>
              </a:p>
              <a:p>
                <a:pPr lvl="2"/>
                <a:r>
                  <a:rPr lang="en-US" sz="900" dirty="0"/>
                  <a:t>As </a:t>
                </a:r>
                <a14:m>
                  <m:oMath xmlns:m="http://schemas.openxmlformats.org/officeDocument/2006/math">
                    <m:r>
                      <a:rPr lang="en-US" sz="900" i="1">
                        <a:latin typeface="Cambria Math" panose="02040503050406030204" pitchFamily="18" charset="0"/>
                      </a:rPr>
                      <m:t>𝜏</m:t>
                    </m:r>
                    <m:r>
                      <a:rPr lang="en-US" sz="900" i="1">
                        <a:latin typeface="Cambria Math" panose="02040503050406030204" pitchFamily="18" charset="0"/>
                      </a:rPr>
                      <m:t>→0</m:t>
                    </m:r>
                  </m:oMath>
                </a14:m>
                <a:r>
                  <a:rPr lang="en-US" sz="900" dirty="0"/>
                  <a:t>, the differences become exaggerated and it approaches a max</a:t>
                </a:r>
              </a:p>
              <a:p>
                <a:pPr lvl="2"/>
                <a:endParaRPr lang="en-US" sz="900" dirty="0"/>
              </a:p>
            </p:txBody>
          </p:sp>
        </mc:Choice>
        <mc:Fallback xmlns="">
          <p:sp>
            <p:nvSpPr>
              <p:cNvPr id="3" name="Content Placeholder 2">
                <a:extLst>
                  <a:ext uri="{FF2B5EF4-FFF2-40B4-BE49-F238E27FC236}">
                    <a16:creationId xmlns:a16="http://schemas.microsoft.com/office/drawing/2014/main" id="{083D5BB9-B60E-B13E-E6C2-7DFE31986664}"/>
                  </a:ext>
                </a:extLst>
              </p:cNvPr>
              <p:cNvSpPr>
                <a:spLocks noGrp="1" noRot="1" noChangeAspect="1" noMove="1" noResize="1" noEditPoints="1" noAdjustHandles="1" noChangeArrowheads="1" noChangeShapeType="1" noTextEdit="1"/>
              </p:cNvSpPr>
              <p:nvPr>
                <p:ph idx="1"/>
              </p:nvPr>
            </p:nvSpPr>
            <p:spPr>
              <a:xfrm>
                <a:off x="100584" y="436531"/>
                <a:ext cx="8954516" cy="2135219"/>
              </a:xfrm>
              <a:blipFill>
                <a:blip r:embed="rId3"/>
                <a:stretch>
                  <a:fillRect t="-342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B38E31B-EE28-660F-D18F-43D2BEAD293D}"/>
              </a:ext>
            </a:extLst>
          </p:cNvPr>
          <p:cNvPicPr>
            <a:picLocks noChangeAspect="1"/>
          </p:cNvPicPr>
          <p:nvPr/>
        </p:nvPicPr>
        <p:blipFill>
          <a:blip r:embed="rId4"/>
          <a:stretch>
            <a:fillRect/>
          </a:stretch>
        </p:blipFill>
        <p:spPr>
          <a:xfrm>
            <a:off x="1128921" y="1547004"/>
            <a:ext cx="2382630" cy="163453"/>
          </a:xfrm>
          <a:prstGeom prst="rect">
            <a:avLst/>
          </a:prstGeom>
        </p:spPr>
      </p:pic>
      <p:pic>
        <p:nvPicPr>
          <p:cNvPr id="7" name="Picture 6">
            <a:extLst>
              <a:ext uri="{FF2B5EF4-FFF2-40B4-BE49-F238E27FC236}">
                <a16:creationId xmlns:a16="http://schemas.microsoft.com/office/drawing/2014/main" id="{80CD2C45-0C07-083D-5D55-489ABCF58C47}"/>
              </a:ext>
            </a:extLst>
          </p:cNvPr>
          <p:cNvPicPr>
            <a:picLocks noChangeAspect="1"/>
          </p:cNvPicPr>
          <p:nvPr/>
        </p:nvPicPr>
        <p:blipFill>
          <a:blip r:embed="rId5"/>
          <a:stretch>
            <a:fillRect/>
          </a:stretch>
        </p:blipFill>
        <p:spPr>
          <a:xfrm>
            <a:off x="5481860" y="1846017"/>
            <a:ext cx="1478535" cy="504047"/>
          </a:xfrm>
          <a:prstGeom prst="rect">
            <a:avLst/>
          </a:prstGeom>
        </p:spPr>
      </p:pic>
      <p:sp>
        <p:nvSpPr>
          <p:cNvPr id="10" name="Content Placeholder 2">
            <a:extLst>
              <a:ext uri="{FF2B5EF4-FFF2-40B4-BE49-F238E27FC236}">
                <a16:creationId xmlns:a16="http://schemas.microsoft.com/office/drawing/2014/main" id="{5403F347-7330-99D2-0AE0-8189BE50D505}"/>
              </a:ext>
            </a:extLst>
          </p:cNvPr>
          <p:cNvSpPr txBox="1">
            <a:spLocks/>
          </p:cNvSpPr>
          <p:nvPr/>
        </p:nvSpPr>
        <p:spPr>
          <a:xfrm>
            <a:off x="88901" y="2632424"/>
            <a:ext cx="8954516" cy="213521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dirty="0"/>
              <a:t>After the </a:t>
            </a:r>
            <a:r>
              <a:rPr lang="en-US" sz="900" dirty="0" err="1"/>
              <a:t>dVAE</a:t>
            </a:r>
            <a:r>
              <a:rPr lang="en-US" sz="900" dirty="0"/>
              <a:t> is trained, we can train a transformer to predict sequences of text, followed by image </a:t>
            </a:r>
            <a:r>
              <a:rPr lang="en-US" sz="900" dirty="0" err="1"/>
              <a:t>latents</a:t>
            </a:r>
            <a:r>
              <a:rPr lang="en-US" sz="900" dirty="0"/>
              <a:t> (which we can subsequently look up in codebook &amp; feed to the </a:t>
            </a:r>
            <a:r>
              <a:rPr lang="en-US" sz="900" dirty="0" err="1"/>
              <a:t>dVAE</a:t>
            </a:r>
            <a:r>
              <a:rPr lang="en-US" sz="900" dirty="0"/>
              <a:t> decoder)</a:t>
            </a:r>
          </a:p>
          <a:p>
            <a:pPr lvl="1"/>
            <a:r>
              <a:rPr lang="en-US" sz="900" dirty="0"/>
              <a:t>DALL-E was trained on 250 million text-image pairs scraped from the internet </a:t>
            </a:r>
          </a:p>
          <a:p>
            <a:pPr lvl="2"/>
            <a:endParaRPr lang="en-US" sz="900" dirty="0"/>
          </a:p>
        </p:txBody>
      </p:sp>
      <p:pic>
        <p:nvPicPr>
          <p:cNvPr id="12" name="Picture 11">
            <a:extLst>
              <a:ext uri="{FF2B5EF4-FFF2-40B4-BE49-F238E27FC236}">
                <a16:creationId xmlns:a16="http://schemas.microsoft.com/office/drawing/2014/main" id="{F0630E53-320F-F906-D00C-298A3B52183A}"/>
              </a:ext>
            </a:extLst>
          </p:cNvPr>
          <p:cNvPicPr>
            <a:picLocks noChangeAspect="1"/>
          </p:cNvPicPr>
          <p:nvPr/>
        </p:nvPicPr>
        <p:blipFill>
          <a:blip r:embed="rId6"/>
          <a:stretch>
            <a:fillRect/>
          </a:stretch>
        </p:blipFill>
        <p:spPr>
          <a:xfrm>
            <a:off x="5253756" y="2931178"/>
            <a:ext cx="3789661" cy="2135219"/>
          </a:xfrm>
          <a:prstGeom prst="rect">
            <a:avLst/>
          </a:prstGeom>
        </p:spPr>
      </p:pic>
      <p:pic>
        <p:nvPicPr>
          <p:cNvPr id="14" name="Picture 13">
            <a:extLst>
              <a:ext uri="{FF2B5EF4-FFF2-40B4-BE49-F238E27FC236}">
                <a16:creationId xmlns:a16="http://schemas.microsoft.com/office/drawing/2014/main" id="{8ACD751A-6476-2B7E-8F90-8C4AF0C9ADA4}"/>
              </a:ext>
            </a:extLst>
          </p:cNvPr>
          <p:cNvPicPr>
            <a:picLocks noChangeAspect="1"/>
          </p:cNvPicPr>
          <p:nvPr/>
        </p:nvPicPr>
        <p:blipFill>
          <a:blip r:embed="rId7"/>
          <a:stretch>
            <a:fillRect/>
          </a:stretch>
        </p:blipFill>
        <p:spPr>
          <a:xfrm>
            <a:off x="88900" y="3301202"/>
            <a:ext cx="4978400" cy="1577570"/>
          </a:xfrm>
          <a:prstGeom prst="rect">
            <a:avLst/>
          </a:prstGeom>
        </p:spPr>
      </p:pic>
      <p:sp>
        <p:nvSpPr>
          <p:cNvPr id="4" name="Slide Number Placeholder 3">
            <a:extLst>
              <a:ext uri="{FF2B5EF4-FFF2-40B4-BE49-F238E27FC236}">
                <a16:creationId xmlns:a16="http://schemas.microsoft.com/office/drawing/2014/main" id="{E445F6B4-10B2-D5AE-F4AC-E08DC4E04F4A}"/>
              </a:ext>
            </a:extLst>
          </p:cNvPr>
          <p:cNvSpPr>
            <a:spLocks noGrp="1"/>
          </p:cNvSpPr>
          <p:nvPr>
            <p:ph type="sldNum" sz="quarter" idx="12"/>
          </p:nvPr>
        </p:nvSpPr>
        <p:spPr/>
        <p:txBody>
          <a:bodyPr/>
          <a:lstStyle/>
          <a:p>
            <a:fld id="{13FA7114-A053-4D77-83D8-BB2B688B3169}" type="slidenum">
              <a:rPr lang="en-US" smtClean="0"/>
              <a:t>15</a:t>
            </a:fld>
            <a:endParaRPr lang="en-US"/>
          </a:p>
        </p:txBody>
      </p:sp>
    </p:spTree>
    <p:extLst>
      <p:ext uri="{BB962C8B-B14F-4D97-AF65-F5344CB8AC3E}">
        <p14:creationId xmlns:p14="http://schemas.microsoft.com/office/powerpoint/2010/main" val="379709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5D9F3-E5CD-A53C-F4EB-4C854E18E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7D397-390E-F70D-868A-31D00EA9732B}"/>
              </a:ext>
            </a:extLst>
          </p:cNvPr>
          <p:cNvSpPr>
            <a:spLocks noGrp="1"/>
          </p:cNvSpPr>
          <p:nvPr>
            <p:ph type="title"/>
          </p:nvPr>
        </p:nvSpPr>
        <p:spPr>
          <a:xfrm>
            <a:off x="0" y="-48482"/>
            <a:ext cx="9055100" cy="559260"/>
          </a:xfrm>
        </p:spPr>
        <p:txBody>
          <a:bodyPr>
            <a:normAutofit fontScale="90000"/>
          </a:bodyPr>
          <a:lstStyle/>
          <a:p>
            <a:r>
              <a:rPr lang="en-US" sz="2400" u="sng" dirty="0"/>
              <a:t>How does a Masked Generative Image Transformer (</a:t>
            </a:r>
            <a:r>
              <a:rPr lang="en-US" sz="2400" u="sng" dirty="0" err="1"/>
              <a:t>MaskGIT</a:t>
            </a:r>
            <a:r>
              <a:rPr lang="en-US" sz="2400" u="sng" dirty="0"/>
              <a:t>) work?</a:t>
            </a:r>
          </a:p>
        </p:txBody>
      </p:sp>
      <p:sp>
        <p:nvSpPr>
          <p:cNvPr id="3" name="Content Placeholder 2">
            <a:extLst>
              <a:ext uri="{FF2B5EF4-FFF2-40B4-BE49-F238E27FC236}">
                <a16:creationId xmlns:a16="http://schemas.microsoft.com/office/drawing/2014/main" id="{2C5BB0A2-7D50-B427-F358-B599D141156E}"/>
              </a:ext>
            </a:extLst>
          </p:cNvPr>
          <p:cNvSpPr>
            <a:spLocks noGrp="1"/>
          </p:cNvSpPr>
          <p:nvPr>
            <p:ph idx="1"/>
          </p:nvPr>
        </p:nvSpPr>
        <p:spPr>
          <a:xfrm>
            <a:off x="100584" y="436531"/>
            <a:ext cx="5550917" cy="1932020"/>
          </a:xfrm>
        </p:spPr>
        <p:txBody>
          <a:bodyPr>
            <a:noAutofit/>
          </a:bodyPr>
          <a:lstStyle/>
          <a:p>
            <a:r>
              <a:rPr lang="en-US" sz="900" dirty="0" err="1"/>
              <a:t>MaskGIT</a:t>
            </a:r>
            <a:r>
              <a:rPr lang="en-US" sz="900" dirty="0"/>
              <a:t> uses VQVAE-style tokenization, but modifies the token generation from sequential AR to an iterative parallel approach by using a bidirectional transformer decoder similar to BERT.</a:t>
            </a:r>
          </a:p>
          <a:p>
            <a:r>
              <a:rPr lang="en-US" sz="900" dirty="0"/>
              <a:t>During training, we learn to predict randomly masked tokens by attending to tokens in all directions</a:t>
            </a:r>
          </a:p>
          <a:p>
            <a:r>
              <a:rPr lang="en-US" sz="900" dirty="0"/>
              <a:t>During inference, we iteratively predict all tokens simultaneously, but only keep the most confident ones; remaining tokens are masked out and re-predicted in the next iteration.</a:t>
            </a:r>
          </a:p>
          <a:p>
            <a:pPr lvl="1"/>
            <a:r>
              <a:rPr lang="en-US" sz="900" dirty="0"/>
              <a:t>In principle the model is able to infer all tokens and generate the entire image in a single pass, but this doesn’t work well due to the training task’s formulation</a:t>
            </a:r>
          </a:p>
          <a:p>
            <a:r>
              <a:rPr lang="en-US" sz="900" dirty="0"/>
              <a:t>Shown to also natively work well for zero-shot tasks such as class-conditioned image manipulation, inpainting, and </a:t>
            </a:r>
            <a:r>
              <a:rPr lang="en-US" sz="900" dirty="0" err="1"/>
              <a:t>outpainting</a:t>
            </a:r>
            <a:endParaRPr lang="en-US" sz="900" dirty="0"/>
          </a:p>
          <a:p>
            <a:r>
              <a:rPr lang="en-US" sz="900" dirty="0"/>
              <a:t>Much faster, intuitively like solving a jigsaw puzzle: predicting masked parts of an image in parallel, guided by confidence and contextual understanding</a:t>
            </a:r>
          </a:p>
          <a:p>
            <a:endParaRPr lang="en-US" sz="900" dirty="0"/>
          </a:p>
        </p:txBody>
      </p:sp>
      <p:pic>
        <p:nvPicPr>
          <p:cNvPr id="5" name="Picture 4">
            <a:extLst>
              <a:ext uri="{FF2B5EF4-FFF2-40B4-BE49-F238E27FC236}">
                <a16:creationId xmlns:a16="http://schemas.microsoft.com/office/drawing/2014/main" id="{F862B8E9-937A-CEB0-FFEA-35DDBC4CA856}"/>
              </a:ext>
            </a:extLst>
          </p:cNvPr>
          <p:cNvPicPr>
            <a:picLocks noChangeAspect="1"/>
          </p:cNvPicPr>
          <p:nvPr/>
        </p:nvPicPr>
        <p:blipFill>
          <a:blip r:embed="rId3"/>
          <a:stretch>
            <a:fillRect/>
          </a:stretch>
        </p:blipFill>
        <p:spPr>
          <a:xfrm>
            <a:off x="5827761" y="391981"/>
            <a:ext cx="3227339" cy="2036132"/>
          </a:xfrm>
          <a:prstGeom prst="rect">
            <a:avLst/>
          </a:prstGeom>
          <a:ln>
            <a:solidFill>
              <a:schemeClr val="accent1"/>
            </a:solidFill>
          </a:ln>
        </p:spPr>
      </p:pic>
      <p:pic>
        <p:nvPicPr>
          <p:cNvPr id="7" name="Picture 6">
            <a:extLst>
              <a:ext uri="{FF2B5EF4-FFF2-40B4-BE49-F238E27FC236}">
                <a16:creationId xmlns:a16="http://schemas.microsoft.com/office/drawing/2014/main" id="{C654403F-4AE2-5B53-2131-0A927DA58A10}"/>
              </a:ext>
            </a:extLst>
          </p:cNvPr>
          <p:cNvPicPr>
            <a:picLocks noChangeAspect="1"/>
          </p:cNvPicPr>
          <p:nvPr/>
        </p:nvPicPr>
        <p:blipFill>
          <a:blip r:embed="rId4"/>
          <a:stretch>
            <a:fillRect/>
          </a:stretch>
        </p:blipFill>
        <p:spPr>
          <a:xfrm>
            <a:off x="136694" y="2495173"/>
            <a:ext cx="5384801" cy="2559364"/>
          </a:xfrm>
          <a:prstGeom prst="rect">
            <a:avLst/>
          </a:prstGeom>
          <a:ln>
            <a:solidFill>
              <a:schemeClr val="accent1"/>
            </a:solidFill>
          </a:ln>
        </p:spPr>
      </p:pic>
      <p:grpSp>
        <p:nvGrpSpPr>
          <p:cNvPr id="12" name="Group 11">
            <a:extLst>
              <a:ext uri="{FF2B5EF4-FFF2-40B4-BE49-F238E27FC236}">
                <a16:creationId xmlns:a16="http://schemas.microsoft.com/office/drawing/2014/main" id="{38E45937-E37F-D561-2881-AAC4EE90F9CF}"/>
              </a:ext>
            </a:extLst>
          </p:cNvPr>
          <p:cNvGrpSpPr/>
          <p:nvPr/>
        </p:nvGrpSpPr>
        <p:grpSpPr>
          <a:xfrm>
            <a:off x="5779967" y="2635251"/>
            <a:ext cx="3227339" cy="2419286"/>
            <a:chOff x="6956820" y="3405044"/>
            <a:chExt cx="3438276" cy="2573093"/>
          </a:xfrm>
        </p:grpSpPr>
        <p:pic>
          <p:nvPicPr>
            <p:cNvPr id="9" name="Picture 8">
              <a:extLst>
                <a:ext uri="{FF2B5EF4-FFF2-40B4-BE49-F238E27FC236}">
                  <a16:creationId xmlns:a16="http://schemas.microsoft.com/office/drawing/2014/main" id="{FA11E122-A2F5-711F-9ADC-74C5C450C1B2}"/>
                </a:ext>
              </a:extLst>
            </p:cNvPr>
            <p:cNvPicPr>
              <a:picLocks noChangeAspect="1"/>
            </p:cNvPicPr>
            <p:nvPr/>
          </p:nvPicPr>
          <p:blipFill>
            <a:blip r:embed="rId5"/>
            <a:srcRect r="49250" b="8163"/>
            <a:stretch/>
          </p:blipFill>
          <p:spPr>
            <a:xfrm>
              <a:off x="6956820" y="3405044"/>
              <a:ext cx="1717532" cy="2573093"/>
            </a:xfrm>
            <a:prstGeom prst="rect">
              <a:avLst/>
            </a:prstGeom>
            <a:ln>
              <a:solidFill>
                <a:schemeClr val="accent1"/>
              </a:solidFill>
            </a:ln>
          </p:spPr>
        </p:pic>
        <p:pic>
          <p:nvPicPr>
            <p:cNvPr id="11" name="Picture 10">
              <a:extLst>
                <a:ext uri="{FF2B5EF4-FFF2-40B4-BE49-F238E27FC236}">
                  <a16:creationId xmlns:a16="http://schemas.microsoft.com/office/drawing/2014/main" id="{F5E9B429-0608-3639-3174-0C643F28C30A}"/>
                </a:ext>
              </a:extLst>
            </p:cNvPr>
            <p:cNvPicPr>
              <a:picLocks noChangeAspect="1"/>
            </p:cNvPicPr>
            <p:nvPr/>
          </p:nvPicPr>
          <p:blipFill>
            <a:blip r:embed="rId6"/>
            <a:stretch>
              <a:fillRect/>
            </a:stretch>
          </p:blipFill>
          <p:spPr>
            <a:xfrm>
              <a:off x="8736247" y="3405149"/>
              <a:ext cx="1658849" cy="2538451"/>
            </a:xfrm>
            <a:prstGeom prst="rect">
              <a:avLst/>
            </a:prstGeom>
            <a:ln>
              <a:solidFill>
                <a:schemeClr val="accent1"/>
              </a:solidFill>
            </a:ln>
          </p:spPr>
        </p:pic>
      </p:grpSp>
      <p:sp>
        <p:nvSpPr>
          <p:cNvPr id="4" name="Slide Number Placeholder 3">
            <a:extLst>
              <a:ext uri="{FF2B5EF4-FFF2-40B4-BE49-F238E27FC236}">
                <a16:creationId xmlns:a16="http://schemas.microsoft.com/office/drawing/2014/main" id="{195BB28E-B8AA-9797-E2FF-7E19DC7B9F76}"/>
              </a:ext>
            </a:extLst>
          </p:cNvPr>
          <p:cNvSpPr>
            <a:spLocks noGrp="1"/>
          </p:cNvSpPr>
          <p:nvPr>
            <p:ph type="sldNum" sz="quarter" idx="12"/>
          </p:nvPr>
        </p:nvSpPr>
        <p:spPr/>
        <p:txBody>
          <a:bodyPr/>
          <a:lstStyle/>
          <a:p>
            <a:fld id="{13FA7114-A053-4D77-83D8-BB2B688B3169}" type="slidenum">
              <a:rPr lang="en-US" smtClean="0"/>
              <a:t>16</a:t>
            </a:fld>
            <a:endParaRPr lang="en-US"/>
          </a:p>
        </p:txBody>
      </p:sp>
    </p:spTree>
    <p:extLst>
      <p:ext uri="{BB962C8B-B14F-4D97-AF65-F5344CB8AC3E}">
        <p14:creationId xmlns:p14="http://schemas.microsoft.com/office/powerpoint/2010/main" val="7615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5D201-3158-4327-C176-6F947DAAE4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2A5159-3EA5-5E8C-6354-7386AAF7C28C}"/>
              </a:ext>
            </a:extLst>
          </p:cNvPr>
          <p:cNvSpPr>
            <a:spLocks noGrp="1"/>
          </p:cNvSpPr>
          <p:nvPr>
            <p:ph type="title"/>
          </p:nvPr>
        </p:nvSpPr>
        <p:spPr>
          <a:xfrm>
            <a:off x="0" y="-48482"/>
            <a:ext cx="7687818" cy="559260"/>
          </a:xfrm>
        </p:spPr>
        <p:txBody>
          <a:bodyPr>
            <a:normAutofit fontScale="90000"/>
          </a:bodyPr>
          <a:lstStyle/>
          <a:p>
            <a:r>
              <a:rPr lang="en-US" sz="2400" u="sng" dirty="0"/>
              <a:t>Explain how Visual </a:t>
            </a:r>
            <a:r>
              <a:rPr lang="en-US" sz="2400" u="sng" dirty="0" err="1"/>
              <a:t>AutoRegressive</a:t>
            </a:r>
            <a:r>
              <a:rPr lang="en-US" sz="2400" u="sng" dirty="0"/>
              <a:t> (VAR) models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C534E7-8FCC-BC35-D14B-6207F5A19F70}"/>
                  </a:ext>
                </a:extLst>
              </p:cNvPr>
              <p:cNvSpPr>
                <a:spLocks noGrp="1"/>
              </p:cNvSpPr>
              <p:nvPr>
                <p:ph idx="1"/>
              </p:nvPr>
            </p:nvSpPr>
            <p:spPr>
              <a:xfrm>
                <a:off x="-23814" y="442881"/>
                <a:ext cx="5762939" cy="3263504"/>
              </a:xfrm>
            </p:spPr>
            <p:txBody>
              <a:bodyPr>
                <a:normAutofit/>
              </a:bodyPr>
              <a:lstStyle/>
              <a:p>
                <a:r>
                  <a:rPr lang="en-US" sz="900" dirty="0"/>
                  <a:t>Motivation: VQVAE &amp; similar works perform flattening &amp; process tokens unidirectionally (</a:t>
                </a:r>
                <a:r>
                  <a:rPr lang="en-US" sz="900" dirty="0" err="1"/>
                  <a:t>eg</a:t>
                </a:r>
                <a:r>
                  <a:rPr lang="en-US" sz="900" dirty="0"/>
                  <a:t> raster-scan or spiral), even though on images there are bidirectional spatial correlations</a:t>
                </a:r>
              </a:p>
              <a:p>
                <a:r>
                  <a:rPr lang="en-US" sz="900" dirty="0"/>
                  <a:t>VAR reformulates the task by shifting from “next token” to “next scale” prediction; autoregressive unit is an entire token map, instead of just a single token. Leads to </a:t>
                </a:r>
                <a:r>
                  <a:rPr lang="en-US" sz="900" dirty="0" err="1"/>
                  <a:t>SoTA</a:t>
                </a:r>
                <a:r>
                  <a:rPr lang="en-US" sz="900" dirty="0"/>
                  <a:t> performance and speed</a:t>
                </a:r>
              </a:p>
              <a:p>
                <a:r>
                  <a:rPr lang="en-US" sz="900" dirty="0"/>
                  <a:t>Multi-scale VQVAE  Encoding (algorithm 1 below):</a:t>
                </a:r>
              </a:p>
              <a:p>
                <a:pPr lvl="1"/>
                <a:r>
                  <a:rPr lang="en-US" sz="900" dirty="0"/>
                  <a:t>Start with an initial feature map </a:t>
                </a:r>
                <a14:m>
                  <m:oMath xmlns:m="http://schemas.openxmlformats.org/officeDocument/2006/math">
                    <m:r>
                      <a:rPr lang="en-US" sz="900" i="1">
                        <a:latin typeface="Cambria Math" panose="02040503050406030204" pitchFamily="18" charset="0"/>
                      </a:rPr>
                      <m:t>𝑓</m:t>
                    </m:r>
                  </m:oMath>
                </a14:m>
                <a:r>
                  <a:rPr lang="en-US" sz="900" dirty="0"/>
                  <a:t>. For K iterations, we successively go from low resolution to high resolution, storing quantized feature map interpolations (</a:t>
                </a:r>
                <a:r>
                  <a:rPr lang="en-US" sz="900" dirty="0" err="1"/>
                  <a:t>ie</a:t>
                </a:r>
                <a:r>
                  <a:rPr lang="en-US" sz="900" dirty="0"/>
                  <a:t> token maps) &amp; residually updating </a:t>
                </a:r>
                <a14:m>
                  <m:oMath xmlns:m="http://schemas.openxmlformats.org/officeDocument/2006/math">
                    <m:r>
                      <a:rPr lang="en-US" sz="900" i="1">
                        <a:latin typeface="Cambria Math" panose="02040503050406030204" pitchFamily="18" charset="0"/>
                      </a:rPr>
                      <m:t>𝑓</m:t>
                    </m:r>
                  </m:oMath>
                </a14:m>
                <a:r>
                  <a:rPr lang="en-US" sz="900" dirty="0"/>
                  <a:t> by subtracting the codebook vectors interpolated to the original size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𝜙</m:t>
                        </m:r>
                      </m:e>
                      <m:sub>
                        <m:r>
                          <a:rPr lang="en-US" sz="900" i="1">
                            <a:latin typeface="Cambria Math" panose="02040503050406030204" pitchFamily="18" charset="0"/>
                          </a:rPr>
                          <m:t>𝑘</m:t>
                        </m:r>
                      </m:sub>
                    </m:sSub>
                  </m:oMath>
                </a14:m>
                <a:r>
                  <a:rPr lang="en-US" sz="900" dirty="0"/>
                  <a:t> conv layers follow the interpolation)</a:t>
                </a:r>
              </a:p>
              <a:p>
                <a:r>
                  <a:rPr lang="en-US" sz="900" dirty="0"/>
                  <a:t>Multi-scale VQVAE  Decoding (algorithm 2 below):</a:t>
                </a:r>
              </a:p>
              <a:p>
                <a:pPr lvl="1"/>
                <a:r>
                  <a:rPr lang="en-US" sz="900" dirty="0"/>
                  <a:t>Given the encoded list of multi-scale token maps, sum them all by converting them to codebook vectors and interpolating them to the original size. Then, pass that feature volume to the decoder to reconstruct</a:t>
                </a:r>
              </a:p>
              <a:p>
                <a:r>
                  <a:rPr lang="en-US" sz="900" dirty="0"/>
                  <a:t>Compound loss used, with reconstruction loss + codebook quantization error loss + perceptual loss + </a:t>
                </a:r>
                <a:r>
                  <a:rPr lang="en-US" sz="900" dirty="0" err="1"/>
                  <a:t>styleGAN</a:t>
                </a:r>
                <a:r>
                  <a:rPr lang="en-US" sz="900" dirty="0"/>
                  <a:t> discriminator loss</a:t>
                </a:r>
              </a:p>
              <a:p>
                <a:r>
                  <a:rPr lang="en-US" sz="900" dirty="0"/>
                  <a:t>Standard decoder-only transformer used for generation, where in the </a:t>
                </a:r>
                <a14:m>
                  <m:oMath xmlns:m="http://schemas.openxmlformats.org/officeDocument/2006/math">
                    <m:sSup>
                      <m:sSupPr>
                        <m:ctrlPr>
                          <a:rPr lang="en-US" sz="900" i="1">
                            <a:latin typeface="Cambria Math" panose="02040503050406030204" pitchFamily="18" charset="0"/>
                          </a:rPr>
                        </m:ctrlPr>
                      </m:sSupPr>
                      <m:e>
                        <m:r>
                          <a:rPr lang="en-US" sz="900" i="1">
                            <a:latin typeface="Cambria Math" panose="02040503050406030204" pitchFamily="18" charset="0"/>
                          </a:rPr>
                          <m:t>𝑘</m:t>
                        </m:r>
                      </m:e>
                      <m:sup>
                        <m:r>
                          <a:rPr lang="en-US" sz="900" i="1">
                            <a:latin typeface="Cambria Math" panose="02040503050406030204" pitchFamily="18" charset="0"/>
                          </a:rPr>
                          <m:t>𝑡h</m:t>
                        </m:r>
                      </m:sup>
                    </m:sSup>
                  </m:oMath>
                </a14:m>
                <a:r>
                  <a:rPr lang="en-US" sz="900" dirty="0"/>
                  <a:t> autoregressive step we treat the sequence of tokens  </a:t>
                </a:r>
                <a14:m>
                  <m:oMath xmlns:m="http://schemas.openxmlformats.org/officeDocument/2006/math">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𝑟</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𝑟</m:t>
                        </m:r>
                      </m:e>
                      <m:sub>
                        <m:r>
                          <a:rPr lang="en-US" sz="900" i="1">
                            <a:latin typeface="Cambria Math" panose="02040503050406030204" pitchFamily="18" charset="0"/>
                          </a:rPr>
                          <m:t>𝑘</m:t>
                        </m:r>
                        <m:r>
                          <a:rPr lang="en-US" sz="900" i="1">
                            <a:latin typeface="Cambria Math" panose="02040503050406030204" pitchFamily="18" charset="0"/>
                          </a:rPr>
                          <m:t>−1</m:t>
                        </m:r>
                      </m:sub>
                    </m:sSub>
                    <m:r>
                      <a:rPr lang="en-US" sz="900" i="1">
                        <a:latin typeface="Cambria Math" panose="02040503050406030204" pitchFamily="18" charset="0"/>
                      </a:rPr>
                      <m:t>)</m:t>
                    </m:r>
                  </m:oMath>
                </a14:m>
                <a:r>
                  <a:rPr lang="en-US" sz="900" dirty="0"/>
                  <a:t> as the conditional prefix and  generate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𝑘</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𝑤</m:t>
                        </m:r>
                      </m:e>
                      <m:sub>
                        <m:r>
                          <a:rPr lang="en-US" sz="900" i="1">
                            <a:latin typeface="Cambria Math" panose="02040503050406030204" pitchFamily="18" charset="0"/>
                          </a:rPr>
                          <m:t>𝑘</m:t>
                        </m:r>
                      </m:sub>
                    </m:sSub>
                  </m:oMath>
                </a14:m>
                <a:r>
                  <a:rPr lang="en-US" sz="900" dirty="0"/>
                  <a:t> tokens in parallel to obtain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𝑟</m:t>
                        </m:r>
                      </m:e>
                      <m:sub>
                        <m:r>
                          <a:rPr lang="en-US" sz="900" i="1">
                            <a:latin typeface="Cambria Math" panose="02040503050406030204" pitchFamily="18" charset="0"/>
                          </a:rPr>
                          <m:t>𝑘</m:t>
                        </m:r>
                      </m:sub>
                    </m:sSub>
                  </m:oMath>
                </a14:m>
                <a:r>
                  <a:rPr lang="en-US" sz="900" dirty="0"/>
                  <a:t> </a:t>
                </a:r>
              </a:p>
            </p:txBody>
          </p:sp>
        </mc:Choice>
        <mc:Fallback xmlns="">
          <p:sp>
            <p:nvSpPr>
              <p:cNvPr id="3" name="Content Placeholder 2">
                <a:extLst>
                  <a:ext uri="{FF2B5EF4-FFF2-40B4-BE49-F238E27FC236}">
                    <a16:creationId xmlns:a16="http://schemas.microsoft.com/office/drawing/2014/main" id="{1FC534E7-8FCC-BC35-D14B-6207F5A19F70}"/>
                  </a:ext>
                </a:extLst>
              </p:cNvPr>
              <p:cNvSpPr>
                <a:spLocks noGrp="1" noRot="1" noChangeAspect="1" noMove="1" noResize="1" noEditPoints="1" noAdjustHandles="1" noChangeArrowheads="1" noChangeShapeType="1" noTextEdit="1"/>
              </p:cNvSpPr>
              <p:nvPr>
                <p:ph idx="1"/>
              </p:nvPr>
            </p:nvSpPr>
            <p:spPr>
              <a:xfrm>
                <a:off x="-23814" y="442881"/>
                <a:ext cx="5762939" cy="3263504"/>
              </a:xfrm>
              <a:blipFill>
                <a:blip r:embed="rId3"/>
                <a:stretch>
                  <a:fillRect t="-2056" r="-10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0F5394E-EBFE-1E53-5C39-18FF502BB681}"/>
              </a:ext>
            </a:extLst>
          </p:cNvPr>
          <p:cNvPicPr>
            <a:picLocks noChangeAspect="1"/>
          </p:cNvPicPr>
          <p:nvPr/>
        </p:nvPicPr>
        <p:blipFill>
          <a:blip r:embed="rId4"/>
          <a:stretch>
            <a:fillRect/>
          </a:stretch>
        </p:blipFill>
        <p:spPr>
          <a:xfrm>
            <a:off x="62482" y="3225801"/>
            <a:ext cx="5655881" cy="1767463"/>
          </a:xfrm>
          <a:prstGeom prst="rect">
            <a:avLst/>
          </a:prstGeom>
          <a:ln>
            <a:solidFill>
              <a:schemeClr val="tx1"/>
            </a:solidFill>
          </a:ln>
        </p:spPr>
      </p:pic>
      <p:grpSp>
        <p:nvGrpSpPr>
          <p:cNvPr id="10" name="Group 9">
            <a:extLst>
              <a:ext uri="{FF2B5EF4-FFF2-40B4-BE49-F238E27FC236}">
                <a16:creationId xmlns:a16="http://schemas.microsoft.com/office/drawing/2014/main" id="{A9478AC5-8E8C-8676-183D-2594D19EA780}"/>
              </a:ext>
            </a:extLst>
          </p:cNvPr>
          <p:cNvGrpSpPr/>
          <p:nvPr/>
        </p:nvGrpSpPr>
        <p:grpSpPr>
          <a:xfrm>
            <a:off x="5804658" y="821313"/>
            <a:ext cx="3263142" cy="4165600"/>
            <a:chOff x="7637944" y="838200"/>
            <a:chExt cx="4350856" cy="5554133"/>
          </a:xfrm>
        </p:grpSpPr>
        <p:pic>
          <p:nvPicPr>
            <p:cNvPr id="8" name="Picture 7">
              <a:extLst>
                <a:ext uri="{FF2B5EF4-FFF2-40B4-BE49-F238E27FC236}">
                  <a16:creationId xmlns:a16="http://schemas.microsoft.com/office/drawing/2014/main" id="{BC037C62-629C-1DEF-2517-08185C356D6D}"/>
                </a:ext>
              </a:extLst>
            </p:cNvPr>
            <p:cNvPicPr>
              <a:picLocks noChangeAspect="1"/>
            </p:cNvPicPr>
            <p:nvPr/>
          </p:nvPicPr>
          <p:blipFill>
            <a:blip r:embed="rId5"/>
            <a:srcRect r="49061"/>
            <a:stretch/>
          </p:blipFill>
          <p:spPr>
            <a:xfrm>
              <a:off x="7637944" y="923018"/>
              <a:ext cx="4263480" cy="2501061"/>
            </a:xfrm>
            <a:prstGeom prst="rect">
              <a:avLst/>
            </a:prstGeom>
          </p:spPr>
        </p:pic>
        <p:pic>
          <p:nvPicPr>
            <p:cNvPr id="5" name="Picture 4">
              <a:extLst>
                <a:ext uri="{FF2B5EF4-FFF2-40B4-BE49-F238E27FC236}">
                  <a16:creationId xmlns:a16="http://schemas.microsoft.com/office/drawing/2014/main" id="{221872FB-390C-159F-E7DF-EC0395A2910E}"/>
                </a:ext>
              </a:extLst>
            </p:cNvPr>
            <p:cNvPicPr>
              <a:picLocks noChangeAspect="1"/>
            </p:cNvPicPr>
            <p:nvPr/>
          </p:nvPicPr>
          <p:blipFill>
            <a:blip r:embed="rId5"/>
            <a:srcRect l="51849"/>
            <a:stretch/>
          </p:blipFill>
          <p:spPr>
            <a:xfrm>
              <a:off x="7637944" y="3630086"/>
              <a:ext cx="4263480" cy="2645873"/>
            </a:xfrm>
            <a:prstGeom prst="rect">
              <a:avLst/>
            </a:prstGeom>
          </p:spPr>
        </p:pic>
        <p:sp>
          <p:nvSpPr>
            <p:cNvPr id="9" name="Rectangle 8">
              <a:extLst>
                <a:ext uri="{FF2B5EF4-FFF2-40B4-BE49-F238E27FC236}">
                  <a16:creationId xmlns:a16="http://schemas.microsoft.com/office/drawing/2014/main" id="{2E51DBD9-C2A6-ADCB-B5B1-6B1AF3551C76}"/>
                </a:ext>
              </a:extLst>
            </p:cNvPr>
            <p:cNvSpPr/>
            <p:nvPr/>
          </p:nvSpPr>
          <p:spPr>
            <a:xfrm>
              <a:off x="7637944" y="838200"/>
              <a:ext cx="4350856" cy="55541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4" name="Slide Number Placeholder 3">
            <a:extLst>
              <a:ext uri="{FF2B5EF4-FFF2-40B4-BE49-F238E27FC236}">
                <a16:creationId xmlns:a16="http://schemas.microsoft.com/office/drawing/2014/main" id="{27B87C2E-9AAF-AC56-7C29-30EC72B9403E}"/>
              </a:ext>
            </a:extLst>
          </p:cNvPr>
          <p:cNvSpPr>
            <a:spLocks noGrp="1"/>
          </p:cNvSpPr>
          <p:nvPr>
            <p:ph type="sldNum" sz="quarter" idx="12"/>
          </p:nvPr>
        </p:nvSpPr>
        <p:spPr/>
        <p:txBody>
          <a:bodyPr/>
          <a:lstStyle/>
          <a:p>
            <a:fld id="{13FA7114-A053-4D77-83D8-BB2B688B3169}" type="slidenum">
              <a:rPr lang="en-US" smtClean="0"/>
              <a:t>17</a:t>
            </a:fld>
            <a:endParaRPr lang="en-US"/>
          </a:p>
        </p:txBody>
      </p:sp>
    </p:spTree>
    <p:extLst>
      <p:ext uri="{BB962C8B-B14F-4D97-AF65-F5344CB8AC3E}">
        <p14:creationId xmlns:p14="http://schemas.microsoft.com/office/powerpoint/2010/main" val="44558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2845DB9D-9631-F6C2-6B1D-CCF949F0FEB0}"/>
            </a:ext>
          </a:extLst>
        </p:cNvPr>
        <p:cNvGrpSpPr/>
        <p:nvPr/>
      </p:nvGrpSpPr>
      <p:grpSpPr>
        <a:xfrm>
          <a:off x="0" y="0"/>
          <a:ext cx="0" cy="0"/>
          <a:chOff x="0" y="0"/>
          <a:chExt cx="0" cy="0"/>
        </a:xfrm>
      </p:grpSpPr>
      <p:sp>
        <p:nvSpPr>
          <p:cNvPr id="176" name="Google Shape;176;p23">
            <a:extLst>
              <a:ext uri="{FF2B5EF4-FFF2-40B4-BE49-F238E27FC236}">
                <a16:creationId xmlns:a16="http://schemas.microsoft.com/office/drawing/2014/main" id="{E2A78EF2-7693-AFC4-BA7D-E4BE07456E05}"/>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does diffusion work?</a:t>
            </a:r>
            <a:endParaRPr b="1" u="sng"/>
          </a:p>
        </p:txBody>
      </p:sp>
      <p:sp>
        <p:nvSpPr>
          <p:cNvPr id="177" name="Google Shape;177;p23">
            <a:extLst>
              <a:ext uri="{FF2B5EF4-FFF2-40B4-BE49-F238E27FC236}">
                <a16:creationId xmlns:a16="http://schemas.microsoft.com/office/drawing/2014/main" id="{DDF2FC90-B934-8C83-DA98-FE9270C85EEB}"/>
              </a:ext>
            </a:extLst>
          </p:cNvPr>
          <p:cNvSpPr txBox="1"/>
          <p:nvPr/>
        </p:nvSpPr>
        <p:spPr>
          <a:xfrm>
            <a:off x="0" y="-25444"/>
            <a:ext cx="15783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100" b="1" dirty="0">
                <a:highlight>
                  <a:srgbClr val="FFFF00"/>
                </a:highlight>
              </a:rPr>
              <a:t>Forward Diffusion: </a:t>
            </a:r>
            <a:endParaRPr sz="1100" b="1" dirty="0">
              <a:highlight>
                <a:srgbClr val="FFFF00"/>
              </a:highlight>
            </a:endParaRPr>
          </a:p>
        </p:txBody>
      </p:sp>
      <p:grpSp>
        <p:nvGrpSpPr>
          <p:cNvPr id="179" name="Google Shape;179;p23">
            <a:extLst>
              <a:ext uri="{FF2B5EF4-FFF2-40B4-BE49-F238E27FC236}">
                <a16:creationId xmlns:a16="http://schemas.microsoft.com/office/drawing/2014/main" id="{11CA3CF4-C13F-C42E-D99C-E4AF7EF74709}"/>
              </a:ext>
            </a:extLst>
          </p:cNvPr>
          <p:cNvGrpSpPr/>
          <p:nvPr/>
        </p:nvGrpSpPr>
        <p:grpSpPr>
          <a:xfrm>
            <a:off x="3975800" y="4084725"/>
            <a:ext cx="4965476" cy="1155975"/>
            <a:chOff x="3404425" y="3987525"/>
            <a:chExt cx="4965476" cy="1155975"/>
          </a:xfrm>
        </p:grpSpPr>
        <p:pic>
          <p:nvPicPr>
            <p:cNvPr id="180" name="Google Shape;180;p23">
              <a:extLst>
                <a:ext uri="{FF2B5EF4-FFF2-40B4-BE49-F238E27FC236}">
                  <a16:creationId xmlns:a16="http://schemas.microsoft.com/office/drawing/2014/main" id="{335E5112-C28C-6CEA-A1FB-328D796887FE}"/>
                </a:ext>
              </a:extLst>
            </p:cNvPr>
            <p:cNvPicPr preferRelativeResize="0"/>
            <p:nvPr/>
          </p:nvPicPr>
          <p:blipFill rotWithShape="1">
            <a:blip r:embed="rId3">
              <a:alphaModFix/>
            </a:blip>
            <a:srcRect b="27150"/>
            <a:stretch/>
          </p:blipFill>
          <p:spPr>
            <a:xfrm>
              <a:off x="3404425" y="4137649"/>
              <a:ext cx="4965476" cy="809075"/>
            </a:xfrm>
            <a:prstGeom prst="rect">
              <a:avLst/>
            </a:prstGeom>
            <a:noFill/>
            <a:ln>
              <a:noFill/>
            </a:ln>
          </p:spPr>
        </p:pic>
        <p:sp>
          <p:nvSpPr>
            <p:cNvPr id="181" name="Google Shape;181;p23">
              <a:extLst>
                <a:ext uri="{FF2B5EF4-FFF2-40B4-BE49-F238E27FC236}">
                  <a16:creationId xmlns:a16="http://schemas.microsoft.com/office/drawing/2014/main" id="{43A6E812-0174-2CDF-B383-0649DF1D2477}"/>
                </a:ext>
              </a:extLst>
            </p:cNvPr>
            <p:cNvSpPr txBox="1"/>
            <p:nvPr/>
          </p:nvSpPr>
          <p:spPr>
            <a:xfrm>
              <a:off x="5195800" y="4815900"/>
              <a:ext cx="11943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i="1">
                  <a:solidFill>
                    <a:schemeClr val="dk2"/>
                  </a:solidFill>
                </a:rPr>
                <a:t>Forward diffusion</a:t>
              </a:r>
              <a:endParaRPr sz="900" b="1" i="1">
                <a:solidFill>
                  <a:schemeClr val="dk2"/>
                </a:solidFill>
              </a:endParaRPr>
            </a:p>
          </p:txBody>
        </p:sp>
        <p:sp>
          <p:nvSpPr>
            <p:cNvPr id="182" name="Google Shape;182;p23">
              <a:extLst>
                <a:ext uri="{FF2B5EF4-FFF2-40B4-BE49-F238E27FC236}">
                  <a16:creationId xmlns:a16="http://schemas.microsoft.com/office/drawing/2014/main" id="{945375DB-3665-7508-7A63-1FDC7AB0B176}"/>
                </a:ext>
              </a:extLst>
            </p:cNvPr>
            <p:cNvSpPr txBox="1"/>
            <p:nvPr/>
          </p:nvSpPr>
          <p:spPr>
            <a:xfrm>
              <a:off x="4889900" y="3987525"/>
              <a:ext cx="26472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i="1">
                  <a:solidFill>
                    <a:schemeClr val="dk2"/>
                  </a:solidFill>
                </a:rPr>
                <a:t>Reverse diffusion/denoising</a:t>
              </a:r>
              <a:endParaRPr sz="900" b="1" i="1">
                <a:solidFill>
                  <a:schemeClr val="dk2"/>
                </a:solidFill>
              </a:endParaRPr>
            </a:p>
          </p:txBody>
        </p:sp>
      </p:grpSp>
      <p:pic>
        <p:nvPicPr>
          <p:cNvPr id="183" name="Google Shape;183;p23">
            <a:extLst>
              <a:ext uri="{FF2B5EF4-FFF2-40B4-BE49-F238E27FC236}">
                <a16:creationId xmlns:a16="http://schemas.microsoft.com/office/drawing/2014/main" id="{BC9C6A6A-A6C8-9471-34F3-18439EFD9D1A}"/>
              </a:ext>
            </a:extLst>
          </p:cNvPr>
          <p:cNvPicPr preferRelativeResize="0"/>
          <p:nvPr/>
        </p:nvPicPr>
        <p:blipFill>
          <a:blip r:embed="rId4">
            <a:alphaModFix/>
          </a:blip>
          <a:stretch>
            <a:fillRect/>
          </a:stretch>
        </p:blipFill>
        <p:spPr>
          <a:xfrm>
            <a:off x="75350" y="436900"/>
            <a:ext cx="1652925" cy="227275"/>
          </a:xfrm>
          <a:prstGeom prst="rect">
            <a:avLst/>
          </a:prstGeom>
          <a:noFill/>
          <a:ln>
            <a:noFill/>
          </a:ln>
        </p:spPr>
      </p:pic>
      <p:sp>
        <p:nvSpPr>
          <p:cNvPr id="184" name="Google Shape;184;p23">
            <a:extLst>
              <a:ext uri="{FF2B5EF4-FFF2-40B4-BE49-F238E27FC236}">
                <a16:creationId xmlns:a16="http://schemas.microsoft.com/office/drawing/2014/main" id="{4D0FC6F5-966C-B61C-606E-E6C725CA1B16}"/>
              </a:ext>
            </a:extLst>
          </p:cNvPr>
          <p:cNvSpPr txBox="1"/>
          <p:nvPr/>
        </p:nvSpPr>
        <p:spPr>
          <a:xfrm>
            <a:off x="1837900" y="386738"/>
            <a:ext cx="1653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a:solidFill>
                  <a:schemeClr val="dk1"/>
                </a:solidFill>
              </a:rPr>
              <a:t>(Known variance schedule)</a:t>
            </a:r>
            <a:endParaRPr sz="800" b="1" i="1">
              <a:solidFill>
                <a:schemeClr val="dk1"/>
              </a:solidFill>
            </a:endParaRPr>
          </a:p>
        </p:txBody>
      </p:sp>
      <p:sp>
        <p:nvSpPr>
          <p:cNvPr id="185" name="Google Shape;185;p23">
            <a:extLst>
              <a:ext uri="{FF2B5EF4-FFF2-40B4-BE49-F238E27FC236}">
                <a16:creationId xmlns:a16="http://schemas.microsoft.com/office/drawing/2014/main" id="{960277B1-DE26-CAA5-A79F-118F882DBB2C}"/>
              </a:ext>
            </a:extLst>
          </p:cNvPr>
          <p:cNvSpPr txBox="1"/>
          <p:nvPr/>
        </p:nvSpPr>
        <p:spPr>
          <a:xfrm>
            <a:off x="2026828" y="1377043"/>
            <a:ext cx="1653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a:solidFill>
                  <a:schemeClr val="dk1"/>
                </a:solidFill>
              </a:rPr>
              <a:t>(shortcut)</a:t>
            </a:r>
            <a:endParaRPr sz="800" b="1" i="1">
              <a:solidFill>
                <a:schemeClr val="dk1"/>
              </a:solidFill>
            </a:endParaRPr>
          </a:p>
        </p:txBody>
      </p:sp>
      <p:pic>
        <p:nvPicPr>
          <p:cNvPr id="186" name="Google Shape;186;p23">
            <a:extLst>
              <a:ext uri="{FF2B5EF4-FFF2-40B4-BE49-F238E27FC236}">
                <a16:creationId xmlns:a16="http://schemas.microsoft.com/office/drawing/2014/main" id="{FE8924A9-D343-3592-A94D-B323C8DD8C74}"/>
              </a:ext>
            </a:extLst>
          </p:cNvPr>
          <p:cNvPicPr preferRelativeResize="0"/>
          <p:nvPr/>
        </p:nvPicPr>
        <p:blipFill>
          <a:blip r:embed="rId5">
            <a:alphaModFix/>
          </a:blip>
          <a:stretch>
            <a:fillRect/>
          </a:stretch>
        </p:blipFill>
        <p:spPr>
          <a:xfrm>
            <a:off x="75350" y="717100"/>
            <a:ext cx="2003728" cy="227275"/>
          </a:xfrm>
          <a:prstGeom prst="rect">
            <a:avLst/>
          </a:prstGeom>
          <a:noFill/>
          <a:ln>
            <a:noFill/>
          </a:ln>
        </p:spPr>
      </p:pic>
      <p:grpSp>
        <p:nvGrpSpPr>
          <p:cNvPr id="187" name="Google Shape;187;p23">
            <a:extLst>
              <a:ext uri="{FF2B5EF4-FFF2-40B4-BE49-F238E27FC236}">
                <a16:creationId xmlns:a16="http://schemas.microsoft.com/office/drawing/2014/main" id="{ECB5B9A8-FEC2-3139-AA96-F36C457642D2}"/>
              </a:ext>
            </a:extLst>
          </p:cNvPr>
          <p:cNvGrpSpPr/>
          <p:nvPr/>
        </p:nvGrpSpPr>
        <p:grpSpPr>
          <a:xfrm>
            <a:off x="75348" y="968396"/>
            <a:ext cx="2366458" cy="227268"/>
            <a:chOff x="152400" y="1837888"/>
            <a:chExt cx="4562286" cy="438150"/>
          </a:xfrm>
        </p:grpSpPr>
        <p:pic>
          <p:nvPicPr>
            <p:cNvPr id="188" name="Google Shape;188;p23">
              <a:extLst>
                <a:ext uri="{FF2B5EF4-FFF2-40B4-BE49-F238E27FC236}">
                  <a16:creationId xmlns:a16="http://schemas.microsoft.com/office/drawing/2014/main" id="{D5B7AFCA-ADEC-C5C0-80B9-E16759A77986}"/>
                </a:ext>
              </a:extLst>
            </p:cNvPr>
            <p:cNvPicPr preferRelativeResize="0"/>
            <p:nvPr/>
          </p:nvPicPr>
          <p:blipFill>
            <a:blip r:embed="rId6">
              <a:alphaModFix/>
            </a:blip>
            <a:stretch>
              <a:fillRect/>
            </a:stretch>
          </p:blipFill>
          <p:spPr>
            <a:xfrm>
              <a:off x="152400" y="1856938"/>
              <a:ext cx="2838450" cy="400050"/>
            </a:xfrm>
            <a:prstGeom prst="rect">
              <a:avLst/>
            </a:prstGeom>
            <a:noFill/>
            <a:ln>
              <a:noFill/>
            </a:ln>
          </p:spPr>
        </p:pic>
        <p:pic>
          <p:nvPicPr>
            <p:cNvPr id="189" name="Google Shape;189;p23">
              <a:extLst>
                <a:ext uri="{FF2B5EF4-FFF2-40B4-BE49-F238E27FC236}">
                  <a16:creationId xmlns:a16="http://schemas.microsoft.com/office/drawing/2014/main" id="{42742C6C-3DD8-1375-61DA-F107E78C4973}"/>
                </a:ext>
              </a:extLst>
            </p:cNvPr>
            <p:cNvPicPr preferRelativeResize="0"/>
            <p:nvPr/>
          </p:nvPicPr>
          <p:blipFill>
            <a:blip r:embed="rId7">
              <a:alphaModFix/>
            </a:blip>
            <a:stretch>
              <a:fillRect/>
            </a:stretch>
          </p:blipFill>
          <p:spPr>
            <a:xfrm>
              <a:off x="3400236" y="1837888"/>
              <a:ext cx="1314450" cy="438150"/>
            </a:xfrm>
            <a:prstGeom prst="rect">
              <a:avLst/>
            </a:prstGeom>
            <a:noFill/>
            <a:ln>
              <a:noFill/>
            </a:ln>
          </p:spPr>
        </p:pic>
      </p:grpSp>
      <p:sp>
        <p:nvSpPr>
          <p:cNvPr id="190" name="Google Shape;190;p23">
            <a:extLst>
              <a:ext uri="{FF2B5EF4-FFF2-40B4-BE49-F238E27FC236}">
                <a16:creationId xmlns:a16="http://schemas.microsoft.com/office/drawing/2014/main" id="{74A987E4-B6B6-93F4-7CB1-C7050E889BA1}"/>
              </a:ext>
            </a:extLst>
          </p:cNvPr>
          <p:cNvSpPr txBox="1"/>
          <p:nvPr/>
        </p:nvSpPr>
        <p:spPr>
          <a:xfrm>
            <a:off x="2432168" y="886585"/>
            <a:ext cx="25746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a:solidFill>
                  <a:schemeClr val="dk1"/>
                </a:solidFill>
              </a:rPr>
              <a:t>(Variance towards 1 while x towards 0; approaches unit normal)</a:t>
            </a:r>
            <a:endParaRPr sz="800" b="1" i="1">
              <a:solidFill>
                <a:schemeClr val="dk1"/>
              </a:solidFill>
            </a:endParaRPr>
          </a:p>
        </p:txBody>
      </p:sp>
      <p:grpSp>
        <p:nvGrpSpPr>
          <p:cNvPr id="191" name="Google Shape;191;p23">
            <a:extLst>
              <a:ext uri="{FF2B5EF4-FFF2-40B4-BE49-F238E27FC236}">
                <a16:creationId xmlns:a16="http://schemas.microsoft.com/office/drawing/2014/main" id="{79FA2E44-B2BB-2651-6907-7E7B80934CCB}"/>
              </a:ext>
            </a:extLst>
          </p:cNvPr>
          <p:cNvGrpSpPr/>
          <p:nvPr/>
        </p:nvGrpSpPr>
        <p:grpSpPr>
          <a:xfrm>
            <a:off x="75348" y="1326016"/>
            <a:ext cx="1922579" cy="430830"/>
            <a:chOff x="115925" y="1419975"/>
            <a:chExt cx="1922579" cy="430830"/>
          </a:xfrm>
        </p:grpSpPr>
        <p:pic>
          <p:nvPicPr>
            <p:cNvPr id="192" name="Google Shape;192;p23">
              <a:extLst>
                <a:ext uri="{FF2B5EF4-FFF2-40B4-BE49-F238E27FC236}">
                  <a16:creationId xmlns:a16="http://schemas.microsoft.com/office/drawing/2014/main" id="{77ED95E4-792D-1553-DFF9-5F7E08EED30B}"/>
                </a:ext>
              </a:extLst>
            </p:cNvPr>
            <p:cNvPicPr preferRelativeResize="0"/>
            <p:nvPr/>
          </p:nvPicPr>
          <p:blipFill>
            <a:blip r:embed="rId8">
              <a:alphaModFix/>
            </a:blip>
            <a:stretch>
              <a:fillRect/>
            </a:stretch>
          </p:blipFill>
          <p:spPr>
            <a:xfrm>
              <a:off x="115925" y="1419975"/>
              <a:ext cx="1922579" cy="270150"/>
            </a:xfrm>
            <a:prstGeom prst="rect">
              <a:avLst/>
            </a:prstGeom>
            <a:noFill/>
            <a:ln>
              <a:noFill/>
            </a:ln>
          </p:spPr>
        </p:pic>
        <p:grpSp>
          <p:nvGrpSpPr>
            <p:cNvPr id="193" name="Google Shape;193;p23">
              <a:extLst>
                <a:ext uri="{FF2B5EF4-FFF2-40B4-BE49-F238E27FC236}">
                  <a16:creationId xmlns:a16="http://schemas.microsoft.com/office/drawing/2014/main" id="{4B3C58BA-7922-76BA-9C06-A03B4027B05D}"/>
                </a:ext>
              </a:extLst>
            </p:cNvPr>
            <p:cNvGrpSpPr/>
            <p:nvPr/>
          </p:nvGrpSpPr>
          <p:grpSpPr>
            <a:xfrm>
              <a:off x="144826" y="1623548"/>
              <a:ext cx="1750420" cy="227257"/>
              <a:chOff x="211250" y="2428438"/>
              <a:chExt cx="3301433" cy="428625"/>
            </a:xfrm>
          </p:grpSpPr>
          <p:pic>
            <p:nvPicPr>
              <p:cNvPr id="194" name="Google Shape;194;p23">
                <a:extLst>
                  <a:ext uri="{FF2B5EF4-FFF2-40B4-BE49-F238E27FC236}">
                    <a16:creationId xmlns:a16="http://schemas.microsoft.com/office/drawing/2014/main" id="{0959F0E1-9369-AAA8-E994-DB1C7155D2E5}"/>
                  </a:ext>
                </a:extLst>
              </p:cNvPr>
              <p:cNvPicPr preferRelativeResize="0"/>
              <p:nvPr/>
            </p:nvPicPr>
            <p:blipFill>
              <a:blip r:embed="rId9">
                <a:alphaModFix/>
              </a:blip>
              <a:stretch>
                <a:fillRect/>
              </a:stretch>
            </p:blipFill>
            <p:spPr>
              <a:xfrm>
                <a:off x="211250" y="2428438"/>
                <a:ext cx="1381125" cy="428625"/>
              </a:xfrm>
              <a:prstGeom prst="rect">
                <a:avLst/>
              </a:prstGeom>
              <a:noFill/>
              <a:ln>
                <a:noFill/>
              </a:ln>
            </p:spPr>
          </p:pic>
          <p:pic>
            <p:nvPicPr>
              <p:cNvPr id="195" name="Google Shape;195;p23">
                <a:extLst>
                  <a:ext uri="{FF2B5EF4-FFF2-40B4-BE49-F238E27FC236}">
                    <a16:creationId xmlns:a16="http://schemas.microsoft.com/office/drawing/2014/main" id="{FB2DD5F7-4652-0CEA-63AE-7903CA719FB0}"/>
                  </a:ext>
                </a:extLst>
              </p:cNvPr>
              <p:cNvPicPr preferRelativeResize="0"/>
              <p:nvPr/>
            </p:nvPicPr>
            <p:blipFill>
              <a:blip r:embed="rId10">
                <a:alphaModFix/>
              </a:blip>
              <a:stretch>
                <a:fillRect/>
              </a:stretch>
            </p:blipFill>
            <p:spPr>
              <a:xfrm>
                <a:off x="2055358" y="2457028"/>
                <a:ext cx="1457325" cy="371475"/>
              </a:xfrm>
              <a:prstGeom prst="rect">
                <a:avLst/>
              </a:prstGeom>
              <a:noFill/>
              <a:ln>
                <a:noFill/>
              </a:ln>
            </p:spPr>
          </p:pic>
        </p:grpSp>
      </p:grpSp>
      <p:sp>
        <p:nvSpPr>
          <p:cNvPr id="201" name="Google Shape;201;p23">
            <a:extLst>
              <a:ext uri="{FF2B5EF4-FFF2-40B4-BE49-F238E27FC236}">
                <a16:creationId xmlns:a16="http://schemas.microsoft.com/office/drawing/2014/main" id="{8BCE20F6-5F01-5B57-0ECB-73BC70750A4E}"/>
              </a:ext>
            </a:extLst>
          </p:cNvPr>
          <p:cNvSpPr txBox="1"/>
          <p:nvPr/>
        </p:nvSpPr>
        <p:spPr>
          <a:xfrm>
            <a:off x="4537095" y="2370465"/>
            <a:ext cx="4483534" cy="1517483"/>
          </a:xfrm>
          <a:prstGeom prst="rect">
            <a:avLst/>
          </a:prstGeom>
          <a:noFill/>
          <a:ln>
            <a:noFill/>
          </a:ln>
        </p:spPr>
        <p:txBody>
          <a:bodyPr spcFirstLastPara="1" wrap="square" lIns="91425" tIns="91425" rIns="91425" bIns="91425" anchor="t" anchorCtr="0">
            <a:noAutofit/>
          </a:bodyPr>
          <a:lstStyle/>
          <a:p>
            <a:pPr marL="342900" lvl="0" indent="-107950" algn="l" rtl="0">
              <a:spcBef>
                <a:spcPts val="0"/>
              </a:spcBef>
              <a:spcAft>
                <a:spcPts val="0"/>
              </a:spcAft>
              <a:buClr>
                <a:schemeClr val="dk1"/>
              </a:buClr>
              <a:buSzPts val="800"/>
              <a:buChar char="●"/>
            </a:pPr>
            <a:r>
              <a:rPr lang="en" sz="800" dirty="0">
                <a:solidFill>
                  <a:schemeClr val="dk1"/>
                </a:solidFill>
              </a:rPr>
              <a:t>Original arch is U-Net w/ transformer layers &amp; groupnorm</a:t>
            </a:r>
            <a:endParaRPr sz="800" dirty="0">
              <a:solidFill>
                <a:schemeClr val="dk1"/>
              </a:solidFill>
            </a:endParaRPr>
          </a:p>
          <a:p>
            <a:pPr marL="342900" lvl="0" indent="-107950" algn="l" rtl="0">
              <a:spcBef>
                <a:spcPts val="0"/>
              </a:spcBef>
              <a:spcAft>
                <a:spcPts val="0"/>
              </a:spcAft>
              <a:buClr>
                <a:schemeClr val="dk1"/>
              </a:buClr>
              <a:buSzPts val="800"/>
              <a:buChar char="●"/>
            </a:pPr>
            <a:r>
              <a:rPr lang="en" sz="800" dirty="0">
                <a:solidFill>
                  <a:schemeClr val="dk1"/>
                </a:solidFill>
              </a:rPr>
              <a:t>t encoded as sinusoidal positional embedding &amp; added to feature maps multiple times throughout, where position embeddings dimensions = # of channels</a:t>
            </a:r>
          </a:p>
          <a:p>
            <a:pPr marL="342900" lvl="0" indent="-107950">
              <a:buClr>
                <a:schemeClr val="dk1"/>
              </a:buClr>
              <a:buSzPts val="800"/>
              <a:buChar char="●"/>
            </a:pPr>
            <a:r>
              <a:rPr lang="en" sz="800" dirty="0">
                <a:solidFill>
                  <a:schemeClr val="dk1"/>
                </a:solidFill>
              </a:rPr>
              <a:t>One of the keys to making this work is the concept of iterative refinement: </a:t>
            </a:r>
            <a:r>
              <a:rPr lang="en-US" sz="800" dirty="0">
                <a:solidFill>
                  <a:schemeClr val="dk1"/>
                </a:solidFill>
              </a:rPr>
              <a:t>rather than generating a sample in a single pass through a neural network, the model is applied repeatedly to refine a canvas, and hence the unrolled sampling procedure corresponds to a much “deeper” computation graph (similar to LLMs). The paradigm is train-efficient since we don’t need to backprop through everything; generative process not trained end-to-end</a:t>
            </a:r>
            <a:endParaRPr lang="en" sz="800" dirty="0">
              <a:solidFill>
                <a:schemeClr val="dk1"/>
              </a:solidFill>
            </a:endParaRPr>
          </a:p>
          <a:p>
            <a:pPr marL="342900" lvl="1" indent="-107950">
              <a:buClr>
                <a:schemeClr val="dk1"/>
              </a:buClr>
              <a:buSzPts val="800"/>
              <a:buChar char="●"/>
            </a:pPr>
            <a:endParaRPr sz="800" dirty="0">
              <a:solidFill>
                <a:schemeClr val="dk1"/>
              </a:solidFill>
            </a:endParaRPr>
          </a:p>
        </p:txBody>
      </p:sp>
      <p:sp>
        <p:nvSpPr>
          <p:cNvPr id="202" name="Google Shape;202;p23">
            <a:extLst>
              <a:ext uri="{FF2B5EF4-FFF2-40B4-BE49-F238E27FC236}">
                <a16:creationId xmlns:a16="http://schemas.microsoft.com/office/drawing/2014/main" id="{6A9C2552-7BE6-B95B-E140-C14B22742BCA}"/>
              </a:ext>
            </a:extLst>
          </p:cNvPr>
          <p:cNvSpPr txBox="1"/>
          <p:nvPr/>
        </p:nvSpPr>
        <p:spPr>
          <a:xfrm>
            <a:off x="4769271" y="1933582"/>
            <a:ext cx="3610507" cy="63578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100" b="1">
                <a:highlight>
                  <a:srgbClr val="FFFF00"/>
                </a:highlight>
              </a:rPr>
              <a:t>Other Details:</a:t>
            </a:r>
            <a:endParaRPr sz="1100" b="1"/>
          </a:p>
        </p:txBody>
      </p:sp>
      <p:sp>
        <p:nvSpPr>
          <p:cNvPr id="203" name="Google Shape;203;p23">
            <a:extLst>
              <a:ext uri="{FF2B5EF4-FFF2-40B4-BE49-F238E27FC236}">
                <a16:creationId xmlns:a16="http://schemas.microsoft.com/office/drawing/2014/main" id="{5CA55853-A30D-DB44-DE03-1D92271DCBB7}"/>
              </a:ext>
            </a:extLst>
          </p:cNvPr>
          <p:cNvSpPr txBox="1"/>
          <p:nvPr/>
        </p:nvSpPr>
        <p:spPr>
          <a:xfrm>
            <a:off x="4769272" y="-107774"/>
            <a:ext cx="27171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100" b="1" dirty="0">
                <a:highlight>
                  <a:srgbClr val="FFFF00"/>
                </a:highlight>
              </a:rPr>
              <a:t>Test-Time Sampling:</a:t>
            </a:r>
            <a:endParaRPr sz="1100" b="1" dirty="0"/>
          </a:p>
        </p:txBody>
      </p:sp>
      <p:pic>
        <p:nvPicPr>
          <p:cNvPr id="204" name="Google Shape;204;p23">
            <a:extLst>
              <a:ext uri="{FF2B5EF4-FFF2-40B4-BE49-F238E27FC236}">
                <a16:creationId xmlns:a16="http://schemas.microsoft.com/office/drawing/2014/main" id="{988F9F09-0247-7083-B657-78DB2A5D21D7}"/>
              </a:ext>
            </a:extLst>
          </p:cNvPr>
          <p:cNvPicPr preferRelativeResize="0"/>
          <p:nvPr/>
        </p:nvPicPr>
        <p:blipFill>
          <a:blip r:embed="rId11">
            <a:alphaModFix/>
          </a:blip>
          <a:stretch>
            <a:fillRect/>
          </a:stretch>
        </p:blipFill>
        <p:spPr>
          <a:xfrm>
            <a:off x="4840526" y="306070"/>
            <a:ext cx="2574600" cy="1241022"/>
          </a:xfrm>
          <a:prstGeom prst="rect">
            <a:avLst/>
          </a:prstGeom>
          <a:noFill/>
          <a:ln>
            <a:noFill/>
          </a:ln>
        </p:spPr>
      </p:pic>
      <p:sp>
        <p:nvSpPr>
          <p:cNvPr id="205" name="Google Shape;205;p23">
            <a:extLst>
              <a:ext uri="{FF2B5EF4-FFF2-40B4-BE49-F238E27FC236}">
                <a16:creationId xmlns:a16="http://schemas.microsoft.com/office/drawing/2014/main" id="{5FB91380-AC23-C62E-51F1-15825D993C01}"/>
              </a:ext>
            </a:extLst>
          </p:cNvPr>
          <p:cNvSpPr txBox="1"/>
          <p:nvPr/>
        </p:nvSpPr>
        <p:spPr>
          <a:xfrm>
            <a:off x="0" y="1542163"/>
            <a:ext cx="3744170" cy="63578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100" b="1" dirty="0">
                <a:highlight>
                  <a:srgbClr val="FFFF00"/>
                </a:highlight>
              </a:rPr>
              <a:t>Reverse Diffusion (Denoising) via Bayes Rule:</a:t>
            </a:r>
            <a:endParaRPr sz="1100" b="1" dirty="0"/>
          </a:p>
        </p:txBody>
      </p:sp>
      <p:pic>
        <p:nvPicPr>
          <p:cNvPr id="206" name="Google Shape;206;p23">
            <a:extLst>
              <a:ext uri="{FF2B5EF4-FFF2-40B4-BE49-F238E27FC236}">
                <a16:creationId xmlns:a16="http://schemas.microsoft.com/office/drawing/2014/main" id="{2BFD82A7-0228-F96C-6B10-CE5EC361DB61}"/>
              </a:ext>
            </a:extLst>
          </p:cNvPr>
          <p:cNvPicPr preferRelativeResize="0"/>
          <p:nvPr/>
        </p:nvPicPr>
        <p:blipFill>
          <a:blip r:embed="rId12">
            <a:alphaModFix/>
          </a:blip>
          <a:stretch>
            <a:fillRect/>
          </a:stretch>
        </p:blipFill>
        <p:spPr>
          <a:xfrm>
            <a:off x="75350" y="2003845"/>
            <a:ext cx="2574600" cy="211764"/>
          </a:xfrm>
          <a:prstGeom prst="rect">
            <a:avLst/>
          </a:prstGeom>
          <a:noFill/>
          <a:ln>
            <a:noFill/>
          </a:ln>
        </p:spPr>
      </p:pic>
      <p:pic>
        <p:nvPicPr>
          <p:cNvPr id="210" name="Google Shape;210;p23">
            <a:extLst>
              <a:ext uri="{FF2B5EF4-FFF2-40B4-BE49-F238E27FC236}">
                <a16:creationId xmlns:a16="http://schemas.microsoft.com/office/drawing/2014/main" id="{BF4A1072-F9EF-0AE0-267F-C5A52B15291A}"/>
              </a:ext>
            </a:extLst>
          </p:cNvPr>
          <p:cNvPicPr preferRelativeResize="0"/>
          <p:nvPr/>
        </p:nvPicPr>
        <p:blipFill>
          <a:blip r:embed="rId13">
            <a:alphaModFix/>
          </a:blip>
          <a:stretch>
            <a:fillRect/>
          </a:stretch>
        </p:blipFill>
        <p:spPr>
          <a:xfrm>
            <a:off x="7300667" y="964200"/>
            <a:ext cx="548700" cy="235660"/>
          </a:xfrm>
          <a:prstGeom prst="rect">
            <a:avLst/>
          </a:prstGeom>
          <a:noFill/>
          <a:ln>
            <a:noFill/>
          </a:ln>
        </p:spPr>
      </p:pic>
      <p:sp>
        <p:nvSpPr>
          <p:cNvPr id="2" name="TextBox 1">
            <a:extLst>
              <a:ext uri="{FF2B5EF4-FFF2-40B4-BE49-F238E27FC236}">
                <a16:creationId xmlns:a16="http://schemas.microsoft.com/office/drawing/2014/main" id="{8C7B733D-696B-49D6-6E42-3D120F634FC8}"/>
              </a:ext>
            </a:extLst>
          </p:cNvPr>
          <p:cNvSpPr txBox="1"/>
          <p:nvPr/>
        </p:nvSpPr>
        <p:spPr>
          <a:xfrm>
            <a:off x="8218323" y="4988571"/>
            <a:ext cx="1011815" cy="200055"/>
          </a:xfrm>
          <a:prstGeom prst="rect">
            <a:avLst/>
          </a:prstGeom>
          <a:noFill/>
        </p:spPr>
        <p:txBody>
          <a:bodyPr wrap="none" rtlCol="0">
            <a:spAutoFit/>
          </a:bodyPr>
          <a:lstStyle/>
          <a:p>
            <a:r>
              <a:rPr lang="en-US" sz="700" i="1" dirty="0"/>
              <a:t>Generative Modeling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1AF410-CA63-8FA2-965F-D36DB0060BFF}"/>
                  </a:ext>
                </a:extLst>
              </p:cNvPr>
              <p:cNvSpPr txBox="1"/>
              <p:nvPr/>
            </p:nvSpPr>
            <p:spPr>
              <a:xfrm>
                <a:off x="180429" y="2206047"/>
                <a:ext cx="1442766" cy="441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𝑡</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𝑡</m:t>
                          </m:r>
                        </m:sub>
                      </m:sSub>
                    </m:oMath>
                  </m:oMathPara>
                </a14:m>
                <a:endParaRPr lang="en-US" dirty="0"/>
              </a:p>
            </p:txBody>
          </p:sp>
        </mc:Choice>
        <mc:Fallback xmlns="">
          <p:sp>
            <p:nvSpPr>
              <p:cNvPr id="4" name="TextBox 3">
                <a:extLst>
                  <a:ext uri="{FF2B5EF4-FFF2-40B4-BE49-F238E27FC236}">
                    <a16:creationId xmlns:a16="http://schemas.microsoft.com/office/drawing/2014/main" id="{1B1AF410-CA63-8FA2-965F-D36DB0060BFF}"/>
                  </a:ext>
                </a:extLst>
              </p:cNvPr>
              <p:cNvSpPr txBox="1">
                <a:spLocks noRot="1" noChangeAspect="1" noMove="1" noResize="1" noEditPoints="1" noAdjustHandles="1" noChangeArrowheads="1" noChangeShapeType="1" noTextEdit="1"/>
              </p:cNvSpPr>
              <p:nvPr/>
            </p:nvSpPr>
            <p:spPr>
              <a:xfrm>
                <a:off x="180429" y="2206047"/>
                <a:ext cx="1442766" cy="441083"/>
              </a:xfrm>
              <a:prstGeom prst="rect">
                <a:avLst/>
              </a:prstGeom>
              <a:blipFill>
                <a:blip r:embed="rId14"/>
                <a:stretch>
                  <a:fillRect l="-3814"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20A012-9D3A-A8AC-75EC-B8BAE0CB6AFF}"/>
                  </a:ext>
                </a:extLst>
              </p:cNvPr>
              <p:cNvSpPr txBox="1"/>
              <p:nvPr/>
            </p:nvSpPr>
            <p:spPr>
              <a:xfrm>
                <a:off x="176578" y="2681219"/>
                <a:ext cx="2229444" cy="5568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𝑡</m:t>
                                  </m:r>
                                </m:sub>
                              </m:sSub>
                            </m:e>
                          </m:rad>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𝑡</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𝛼</m:t>
                                          </m:r>
                                        </m:e>
                                      </m:acc>
                                    </m:e>
                                    <m:sub>
                                      <m:r>
                                        <a:rPr lang="en-US" i="1">
                                          <a:latin typeface="Cambria Math" panose="02040503050406030204" pitchFamily="18" charset="0"/>
                                        </a:rPr>
                                        <m:t>𝑡</m:t>
                                      </m:r>
                                    </m:sub>
                                  </m:sSub>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e>
                      </m:d>
                    </m:oMath>
                  </m:oMathPara>
                </a14:m>
                <a:endParaRPr lang="en-US" dirty="0"/>
              </a:p>
            </p:txBody>
          </p:sp>
        </mc:Choice>
        <mc:Fallback xmlns="">
          <p:sp>
            <p:nvSpPr>
              <p:cNvPr id="5" name="TextBox 4">
                <a:extLst>
                  <a:ext uri="{FF2B5EF4-FFF2-40B4-BE49-F238E27FC236}">
                    <a16:creationId xmlns:a16="http://schemas.microsoft.com/office/drawing/2014/main" id="{4B20A012-9D3A-A8AC-75EC-B8BAE0CB6AFF}"/>
                  </a:ext>
                </a:extLst>
              </p:cNvPr>
              <p:cNvSpPr txBox="1">
                <a:spLocks noRot="1" noChangeAspect="1" noMove="1" noResize="1" noEditPoints="1" noAdjustHandles="1" noChangeArrowheads="1" noChangeShapeType="1" noTextEdit="1"/>
              </p:cNvSpPr>
              <p:nvPr/>
            </p:nvSpPr>
            <p:spPr>
              <a:xfrm>
                <a:off x="176578" y="2681219"/>
                <a:ext cx="2229444" cy="556819"/>
              </a:xfrm>
              <a:prstGeom prst="rect">
                <a:avLst/>
              </a:prstGeom>
              <a:blipFill>
                <a:blip r:embed="rId15"/>
                <a:stretch>
                  <a:fillRect/>
                </a:stretch>
              </a:blipFill>
            </p:spPr>
            <p:txBody>
              <a:bodyPr/>
              <a:lstStyle/>
              <a:p>
                <a:r>
                  <a:rPr lang="en-US">
                    <a:noFill/>
                  </a:rPr>
                  <a:t> </a:t>
                </a:r>
              </a:p>
            </p:txBody>
          </p:sp>
        </mc:Fallback>
      </mc:AlternateContent>
      <p:sp>
        <p:nvSpPr>
          <p:cNvPr id="6" name="Google Shape;185;p23">
            <a:extLst>
              <a:ext uri="{FF2B5EF4-FFF2-40B4-BE49-F238E27FC236}">
                <a16:creationId xmlns:a16="http://schemas.microsoft.com/office/drawing/2014/main" id="{D254EB93-2FBB-60F3-517E-B5C359E62892}"/>
              </a:ext>
            </a:extLst>
          </p:cNvPr>
          <p:cNvSpPr txBox="1"/>
          <p:nvPr/>
        </p:nvSpPr>
        <p:spPr>
          <a:xfrm>
            <a:off x="2296301" y="2237960"/>
            <a:ext cx="16530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dirty="0">
                <a:solidFill>
                  <a:schemeClr val="dk1"/>
                </a:solidFill>
              </a:rPr>
              <a:t>(Derived result; can show that the reverse itself is close to Gaussian as well)</a:t>
            </a:r>
            <a:endParaRPr sz="800" b="1" i="1" dirty="0">
              <a:solidFill>
                <a:schemeClr val="dk1"/>
              </a:solidFill>
            </a:endParaRPr>
          </a:p>
        </p:txBody>
      </p:sp>
      <p:sp>
        <p:nvSpPr>
          <p:cNvPr id="7" name="Google Shape;196;p23">
            <a:extLst>
              <a:ext uri="{FF2B5EF4-FFF2-40B4-BE49-F238E27FC236}">
                <a16:creationId xmlns:a16="http://schemas.microsoft.com/office/drawing/2014/main" id="{C6C0F4CC-C649-ECF9-4C61-3C874D5264FA}"/>
              </a:ext>
            </a:extLst>
          </p:cNvPr>
          <p:cNvSpPr txBox="1"/>
          <p:nvPr/>
        </p:nvSpPr>
        <p:spPr>
          <a:xfrm>
            <a:off x="219750" y="3160344"/>
            <a:ext cx="27171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100" b="1" dirty="0">
                <a:highlight>
                  <a:srgbClr val="FFFF00"/>
                </a:highlight>
              </a:rPr>
              <a:t>Objective Function Formulation:</a:t>
            </a:r>
            <a:endParaRPr sz="1100" b="1" dirty="0"/>
          </a:p>
        </p:txBody>
      </p:sp>
      <p:sp>
        <p:nvSpPr>
          <p:cNvPr id="8" name="Google Shape;197;p23">
            <a:extLst>
              <a:ext uri="{FF2B5EF4-FFF2-40B4-BE49-F238E27FC236}">
                <a16:creationId xmlns:a16="http://schemas.microsoft.com/office/drawing/2014/main" id="{155DA3FD-CDFF-67B8-0E16-9805C4CE7CC9}"/>
              </a:ext>
            </a:extLst>
          </p:cNvPr>
          <p:cNvSpPr txBox="1"/>
          <p:nvPr/>
        </p:nvSpPr>
        <p:spPr>
          <a:xfrm>
            <a:off x="-191035" y="3836285"/>
            <a:ext cx="3775482" cy="1009932"/>
          </a:xfrm>
          <a:prstGeom prst="rect">
            <a:avLst/>
          </a:prstGeom>
          <a:noFill/>
          <a:ln>
            <a:noFill/>
          </a:ln>
        </p:spPr>
        <p:txBody>
          <a:bodyPr spcFirstLastPara="1" wrap="square" lIns="91425" tIns="91425" rIns="91425" bIns="91425" anchor="t" anchorCtr="0">
            <a:noAutofit/>
          </a:bodyPr>
          <a:lstStyle/>
          <a:p>
            <a:pPr marL="342900" lvl="0" indent="-107950" algn="l" rtl="0">
              <a:spcBef>
                <a:spcPts val="0"/>
              </a:spcBef>
              <a:spcAft>
                <a:spcPts val="0"/>
              </a:spcAft>
              <a:buClr>
                <a:schemeClr val="dk1"/>
              </a:buClr>
              <a:buSzPts val="800"/>
              <a:buChar char="●"/>
            </a:pPr>
            <a:r>
              <a:rPr lang="en" sz="800" i="1" dirty="0">
                <a:solidFill>
                  <a:schemeClr val="dk1"/>
                </a:solidFill>
              </a:rPr>
              <a:t>Take batch of images </a:t>
            </a:r>
            <a:endParaRPr sz="800" i="1" dirty="0">
              <a:solidFill>
                <a:schemeClr val="dk1"/>
              </a:solidFill>
            </a:endParaRPr>
          </a:p>
          <a:p>
            <a:pPr marL="342900" lvl="0" indent="-107950" algn="l" rtl="0">
              <a:spcBef>
                <a:spcPts val="0"/>
              </a:spcBef>
              <a:spcAft>
                <a:spcPts val="0"/>
              </a:spcAft>
              <a:buClr>
                <a:schemeClr val="dk1"/>
              </a:buClr>
              <a:buSzPts val="800"/>
              <a:buChar char="●"/>
            </a:pPr>
            <a:r>
              <a:rPr lang="en" sz="800" i="1" dirty="0">
                <a:solidFill>
                  <a:schemeClr val="dk1"/>
                </a:solidFill>
              </a:rPr>
              <a:t>Forward diffuse to randomly sampled noisy timesteps</a:t>
            </a:r>
            <a:endParaRPr sz="800" i="1" dirty="0">
              <a:solidFill>
                <a:schemeClr val="dk1"/>
              </a:solidFill>
            </a:endParaRPr>
          </a:p>
          <a:p>
            <a:pPr marL="342900" lvl="0" indent="-107950" algn="l" rtl="0">
              <a:spcBef>
                <a:spcPts val="0"/>
              </a:spcBef>
              <a:spcAft>
                <a:spcPts val="0"/>
              </a:spcAft>
              <a:buClr>
                <a:schemeClr val="dk1"/>
              </a:buClr>
              <a:buSzPts val="800"/>
              <a:buChar char="●"/>
            </a:pPr>
            <a:r>
              <a:rPr lang="en" sz="800" i="1" dirty="0">
                <a:solidFill>
                  <a:schemeClr val="dk1"/>
                </a:solidFill>
              </a:rPr>
              <a:t>NN predicts the added gaussian noise relative to their respective previous timestep</a:t>
            </a:r>
          </a:p>
          <a:p>
            <a:pPr marL="342900" lvl="0" indent="-107950" algn="l" rtl="0">
              <a:spcBef>
                <a:spcPts val="0"/>
              </a:spcBef>
              <a:spcAft>
                <a:spcPts val="0"/>
              </a:spcAft>
              <a:buClr>
                <a:schemeClr val="dk1"/>
              </a:buClr>
              <a:buSzPts val="800"/>
              <a:buChar char="●"/>
            </a:pPr>
            <a:r>
              <a:rPr lang="en" sz="800" i="1" dirty="0">
                <a:solidFill>
                  <a:schemeClr val="dk1"/>
                </a:solidFill>
              </a:rPr>
              <a:t>NN recieves a mixture of image &amp; noise; it’s its job to understand the distribution of images and be able to separate out the noise</a:t>
            </a:r>
            <a:endParaRPr sz="800" i="1" dirty="0">
              <a:solidFill>
                <a:schemeClr val="dk1"/>
              </a:solidFill>
            </a:endParaRPr>
          </a:p>
        </p:txBody>
      </p:sp>
      <p:grpSp>
        <p:nvGrpSpPr>
          <p:cNvPr id="9" name="Google Shape;198;p23">
            <a:extLst>
              <a:ext uri="{FF2B5EF4-FFF2-40B4-BE49-F238E27FC236}">
                <a16:creationId xmlns:a16="http://schemas.microsoft.com/office/drawing/2014/main" id="{AC5855DC-948B-8BBA-85C4-5F5E5180BFC0}"/>
              </a:ext>
            </a:extLst>
          </p:cNvPr>
          <p:cNvGrpSpPr/>
          <p:nvPr/>
        </p:nvGrpSpPr>
        <p:grpSpPr>
          <a:xfrm>
            <a:off x="80675" y="3572623"/>
            <a:ext cx="4309549" cy="282790"/>
            <a:chOff x="133150" y="2639600"/>
            <a:chExt cx="4309549" cy="282790"/>
          </a:xfrm>
        </p:grpSpPr>
        <p:pic>
          <p:nvPicPr>
            <p:cNvPr id="10" name="Google Shape;199;p23">
              <a:extLst>
                <a:ext uri="{FF2B5EF4-FFF2-40B4-BE49-F238E27FC236}">
                  <a16:creationId xmlns:a16="http://schemas.microsoft.com/office/drawing/2014/main" id="{62FB9B8F-6E65-B8AF-DA10-2CB55EAF510A}"/>
                </a:ext>
              </a:extLst>
            </p:cNvPr>
            <p:cNvPicPr preferRelativeResize="0"/>
            <p:nvPr/>
          </p:nvPicPr>
          <p:blipFill>
            <a:blip r:embed="rId7">
              <a:alphaModFix/>
            </a:blip>
            <a:stretch>
              <a:fillRect/>
            </a:stretch>
          </p:blipFill>
          <p:spPr>
            <a:xfrm>
              <a:off x="3760893" y="2671250"/>
              <a:ext cx="681805" cy="227268"/>
            </a:xfrm>
            <a:prstGeom prst="rect">
              <a:avLst/>
            </a:prstGeom>
            <a:noFill/>
            <a:ln>
              <a:noFill/>
            </a:ln>
          </p:spPr>
        </p:pic>
        <p:pic>
          <p:nvPicPr>
            <p:cNvPr id="11" name="Google Shape;200;p23">
              <a:extLst>
                <a:ext uri="{FF2B5EF4-FFF2-40B4-BE49-F238E27FC236}">
                  <a16:creationId xmlns:a16="http://schemas.microsoft.com/office/drawing/2014/main" id="{445B811E-9E88-26F9-9579-CCE9B72ADB79}"/>
                </a:ext>
              </a:extLst>
            </p:cNvPr>
            <p:cNvPicPr preferRelativeResize="0"/>
            <p:nvPr/>
          </p:nvPicPr>
          <p:blipFill>
            <a:blip r:embed="rId16">
              <a:alphaModFix/>
            </a:blip>
            <a:stretch>
              <a:fillRect/>
            </a:stretch>
          </p:blipFill>
          <p:spPr>
            <a:xfrm>
              <a:off x="133150" y="2639600"/>
              <a:ext cx="3480050" cy="282790"/>
            </a:xfrm>
            <a:prstGeom prst="rect">
              <a:avLst/>
            </a:prstGeom>
            <a:noFill/>
            <a:ln>
              <a:noFill/>
            </a:ln>
          </p:spPr>
        </p:pic>
      </p:grpSp>
      <mc:AlternateContent xmlns:mc="http://schemas.openxmlformats.org/markup-compatibility/2006" xmlns:a14="http://schemas.microsoft.com/office/drawing/2010/main">
        <mc:Choice Requires="a14">
          <p:sp>
            <p:nvSpPr>
              <p:cNvPr id="12" name="Google Shape;197;p23">
                <a:extLst>
                  <a:ext uri="{FF2B5EF4-FFF2-40B4-BE49-F238E27FC236}">
                    <a16:creationId xmlns:a16="http://schemas.microsoft.com/office/drawing/2014/main" id="{6F41E7CE-646F-8FE4-3BB3-4EEBF1014046}"/>
                  </a:ext>
                </a:extLst>
              </p:cNvPr>
              <p:cNvSpPr txBox="1"/>
              <p:nvPr/>
            </p:nvSpPr>
            <p:spPr>
              <a:xfrm>
                <a:off x="4537094" y="1510889"/>
                <a:ext cx="4606905" cy="715500"/>
              </a:xfrm>
              <a:prstGeom prst="rect">
                <a:avLst/>
              </a:prstGeom>
              <a:noFill/>
              <a:ln>
                <a:noFill/>
              </a:ln>
            </p:spPr>
            <p:txBody>
              <a:bodyPr spcFirstLastPara="1" wrap="square" lIns="91425" tIns="91425" rIns="91425" bIns="91425" anchor="t" anchorCtr="0">
                <a:noAutofit/>
              </a:bodyPr>
              <a:lstStyle/>
              <a:p>
                <a:pPr marL="342900" lvl="0" indent="-107950" algn="l" rtl="0">
                  <a:spcBef>
                    <a:spcPts val="0"/>
                  </a:spcBef>
                  <a:spcAft>
                    <a:spcPts val="0"/>
                  </a:spcAft>
                  <a:buClr>
                    <a:schemeClr val="dk1"/>
                  </a:buClr>
                  <a:buSzPts val="800"/>
                  <a:buChar char="●"/>
                </a:pPr>
                <a:r>
                  <a:rPr lang="en-US" sz="800" i="1" dirty="0">
                    <a:solidFill>
                      <a:schemeClr val="dk1"/>
                    </a:solidFill>
                  </a:rPr>
                  <a:t>Note: mathematically, in principle we can directly jump from </a:t>
                </a:r>
                <a14:m>
                  <m:oMath xmlns:m="http://schemas.openxmlformats.org/officeDocument/2006/math">
                    <m:sSub>
                      <m:sSubPr>
                        <m:ctrlPr>
                          <a:rPr lang="en-US" sz="800" i="1" smtClean="0">
                            <a:solidFill>
                              <a:schemeClr val="dk1"/>
                            </a:solidFill>
                            <a:latin typeface="Cambria Math" panose="02040503050406030204" pitchFamily="18" charset="0"/>
                          </a:rPr>
                        </m:ctrlPr>
                      </m:sSubPr>
                      <m:e>
                        <m:r>
                          <a:rPr lang="en-US" sz="800" b="0" i="1" smtClean="0">
                            <a:solidFill>
                              <a:schemeClr val="dk1"/>
                            </a:solidFill>
                            <a:latin typeface="Cambria Math" panose="02040503050406030204" pitchFamily="18" charset="0"/>
                          </a:rPr>
                          <m:t>𝑥</m:t>
                        </m:r>
                      </m:e>
                      <m:sub>
                        <m:r>
                          <a:rPr lang="en-US" sz="800" b="0" i="1" smtClean="0">
                            <a:solidFill>
                              <a:schemeClr val="dk1"/>
                            </a:solidFill>
                            <a:latin typeface="Cambria Math" panose="02040503050406030204" pitchFamily="18" charset="0"/>
                          </a:rPr>
                          <m:t>𝑇</m:t>
                        </m:r>
                      </m:sub>
                    </m:sSub>
                  </m:oMath>
                </a14:m>
                <a:r>
                  <a:rPr lang="en-US" sz="800" i="1" dirty="0">
                    <a:solidFill>
                      <a:schemeClr val="dk1"/>
                    </a:solidFill>
                  </a:rPr>
                  <a:t> to </a:t>
                </a:r>
                <a14:m>
                  <m:oMath xmlns:m="http://schemas.openxmlformats.org/officeDocument/2006/math">
                    <m:sSub>
                      <m:sSubPr>
                        <m:ctrlPr>
                          <a:rPr lang="en-US" sz="800" i="1" smtClean="0">
                            <a:solidFill>
                              <a:schemeClr val="dk1"/>
                            </a:solidFill>
                            <a:latin typeface="Cambria Math" panose="02040503050406030204" pitchFamily="18" charset="0"/>
                          </a:rPr>
                        </m:ctrlPr>
                      </m:sSubPr>
                      <m:e>
                        <m:r>
                          <a:rPr lang="en-US" sz="800" b="0" i="1" smtClean="0">
                            <a:solidFill>
                              <a:schemeClr val="dk1"/>
                            </a:solidFill>
                            <a:latin typeface="Cambria Math" panose="02040503050406030204" pitchFamily="18" charset="0"/>
                          </a:rPr>
                          <m:t>𝑥</m:t>
                        </m:r>
                      </m:e>
                      <m:sub>
                        <m:r>
                          <a:rPr lang="en-US" sz="800" b="0" i="1" smtClean="0">
                            <a:solidFill>
                              <a:schemeClr val="dk1"/>
                            </a:solidFill>
                            <a:latin typeface="Cambria Math" panose="02040503050406030204" pitchFamily="18" charset="0"/>
                          </a:rPr>
                          <m:t>0</m:t>
                        </m:r>
                      </m:sub>
                    </m:sSub>
                  </m:oMath>
                </a14:m>
                <a:r>
                  <a:rPr lang="en-US" sz="800" i="1" dirty="0">
                    <a:solidFill>
                      <a:schemeClr val="dk1"/>
                    </a:solidFill>
                  </a:rPr>
                  <a:t> based on the objective function. But this isn’t done in practice b/c the network is trained to work on many timesteps, as it empirically outperforms. </a:t>
                </a:r>
                <a:endParaRPr sz="800" i="1" dirty="0">
                  <a:solidFill>
                    <a:schemeClr val="dk1"/>
                  </a:solidFill>
                </a:endParaRPr>
              </a:p>
            </p:txBody>
          </p:sp>
        </mc:Choice>
        <mc:Fallback xmlns="">
          <p:sp>
            <p:nvSpPr>
              <p:cNvPr id="12" name="Google Shape;197;p23">
                <a:extLst>
                  <a:ext uri="{FF2B5EF4-FFF2-40B4-BE49-F238E27FC236}">
                    <a16:creationId xmlns:a16="http://schemas.microsoft.com/office/drawing/2014/main" id="{6F41E7CE-646F-8FE4-3BB3-4EEBF1014046}"/>
                  </a:ext>
                </a:extLst>
              </p:cNvPr>
              <p:cNvSpPr txBox="1">
                <a:spLocks noRot="1" noChangeAspect="1" noMove="1" noResize="1" noEditPoints="1" noAdjustHandles="1" noChangeArrowheads="1" noChangeShapeType="1" noTextEdit="1"/>
              </p:cNvSpPr>
              <p:nvPr/>
            </p:nvSpPr>
            <p:spPr>
              <a:xfrm>
                <a:off x="4537094" y="1510889"/>
                <a:ext cx="4606905" cy="715500"/>
              </a:xfrm>
              <a:prstGeom prst="rect">
                <a:avLst/>
              </a:prstGeom>
              <a:blipFill>
                <a:blip r:embed="rId17"/>
                <a:stretch>
                  <a:fillRect/>
                </a:stretch>
              </a:blipFill>
              <a:ln>
                <a:no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103321A-F41D-3A30-16C0-71B1BCF0AB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45943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184" grpId="0"/>
      <p:bldP spid="185" grpId="0"/>
      <p:bldP spid="190" grpId="0"/>
      <p:bldP spid="201" grpId="0"/>
      <p:bldP spid="202" grpId="0"/>
      <p:bldP spid="203" grpId="0"/>
      <p:bldP spid="205" grpId="0"/>
      <p:bldP spid="2" grpId="0"/>
      <p:bldP spid="4" grpId="0"/>
      <p:bldP spid="5" grpId="0"/>
      <p:bldP spid="6" grpId="0"/>
      <p:bldP spid="7" grpId="0"/>
      <p:bldP spid="8"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Explain how diffusion models can be conditioned, with and without a classifier.</a:t>
            </a:r>
            <a:endParaRPr b="1" u="sng"/>
          </a:p>
        </p:txBody>
      </p:sp>
      <mc:AlternateContent xmlns:mc="http://schemas.openxmlformats.org/markup-compatibility/2006" xmlns:a14="http://schemas.microsoft.com/office/drawing/2010/main">
        <mc:Choice Requires="a14">
          <p:sp>
            <p:nvSpPr>
              <p:cNvPr id="216" name="Google Shape;216;p24"/>
              <p:cNvSpPr txBox="1"/>
              <p:nvPr/>
            </p:nvSpPr>
            <p:spPr>
              <a:xfrm>
                <a:off x="-33125" y="132775"/>
                <a:ext cx="4536226" cy="31980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900" b="1" dirty="0"/>
                  <a:t>Classifier Guidance:</a:t>
                </a:r>
              </a:p>
              <a:p>
                <a:pPr marL="457200" lvl="0" indent="-298450" algn="l" rtl="0">
                  <a:lnSpc>
                    <a:spcPct val="115000"/>
                  </a:lnSpc>
                  <a:spcBef>
                    <a:spcPts val="1000"/>
                  </a:spcBef>
                  <a:spcAft>
                    <a:spcPts val="0"/>
                  </a:spcAft>
                  <a:buSzPts val="1100"/>
                  <a:buChar char="●"/>
                </a:pPr>
                <a:r>
                  <a:rPr lang="en-US" sz="900" dirty="0"/>
                  <a:t>If you train a classifier </a:t>
                </a:r>
                <a14:m>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r>
                          <a:rPr lang="en-US" sz="900" b="0" i="1" smtClean="0">
                            <a:latin typeface="Cambria Math" panose="02040503050406030204" pitchFamily="18" charset="0"/>
                          </a:rPr>
                          <m:t>𝜙</m:t>
                        </m:r>
                      </m:sub>
                    </m:sSub>
                    <m:r>
                      <a:rPr lang="en-US" sz="900" b="0" i="1" smtClean="0">
                        <a:latin typeface="Cambria Math" panose="02040503050406030204" pitchFamily="18" charset="0"/>
                      </a:rPr>
                      <m:t>(</m:t>
                    </m:r>
                    <m:r>
                      <a:rPr lang="en-US" sz="900" b="0" i="1" smtClean="0">
                        <a:latin typeface="Cambria Math" panose="02040503050406030204" pitchFamily="18" charset="0"/>
                      </a:rPr>
                      <m:t>𝑦</m:t>
                    </m:r>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𝑡</m:t>
                        </m:r>
                      </m:sub>
                    </m:sSub>
                    <m:r>
                      <a:rPr lang="en-US" sz="900" b="0" i="1" smtClean="0">
                        <a:latin typeface="Cambria Math" panose="02040503050406030204" pitchFamily="18" charset="0"/>
                      </a:rPr>
                      <m:t>)</m:t>
                    </m:r>
                  </m:oMath>
                </a14:m>
                <a:r>
                  <a:rPr lang="en-US" sz="900" dirty="0"/>
                  <a:t> on noisy images, we can use its gradients to guide the diffusion sampling process towards a class-semantic correct image</a:t>
                </a:r>
              </a:p>
              <a:p>
                <a:pPr marL="457200" lvl="0" indent="-298450" algn="l" rtl="0">
                  <a:lnSpc>
                    <a:spcPct val="115000"/>
                  </a:lnSpc>
                  <a:spcBef>
                    <a:spcPts val="1000"/>
                  </a:spcBef>
                  <a:spcAft>
                    <a:spcPts val="0"/>
                  </a:spcAft>
                  <a:buSzPts val="1100"/>
                  <a:buChar char="●"/>
                </a:pPr>
                <a:r>
                  <a:rPr lang="en-US" sz="900" dirty="0"/>
                  <a:t>Classifier tells us which direction in image space increases probability of the class, and we follow that direction during generation</a:t>
                </a:r>
              </a:p>
              <a:p>
                <a:pPr marL="457200" lvl="0" indent="-298450" algn="l" rtl="0">
                  <a:lnSpc>
                    <a:spcPct val="115000"/>
                  </a:lnSpc>
                  <a:spcBef>
                    <a:spcPts val="1000"/>
                  </a:spcBef>
                  <a:spcAft>
                    <a:spcPts val="0"/>
                  </a:spcAft>
                  <a:buSzPts val="1100"/>
                  <a:buChar char="●"/>
                </a:pPr>
                <a:r>
                  <a:rPr lang="en-US" sz="900" dirty="0"/>
                  <a:t>No need to retrain the diffusion model, but training classifier to be accurate on noisy images can be challenging</a:t>
                </a:r>
              </a:p>
              <a:p>
                <a:pPr marL="0" lvl="0" indent="0" algn="l" rtl="0">
                  <a:lnSpc>
                    <a:spcPct val="115000"/>
                  </a:lnSpc>
                  <a:spcBef>
                    <a:spcPts val="1000"/>
                  </a:spcBef>
                  <a:spcAft>
                    <a:spcPts val="0"/>
                  </a:spcAft>
                  <a:buNone/>
                </a:pPr>
                <a:r>
                  <a:rPr lang="en-US" sz="900" b="1" dirty="0"/>
                  <a:t>Classifier-Free Guidance</a:t>
                </a:r>
              </a:p>
              <a:p>
                <a:pPr marL="457200" lvl="0" indent="-298450" algn="l" rtl="0">
                  <a:lnSpc>
                    <a:spcPct val="115000"/>
                  </a:lnSpc>
                  <a:spcBef>
                    <a:spcPts val="1000"/>
                  </a:spcBef>
                  <a:spcAft>
                    <a:spcPts val="0"/>
                  </a:spcAft>
                  <a:buSzPts val="1100"/>
                  <a:buChar char="●"/>
                </a:pPr>
                <a:r>
                  <a:rPr lang="en-US" sz="900" dirty="0"/>
                  <a:t>Involves training a diffusion model to be exposed to both conditioned &amp; unconditioned inputs (via null labels)</a:t>
                </a:r>
              </a:p>
              <a:p>
                <a:pPr marL="457200" lvl="0" indent="-298450" algn="l" rtl="0">
                  <a:lnSpc>
                    <a:spcPct val="115000"/>
                  </a:lnSpc>
                  <a:spcBef>
                    <a:spcPts val="0"/>
                  </a:spcBef>
                  <a:spcAft>
                    <a:spcPts val="0"/>
                  </a:spcAft>
                  <a:buSzPts val="1100"/>
                  <a:buChar char="●"/>
                </a:pPr>
                <a:r>
                  <a:rPr lang="en-US" sz="900" dirty="0"/>
                  <a:t>Then, at inference use a linear combination of conditional and unconditional score estimates (w &gt; 1)</a:t>
                </a:r>
              </a:p>
              <a:p>
                <a:pPr marL="457200" lvl="0" indent="-298450" algn="l" rtl="0">
                  <a:lnSpc>
                    <a:spcPct val="115000"/>
                  </a:lnSpc>
                  <a:spcBef>
                    <a:spcPts val="0"/>
                  </a:spcBef>
                  <a:spcAft>
                    <a:spcPts val="0"/>
                  </a:spcAft>
                  <a:buSzPts val="1100"/>
                  <a:buChar char="●"/>
                </a:pPr>
                <a:r>
                  <a:rPr lang="en-US" sz="900" dirty="0"/>
                  <a:t>Works better than classifier guidance b/c we’ve constructed the “classifier” from a generative model, which provides much more robust gradients</a:t>
                </a:r>
                <a:endParaRPr sz="900" dirty="0"/>
              </a:p>
            </p:txBody>
          </p:sp>
        </mc:Choice>
        <mc:Fallback xmlns="">
          <p:sp>
            <p:nvSpPr>
              <p:cNvPr id="216" name="Google Shape;216;p24"/>
              <p:cNvSpPr txBox="1">
                <a:spLocks noRot="1" noChangeAspect="1" noMove="1" noResize="1" noEditPoints="1" noAdjustHandles="1" noChangeArrowheads="1" noChangeShapeType="1" noTextEdit="1"/>
              </p:cNvSpPr>
              <p:nvPr/>
            </p:nvSpPr>
            <p:spPr>
              <a:xfrm>
                <a:off x="-33125" y="132775"/>
                <a:ext cx="4536226" cy="3198025"/>
              </a:xfrm>
              <a:prstGeom prst="rect">
                <a:avLst/>
              </a:prstGeom>
              <a:blipFill>
                <a:blip r:embed="rId3"/>
                <a:stretch>
                  <a:fillRect/>
                </a:stretch>
              </a:blipFill>
              <a:ln>
                <a:noFill/>
              </a:ln>
            </p:spPr>
            <p:txBody>
              <a:bodyPr/>
              <a:lstStyle/>
              <a:p>
                <a:r>
                  <a:rPr lang="en-US">
                    <a:noFill/>
                  </a:rPr>
                  <a:t> </a:t>
                </a:r>
              </a:p>
            </p:txBody>
          </p:sp>
        </mc:Fallback>
      </mc:AlternateContent>
      <p:pic>
        <p:nvPicPr>
          <p:cNvPr id="218" name="Google Shape;218;p24"/>
          <p:cNvPicPr preferRelativeResize="0"/>
          <p:nvPr/>
        </p:nvPicPr>
        <p:blipFill>
          <a:blip r:embed="rId4">
            <a:alphaModFix/>
          </a:blip>
          <a:stretch>
            <a:fillRect/>
          </a:stretch>
        </p:blipFill>
        <p:spPr>
          <a:xfrm>
            <a:off x="4640900" y="284900"/>
            <a:ext cx="4031490" cy="1196075"/>
          </a:xfrm>
          <a:prstGeom prst="rect">
            <a:avLst/>
          </a:prstGeom>
          <a:noFill/>
          <a:ln w="9525" cap="flat" cmpd="sng">
            <a:solidFill>
              <a:schemeClr val="dk2"/>
            </a:solidFill>
            <a:prstDash val="solid"/>
            <a:round/>
            <a:headEnd type="none" w="sm" len="sm"/>
            <a:tailEnd type="none" w="sm" len="sm"/>
          </a:ln>
        </p:spPr>
      </p:pic>
      <p:pic>
        <p:nvPicPr>
          <p:cNvPr id="219" name="Google Shape;219;p24"/>
          <p:cNvPicPr preferRelativeResize="0"/>
          <p:nvPr/>
        </p:nvPicPr>
        <p:blipFill>
          <a:blip r:embed="rId5">
            <a:alphaModFix/>
          </a:blip>
          <a:stretch>
            <a:fillRect/>
          </a:stretch>
        </p:blipFill>
        <p:spPr>
          <a:xfrm>
            <a:off x="0" y="3372658"/>
            <a:ext cx="4802549" cy="528475"/>
          </a:xfrm>
          <a:prstGeom prst="rect">
            <a:avLst/>
          </a:prstGeom>
          <a:noFill/>
          <a:ln>
            <a:noFill/>
          </a:ln>
        </p:spPr>
      </p:pic>
      <p:pic>
        <p:nvPicPr>
          <p:cNvPr id="220" name="Google Shape;220;p24"/>
          <p:cNvPicPr preferRelativeResize="0"/>
          <p:nvPr/>
        </p:nvPicPr>
        <p:blipFill>
          <a:blip r:embed="rId6">
            <a:alphaModFix/>
          </a:blip>
          <a:stretch>
            <a:fillRect/>
          </a:stretch>
        </p:blipFill>
        <p:spPr>
          <a:xfrm>
            <a:off x="5658124" y="1671900"/>
            <a:ext cx="3181075" cy="2229233"/>
          </a:xfrm>
          <a:prstGeom prst="rect">
            <a:avLst/>
          </a:prstGeom>
          <a:noFill/>
          <a:ln>
            <a:noFill/>
          </a:ln>
        </p:spPr>
      </p:pic>
      <p:sp>
        <p:nvSpPr>
          <p:cNvPr id="221" name="Google Shape;221;p24"/>
          <p:cNvSpPr txBox="1"/>
          <p:nvPr/>
        </p:nvSpPr>
        <p:spPr>
          <a:xfrm>
            <a:off x="5966350" y="3954625"/>
            <a:ext cx="2974800" cy="7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Unconditional (left) vs conditional (right)</a:t>
            </a:r>
            <a:endParaRPr sz="1200">
              <a:solidFill>
                <a:schemeClr val="dk2"/>
              </a:solidFill>
            </a:endParaRPr>
          </a:p>
        </p:txBody>
      </p:sp>
      <p:sp>
        <p:nvSpPr>
          <p:cNvPr id="2" name="TextBox 1">
            <a:extLst>
              <a:ext uri="{FF2B5EF4-FFF2-40B4-BE49-F238E27FC236}">
                <a16:creationId xmlns:a16="http://schemas.microsoft.com/office/drawing/2014/main" id="{20394A0F-29D6-40B0-7EB5-0ED4CD973FA4}"/>
              </a:ext>
            </a:extLst>
          </p:cNvPr>
          <p:cNvSpPr txBox="1"/>
          <p:nvPr/>
        </p:nvSpPr>
        <p:spPr>
          <a:xfrm>
            <a:off x="8218323" y="4988571"/>
            <a:ext cx="1011815" cy="200055"/>
          </a:xfrm>
          <a:prstGeom prst="rect">
            <a:avLst/>
          </a:prstGeom>
          <a:noFill/>
        </p:spPr>
        <p:txBody>
          <a:bodyPr wrap="none" rtlCol="0">
            <a:spAutoFit/>
          </a:bodyPr>
          <a:lstStyle/>
          <a:p>
            <a:r>
              <a:rPr lang="en-US" sz="700" i="1" dirty="0"/>
              <a:t>Generative Modeling</a:t>
            </a:r>
          </a:p>
        </p:txBody>
      </p:sp>
      <p:sp>
        <p:nvSpPr>
          <p:cNvPr id="3" name="Slide Number Placeholder 2">
            <a:extLst>
              <a:ext uri="{FF2B5EF4-FFF2-40B4-BE49-F238E27FC236}">
                <a16:creationId xmlns:a16="http://schemas.microsoft.com/office/drawing/2014/main" id="{D45035C3-E14F-E2AF-7FD9-FEB39A2FF8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2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0" y="-65300"/>
            <a:ext cx="9615600" cy="56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320" b="1" u="sng" dirty="0">
                <a:latin typeface="Cambria"/>
                <a:ea typeface="Cambria"/>
                <a:cs typeface="Cambria"/>
                <a:sym typeface="Cambria"/>
              </a:rPr>
              <a:t>Describe Faster R-CNN. At a high level, how did it improve on Fast R-CNN and R-CNN?</a:t>
            </a:r>
            <a:endParaRPr sz="1320" b="1" u="sng" dirty="0">
              <a:latin typeface="Cambria"/>
              <a:ea typeface="Cambria"/>
              <a:cs typeface="Cambria"/>
              <a:sym typeface="Cambria"/>
            </a:endParaRPr>
          </a:p>
        </p:txBody>
      </p:sp>
      <p:sp>
        <p:nvSpPr>
          <p:cNvPr id="71" name="Google Shape;71;p15"/>
          <p:cNvSpPr txBox="1"/>
          <p:nvPr/>
        </p:nvSpPr>
        <p:spPr>
          <a:xfrm>
            <a:off x="0" y="243700"/>
            <a:ext cx="90516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latin typeface="Cambria"/>
                <a:ea typeface="Cambria"/>
                <a:cs typeface="Cambria"/>
                <a:sym typeface="Cambria"/>
              </a:rPr>
              <a:t>These three methods address object detection. Faster R-CNN works with 4 stages:</a:t>
            </a:r>
            <a:endParaRPr sz="900" dirty="0">
              <a:latin typeface="Cambria"/>
              <a:ea typeface="Cambria"/>
              <a:cs typeface="Cambria"/>
              <a:sym typeface="Cambria"/>
            </a:endParaRPr>
          </a:p>
          <a:p>
            <a:pPr marL="457200" lvl="0" indent="-285750" algn="l" rtl="0">
              <a:spcBef>
                <a:spcPts val="0"/>
              </a:spcBef>
              <a:spcAft>
                <a:spcPts val="0"/>
              </a:spcAft>
              <a:buSzPts val="900"/>
              <a:buAutoNum type="arabicParenR"/>
            </a:pPr>
            <a:r>
              <a:rPr lang="en" sz="900" b="1" dirty="0">
                <a:latin typeface="Cambria"/>
                <a:ea typeface="Cambria"/>
                <a:cs typeface="Cambria"/>
                <a:sym typeface="Cambria"/>
              </a:rPr>
              <a:t>Region Proposal Network (RPN) </a:t>
            </a:r>
            <a:r>
              <a:rPr lang="en" sz="900" dirty="0">
                <a:latin typeface="Cambria"/>
                <a:ea typeface="Cambria"/>
                <a:cs typeface="Cambria"/>
                <a:sym typeface="Cambria"/>
              </a:rPr>
              <a:t>takes a CNN feature map as input. Then for a large, discrete set of predefined anchors and bounding boxes on the feature map, it outputs</a:t>
            </a:r>
            <a:endParaRPr sz="900" dirty="0">
              <a:latin typeface="Cambria"/>
              <a:ea typeface="Cambria"/>
              <a:cs typeface="Cambria"/>
              <a:sym typeface="Cambria"/>
            </a:endParaRPr>
          </a:p>
          <a:p>
            <a:pPr marL="914400" lvl="1" indent="-285750" algn="l" rtl="0">
              <a:spcBef>
                <a:spcPts val="0"/>
              </a:spcBef>
              <a:spcAft>
                <a:spcPts val="0"/>
              </a:spcAft>
              <a:buSzPts val="900"/>
              <a:buFont typeface="Cambria"/>
              <a:buAutoNum type="alphaLcParenR"/>
            </a:pPr>
            <a:r>
              <a:rPr lang="en" sz="900" dirty="0">
                <a:latin typeface="Cambria"/>
                <a:ea typeface="Cambria"/>
                <a:cs typeface="Cambria"/>
                <a:sym typeface="Cambria"/>
              </a:rPr>
              <a:t>A “objectness” score (representing foreground/background), formulated as binary classification</a:t>
            </a:r>
            <a:endParaRPr sz="900" dirty="0">
              <a:latin typeface="Cambria"/>
              <a:ea typeface="Cambria"/>
              <a:cs typeface="Cambria"/>
              <a:sym typeface="Cambria"/>
            </a:endParaRPr>
          </a:p>
          <a:p>
            <a:pPr marL="914400" lvl="1" indent="-285750" algn="l" rtl="0">
              <a:spcBef>
                <a:spcPts val="0"/>
              </a:spcBef>
              <a:spcAft>
                <a:spcPts val="0"/>
              </a:spcAft>
              <a:buSzPts val="900"/>
              <a:buFont typeface="Cambria"/>
              <a:buAutoNum type="alphaLcParenR"/>
            </a:pPr>
            <a:r>
              <a:rPr lang="en" sz="900" dirty="0">
                <a:latin typeface="Cambria"/>
                <a:ea typeface="Cambria"/>
                <a:cs typeface="Cambria"/>
                <a:sym typeface="Cambria"/>
              </a:rPr>
              <a:t>Slight transformations on that bounding box, formulated as regression.</a:t>
            </a:r>
            <a:endParaRPr sz="900" dirty="0">
              <a:latin typeface="Cambria"/>
              <a:ea typeface="Cambria"/>
              <a:cs typeface="Cambria"/>
              <a:sym typeface="Cambria"/>
            </a:endParaRPr>
          </a:p>
          <a:p>
            <a:pPr marL="0" lvl="0" indent="0" algn="l" rtl="0">
              <a:spcBef>
                <a:spcPts val="0"/>
              </a:spcBef>
              <a:spcAft>
                <a:spcPts val="0"/>
              </a:spcAft>
              <a:buNone/>
            </a:pPr>
            <a:r>
              <a:rPr lang="en" sz="900" dirty="0">
                <a:latin typeface="Cambria"/>
                <a:ea typeface="Cambria"/>
                <a:cs typeface="Cambria"/>
                <a:sym typeface="Cambria"/>
              </a:rPr>
              <a:t>	The regular grid of anchor points naturally arises due to the downscaling of the FEN, it doesn't have to be implemented explicitly.</a:t>
            </a:r>
            <a:endParaRPr sz="900" dirty="0">
              <a:latin typeface="Cambria"/>
              <a:ea typeface="Cambria"/>
              <a:cs typeface="Cambria"/>
              <a:sym typeface="Cambria"/>
            </a:endParaRPr>
          </a:p>
          <a:p>
            <a:pPr marL="0" lvl="0" indent="457200" algn="l" rtl="0">
              <a:spcBef>
                <a:spcPts val="0"/>
              </a:spcBef>
              <a:spcAft>
                <a:spcPts val="0"/>
              </a:spcAft>
              <a:buNone/>
            </a:pPr>
            <a:r>
              <a:rPr lang="en" sz="900" dirty="0">
                <a:latin typeface="Cambria"/>
                <a:ea typeface="Cambria"/>
                <a:cs typeface="Cambria"/>
                <a:sym typeface="Cambria"/>
              </a:rPr>
              <a:t>This network is implemented in a fully convolutional way using 1x1 convolutions on the feature map. Only fg objects have a regression loss.</a:t>
            </a:r>
            <a:endParaRPr sz="900" dirty="0">
              <a:latin typeface="Cambria"/>
              <a:ea typeface="Cambria"/>
              <a:cs typeface="Cambria"/>
              <a:sym typeface="Cambria"/>
            </a:endParaRPr>
          </a:p>
          <a:p>
            <a:pPr marL="457200" lvl="0" indent="-285750" algn="l" rtl="0">
              <a:spcBef>
                <a:spcPts val="0"/>
              </a:spcBef>
              <a:spcAft>
                <a:spcPts val="0"/>
              </a:spcAft>
              <a:buSzPts val="900"/>
              <a:buAutoNum type="arabicParenR"/>
            </a:pPr>
            <a:r>
              <a:rPr lang="en" sz="900" b="1" dirty="0">
                <a:latin typeface="Cambria"/>
                <a:ea typeface="Cambria"/>
                <a:cs typeface="Cambria"/>
                <a:sym typeface="Cambria"/>
              </a:rPr>
              <a:t>Non-maximum suppression (NMS) </a:t>
            </a:r>
            <a:r>
              <a:rPr lang="en" sz="900" dirty="0">
                <a:latin typeface="Cambria"/>
                <a:ea typeface="Cambria"/>
                <a:cs typeface="Cambria"/>
                <a:sym typeface="Cambria"/>
              </a:rPr>
              <a:t>tries to remove duplicates, by iterating over the list of proposals sorted by score, and discarding those which have an IoU larger than some threshold with a proposal that has a higher score.</a:t>
            </a:r>
            <a:endParaRPr sz="900" dirty="0">
              <a:latin typeface="Cambria"/>
              <a:ea typeface="Cambria"/>
              <a:cs typeface="Cambria"/>
              <a:sym typeface="Cambria"/>
            </a:endParaRPr>
          </a:p>
          <a:p>
            <a:pPr marL="457200" lvl="0" indent="-285750" algn="l" rtl="0">
              <a:spcBef>
                <a:spcPts val="0"/>
              </a:spcBef>
              <a:spcAft>
                <a:spcPts val="0"/>
              </a:spcAft>
              <a:buSzPts val="900"/>
              <a:buAutoNum type="arabicParenR"/>
            </a:pPr>
            <a:r>
              <a:rPr lang="en" sz="900" dirty="0">
                <a:latin typeface="Cambria"/>
                <a:ea typeface="Cambria"/>
                <a:cs typeface="Cambria"/>
                <a:sym typeface="Cambria"/>
              </a:rPr>
              <a:t>A </a:t>
            </a:r>
            <a:r>
              <a:rPr lang="en" sz="900" b="1" dirty="0">
                <a:latin typeface="Cambria"/>
                <a:ea typeface="Cambria"/>
                <a:cs typeface="Cambria"/>
                <a:sym typeface="Cambria"/>
              </a:rPr>
              <a:t>classification head,</a:t>
            </a:r>
            <a:r>
              <a:rPr lang="en" sz="900" dirty="0">
                <a:latin typeface="Cambria"/>
                <a:ea typeface="Cambria"/>
                <a:cs typeface="Cambria"/>
                <a:sym typeface="Cambria"/>
              </a:rPr>
              <a:t> which:</a:t>
            </a:r>
            <a:endParaRPr sz="900" dirty="0">
              <a:latin typeface="Cambria"/>
              <a:ea typeface="Cambria"/>
              <a:cs typeface="Cambria"/>
              <a:sym typeface="Cambria"/>
            </a:endParaRPr>
          </a:p>
          <a:p>
            <a:pPr marL="914400" lvl="1" indent="-285750" algn="l" rtl="0">
              <a:spcBef>
                <a:spcPts val="0"/>
              </a:spcBef>
              <a:spcAft>
                <a:spcPts val="0"/>
              </a:spcAft>
              <a:buSzPts val="900"/>
              <a:buAutoNum type="alphaLcParenR"/>
            </a:pPr>
            <a:r>
              <a:rPr lang="en" sz="900" dirty="0">
                <a:latin typeface="Cambria"/>
                <a:ea typeface="Cambria"/>
                <a:cs typeface="Cambria"/>
                <a:sym typeface="Cambria"/>
              </a:rPr>
              <a:t>Applies </a:t>
            </a:r>
            <a:r>
              <a:rPr lang="en" sz="900" b="1" dirty="0">
                <a:latin typeface="Cambria"/>
                <a:ea typeface="Cambria"/>
                <a:cs typeface="Cambria"/>
                <a:sym typeface="Cambria"/>
              </a:rPr>
              <a:t>ROI pooling</a:t>
            </a:r>
            <a:r>
              <a:rPr lang="en" sz="900" dirty="0">
                <a:latin typeface="Cambria"/>
                <a:ea typeface="Cambria"/>
                <a:cs typeface="Cambria"/>
                <a:sym typeface="Cambria"/>
              </a:rPr>
              <a:t> to randomly selected fg and bg bboxed feature proposals from stage 1, by projecting from image to feature map, and standardizing the size by splitting the ROI into a grid and max pooling (better than avg pooling in practice).</a:t>
            </a:r>
            <a:endParaRPr sz="900" dirty="0">
              <a:latin typeface="Cambria"/>
              <a:ea typeface="Cambria"/>
              <a:cs typeface="Cambria"/>
              <a:sym typeface="Cambria"/>
            </a:endParaRPr>
          </a:p>
          <a:p>
            <a:pPr marL="914400" lvl="1" indent="-285750" algn="l" rtl="0">
              <a:spcBef>
                <a:spcPts val="0"/>
              </a:spcBef>
              <a:spcAft>
                <a:spcPts val="0"/>
              </a:spcAft>
              <a:buSzPts val="900"/>
              <a:buFont typeface="Cambria"/>
              <a:buAutoNum type="alphaLcParenR"/>
            </a:pPr>
            <a:r>
              <a:rPr lang="en" sz="900" dirty="0">
                <a:latin typeface="Cambria"/>
                <a:ea typeface="Cambria"/>
                <a:cs typeface="Cambria"/>
                <a:sym typeface="Cambria"/>
              </a:rPr>
              <a:t>Performs a final classification, to label it as one of the target classes, or background. This uses FC layers.</a:t>
            </a:r>
            <a:endParaRPr sz="900" dirty="0">
              <a:latin typeface="Cambria"/>
              <a:ea typeface="Cambria"/>
              <a:cs typeface="Cambria"/>
              <a:sym typeface="Cambria"/>
            </a:endParaRPr>
          </a:p>
          <a:p>
            <a:pPr marL="914400" lvl="1" indent="-285750" algn="l" rtl="0">
              <a:spcBef>
                <a:spcPts val="0"/>
              </a:spcBef>
              <a:spcAft>
                <a:spcPts val="0"/>
              </a:spcAft>
              <a:buSzPts val="900"/>
              <a:buFont typeface="Cambria"/>
              <a:buAutoNum type="alphaLcParenR"/>
            </a:pPr>
            <a:r>
              <a:rPr lang="en" sz="900" dirty="0">
                <a:latin typeface="Cambria"/>
                <a:ea typeface="Cambria"/>
                <a:cs typeface="Cambria"/>
                <a:sym typeface="Cambria"/>
              </a:rPr>
              <a:t>Performs a final bbox regression loss based on class. This uses FC layers.</a:t>
            </a:r>
            <a:endParaRPr sz="900" dirty="0">
              <a:latin typeface="Cambria"/>
              <a:ea typeface="Cambria"/>
              <a:cs typeface="Cambria"/>
              <a:sym typeface="Cambria"/>
            </a:endParaRPr>
          </a:p>
          <a:p>
            <a:pPr marL="457200" lvl="0" indent="-285750" algn="l" rtl="0">
              <a:spcBef>
                <a:spcPts val="0"/>
              </a:spcBef>
              <a:spcAft>
                <a:spcPts val="0"/>
              </a:spcAft>
              <a:buSzPts val="900"/>
              <a:buFont typeface="Cambria"/>
              <a:buAutoNum type="arabicParenR"/>
            </a:pPr>
            <a:r>
              <a:rPr lang="en" sz="900" dirty="0">
                <a:latin typeface="Cambria"/>
                <a:ea typeface="Cambria"/>
                <a:cs typeface="Cambria"/>
                <a:sym typeface="Cambria"/>
              </a:rPr>
              <a:t>Loss is computed as a classification loss (both fg/bg bboxes) and bbox loss based on L1 dist (on only fg)</a:t>
            </a:r>
            <a:endParaRPr sz="900" dirty="0">
              <a:latin typeface="Cambria"/>
              <a:ea typeface="Cambria"/>
              <a:cs typeface="Cambria"/>
              <a:sym typeface="Cambria"/>
            </a:endParaRPr>
          </a:p>
          <a:p>
            <a:pPr marL="914400" lvl="0" indent="0" algn="l" rtl="0">
              <a:spcBef>
                <a:spcPts val="0"/>
              </a:spcBef>
              <a:spcAft>
                <a:spcPts val="0"/>
              </a:spcAft>
              <a:buNone/>
            </a:pPr>
            <a:endParaRPr sz="900" dirty="0">
              <a:latin typeface="Cambria"/>
              <a:ea typeface="Cambria"/>
              <a:cs typeface="Cambria"/>
              <a:sym typeface="Cambria"/>
            </a:endParaRPr>
          </a:p>
          <a:p>
            <a:pPr marL="0" lvl="0" indent="0" algn="l" rtl="0">
              <a:spcBef>
                <a:spcPts val="0"/>
              </a:spcBef>
              <a:spcAft>
                <a:spcPts val="0"/>
              </a:spcAft>
              <a:buNone/>
            </a:pPr>
            <a:r>
              <a:rPr lang="en" sz="900" dirty="0">
                <a:latin typeface="Cambria"/>
                <a:ea typeface="Cambria"/>
                <a:cs typeface="Cambria"/>
                <a:sym typeface="Cambria"/>
              </a:rPr>
              <a:t>Some notes:</a:t>
            </a:r>
            <a:endParaRPr sz="900" dirty="0">
              <a:latin typeface="Cambria"/>
              <a:ea typeface="Cambria"/>
              <a:cs typeface="Cambria"/>
              <a:sym typeface="Cambria"/>
            </a:endParaRPr>
          </a:p>
          <a:p>
            <a:pPr marL="457200" lvl="0" indent="-285750" algn="l" rtl="0">
              <a:spcBef>
                <a:spcPts val="0"/>
              </a:spcBef>
              <a:spcAft>
                <a:spcPts val="0"/>
              </a:spcAft>
              <a:buSzPts val="900"/>
              <a:buFont typeface="Cambria"/>
              <a:buChar char="●"/>
            </a:pPr>
            <a:r>
              <a:rPr lang="en" sz="900" dirty="0">
                <a:solidFill>
                  <a:schemeClr val="dk1"/>
                </a:solidFill>
                <a:latin typeface="Cambria"/>
                <a:ea typeface="Cambria"/>
                <a:cs typeface="Cambria"/>
                <a:sym typeface="Cambria"/>
              </a:rPr>
              <a:t>RPN needs to have high recall, since if we don’t get proposals here there’s no chance they will be classified</a:t>
            </a:r>
            <a:endParaRPr sz="900" dirty="0">
              <a:latin typeface="Cambria"/>
              <a:ea typeface="Cambria"/>
              <a:cs typeface="Cambria"/>
              <a:sym typeface="Cambria"/>
            </a:endParaRPr>
          </a:p>
          <a:p>
            <a:pPr marL="457200" lvl="0" indent="-285750" algn="l" rtl="0">
              <a:spcBef>
                <a:spcPts val="0"/>
              </a:spcBef>
              <a:spcAft>
                <a:spcPts val="0"/>
              </a:spcAft>
              <a:buSzPts val="900"/>
              <a:buFont typeface="Cambria"/>
              <a:buChar char="●"/>
            </a:pPr>
            <a:r>
              <a:rPr lang="en" sz="900" dirty="0">
                <a:latin typeface="Cambria"/>
                <a:ea typeface="Cambria"/>
                <a:cs typeface="Cambria"/>
                <a:sym typeface="Cambria"/>
              </a:rPr>
              <a:t>For some applications you can just use RPN to save time (eg if you are only recognizing a single class)</a:t>
            </a:r>
            <a:endParaRPr sz="900" dirty="0">
              <a:latin typeface="Cambria"/>
              <a:ea typeface="Cambria"/>
              <a:cs typeface="Cambria"/>
              <a:sym typeface="Cambria"/>
            </a:endParaRPr>
          </a:p>
          <a:p>
            <a:pPr marL="457200" lvl="0" indent="-285750" algn="l" rtl="0">
              <a:spcBef>
                <a:spcPts val="0"/>
              </a:spcBef>
              <a:spcAft>
                <a:spcPts val="0"/>
              </a:spcAft>
              <a:buSzPts val="900"/>
              <a:buFont typeface="Cambria"/>
              <a:buChar char="●"/>
            </a:pPr>
            <a:r>
              <a:rPr lang="en" sz="900" dirty="0">
                <a:latin typeface="Cambria"/>
                <a:ea typeface="Cambria"/>
                <a:cs typeface="Cambria"/>
                <a:sym typeface="Cambria"/>
              </a:rPr>
              <a:t>Comparing the 3 methods:</a:t>
            </a:r>
            <a:endParaRPr sz="900" dirty="0">
              <a:latin typeface="Cambria"/>
              <a:ea typeface="Cambria"/>
              <a:cs typeface="Cambria"/>
              <a:sym typeface="Cambria"/>
            </a:endParaRPr>
          </a:p>
          <a:p>
            <a:pPr marL="914400" lvl="1" indent="-285750" algn="l" rtl="0">
              <a:spcBef>
                <a:spcPts val="0"/>
              </a:spcBef>
              <a:spcAft>
                <a:spcPts val="0"/>
              </a:spcAft>
              <a:buSzPts val="900"/>
              <a:buFont typeface="Cambria"/>
              <a:buChar char="○"/>
            </a:pPr>
            <a:r>
              <a:rPr lang="en" sz="900" dirty="0">
                <a:latin typeface="Cambria"/>
                <a:ea typeface="Cambria"/>
                <a:cs typeface="Cambria"/>
                <a:sym typeface="Cambria"/>
              </a:rPr>
              <a:t>R-CNN does not use a CNN to predict region proposals; it uses a selective search algorithm.  Then, it uses a SVM to classify. </a:t>
            </a:r>
            <a:endParaRPr sz="900" dirty="0">
              <a:latin typeface="Cambria"/>
              <a:ea typeface="Cambria"/>
              <a:cs typeface="Cambria"/>
              <a:sym typeface="Cambria"/>
            </a:endParaRPr>
          </a:p>
          <a:p>
            <a:pPr marL="914400" lvl="1" indent="-285750" algn="l" rtl="0">
              <a:spcBef>
                <a:spcPts val="0"/>
              </a:spcBef>
              <a:spcAft>
                <a:spcPts val="0"/>
              </a:spcAft>
              <a:buSzPts val="900"/>
              <a:buFont typeface="Cambria"/>
              <a:buChar char="○"/>
            </a:pPr>
            <a:r>
              <a:rPr lang="en" sz="900" dirty="0">
                <a:latin typeface="Cambria"/>
                <a:ea typeface="Cambria"/>
                <a:cs typeface="Cambria"/>
                <a:sym typeface="Cambria"/>
              </a:rPr>
              <a:t>Fast R-CNN, still uses selective search, but uses ROI pooling and classifies with a CNN.</a:t>
            </a:r>
            <a:endParaRPr sz="900" dirty="0">
              <a:latin typeface="Cambria"/>
              <a:ea typeface="Cambria"/>
              <a:cs typeface="Cambria"/>
              <a:sym typeface="Cambria"/>
            </a:endParaRPr>
          </a:p>
          <a:p>
            <a:pPr marL="914400" lvl="1" indent="-285750" algn="l" rtl="0">
              <a:spcBef>
                <a:spcPts val="0"/>
              </a:spcBef>
              <a:spcAft>
                <a:spcPts val="0"/>
              </a:spcAft>
              <a:buSzPts val="900"/>
              <a:buFont typeface="Cambria"/>
              <a:buChar char="○"/>
            </a:pPr>
            <a:r>
              <a:rPr lang="en" sz="900" dirty="0">
                <a:latin typeface="Cambria"/>
                <a:ea typeface="Cambria"/>
                <a:cs typeface="Cambria"/>
                <a:sym typeface="Cambria"/>
              </a:rPr>
              <a:t>Faster R-CNN adds the RPN, and is thus end-to-end.</a:t>
            </a:r>
            <a:endParaRPr sz="900" dirty="0">
              <a:latin typeface="Cambria"/>
              <a:ea typeface="Cambria"/>
              <a:cs typeface="Cambria"/>
              <a:sym typeface="Cambria"/>
            </a:endParaRPr>
          </a:p>
          <a:p>
            <a:pPr marL="914400" lvl="1" indent="-285750" algn="l" rtl="0">
              <a:spcBef>
                <a:spcPts val="0"/>
              </a:spcBef>
              <a:spcAft>
                <a:spcPts val="0"/>
              </a:spcAft>
              <a:buSzPts val="900"/>
              <a:buFont typeface="Cambria"/>
              <a:buChar char="○"/>
            </a:pPr>
            <a:r>
              <a:rPr lang="en" sz="900" dirty="0">
                <a:latin typeface="Cambria"/>
                <a:ea typeface="Cambria"/>
                <a:cs typeface="Cambria"/>
                <a:sym typeface="Cambria"/>
              </a:rPr>
              <a:t>The time it takes to process an image are approx 50 secs for R-CNN, 2 secs for Fast R-CNN, and 0.2 secs for Faster R-CNN.</a:t>
            </a:r>
            <a:endParaRPr sz="900" dirty="0">
              <a:latin typeface="Cambria"/>
              <a:ea typeface="Cambria"/>
              <a:cs typeface="Cambria"/>
              <a:sym typeface="Cambria"/>
            </a:endParaRPr>
          </a:p>
        </p:txBody>
      </p:sp>
      <p:pic>
        <p:nvPicPr>
          <p:cNvPr id="72" name="Google Shape;72;p15"/>
          <p:cNvPicPr preferRelativeResize="0"/>
          <p:nvPr/>
        </p:nvPicPr>
        <p:blipFill>
          <a:blip r:embed="rId3">
            <a:alphaModFix/>
          </a:blip>
          <a:stretch>
            <a:fillRect/>
          </a:stretch>
        </p:blipFill>
        <p:spPr>
          <a:xfrm>
            <a:off x="6600075" y="4023350"/>
            <a:ext cx="2543925" cy="1057400"/>
          </a:xfrm>
          <a:prstGeom prst="rect">
            <a:avLst/>
          </a:prstGeom>
          <a:noFill/>
          <a:ln>
            <a:noFill/>
          </a:ln>
        </p:spPr>
      </p:pic>
      <p:pic>
        <p:nvPicPr>
          <p:cNvPr id="73" name="Google Shape;73;p15"/>
          <p:cNvPicPr preferRelativeResize="0"/>
          <p:nvPr/>
        </p:nvPicPr>
        <p:blipFill>
          <a:blip r:embed="rId4">
            <a:alphaModFix/>
          </a:blip>
          <a:stretch>
            <a:fillRect/>
          </a:stretch>
        </p:blipFill>
        <p:spPr>
          <a:xfrm>
            <a:off x="211143" y="4153300"/>
            <a:ext cx="1678650" cy="967250"/>
          </a:xfrm>
          <a:prstGeom prst="rect">
            <a:avLst/>
          </a:prstGeom>
          <a:noFill/>
          <a:ln>
            <a:noFill/>
          </a:ln>
        </p:spPr>
      </p:pic>
      <p:pic>
        <p:nvPicPr>
          <p:cNvPr id="74" name="Google Shape;74;p15"/>
          <p:cNvPicPr preferRelativeResize="0"/>
          <p:nvPr/>
        </p:nvPicPr>
        <p:blipFill>
          <a:blip r:embed="rId5">
            <a:alphaModFix/>
          </a:blip>
          <a:stretch>
            <a:fillRect/>
          </a:stretch>
        </p:blipFill>
        <p:spPr>
          <a:xfrm>
            <a:off x="2257600" y="4023344"/>
            <a:ext cx="4291361" cy="1057400"/>
          </a:xfrm>
          <a:prstGeom prst="rect">
            <a:avLst/>
          </a:prstGeom>
          <a:noFill/>
          <a:ln>
            <a:noFill/>
          </a:ln>
        </p:spPr>
      </p:pic>
      <p:pic>
        <p:nvPicPr>
          <p:cNvPr id="75" name="Google Shape;75;p15"/>
          <p:cNvPicPr preferRelativeResize="0"/>
          <p:nvPr/>
        </p:nvPicPr>
        <p:blipFill>
          <a:blip r:embed="rId6">
            <a:alphaModFix/>
          </a:blip>
          <a:stretch>
            <a:fillRect/>
          </a:stretch>
        </p:blipFill>
        <p:spPr>
          <a:xfrm>
            <a:off x="7551675" y="2382575"/>
            <a:ext cx="1499925" cy="1516768"/>
          </a:xfrm>
          <a:prstGeom prst="rect">
            <a:avLst/>
          </a:prstGeom>
          <a:noFill/>
          <a:ln w="19050" cap="flat" cmpd="sng">
            <a:solidFill>
              <a:schemeClr val="dk2"/>
            </a:solidFill>
            <a:prstDash val="solid"/>
            <a:round/>
            <a:headEnd type="none" w="sm" len="sm"/>
            <a:tailEnd type="none" w="sm" len="sm"/>
          </a:ln>
        </p:spPr>
      </p:pic>
      <p:pic>
        <p:nvPicPr>
          <p:cNvPr id="77" name="Google Shape;77;p15"/>
          <p:cNvPicPr preferRelativeResize="0"/>
          <p:nvPr/>
        </p:nvPicPr>
        <p:blipFill>
          <a:blip r:embed="rId7">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0C5A6B67-2134-E8FF-5268-94B83C5B11B2}"/>
              </a:ext>
            </a:extLst>
          </p:cNvPr>
          <p:cNvSpPr txBox="1"/>
          <p:nvPr/>
        </p:nvSpPr>
        <p:spPr>
          <a:xfrm>
            <a:off x="7809655" y="4983881"/>
            <a:ext cx="1426994" cy="200055"/>
          </a:xfrm>
          <a:prstGeom prst="rect">
            <a:avLst/>
          </a:prstGeom>
          <a:noFill/>
        </p:spPr>
        <p:txBody>
          <a:bodyPr wrap="none" rtlCol="0">
            <a:spAutoFit/>
          </a:bodyPr>
          <a:lstStyle/>
          <a:p>
            <a:r>
              <a:rPr lang="en-US" sz="700" i="1" dirty="0"/>
              <a:t>Object Detection/Segmentation</a:t>
            </a:r>
          </a:p>
        </p:txBody>
      </p:sp>
      <p:sp>
        <p:nvSpPr>
          <p:cNvPr id="3" name="Slide Number Placeholder 2">
            <a:extLst>
              <a:ext uri="{FF2B5EF4-FFF2-40B4-BE49-F238E27FC236}">
                <a16:creationId xmlns:a16="http://schemas.microsoft.com/office/drawing/2014/main" id="{F245621A-D8B2-E838-F795-553FC5D2B5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10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10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1000"/>
                                        <p:tgtEl>
                                          <p:spTgt spid="74"/>
                                        </p:tgtEl>
                                      </p:cBhvr>
                                    </p:animEffect>
                                  </p:childTnLst>
                                </p:cTn>
                              </p:par>
                              <p:par>
                                <p:cTn id="17" presetID="10"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can diffusion be done in the latent space?</a:t>
            </a:r>
            <a:endParaRPr b="1" u="sng" dirty="0"/>
          </a:p>
        </p:txBody>
      </p:sp>
      <p:sp>
        <p:nvSpPr>
          <p:cNvPr id="6" name="Text Placeholder 4">
            <a:extLst>
              <a:ext uri="{FF2B5EF4-FFF2-40B4-BE49-F238E27FC236}">
                <a16:creationId xmlns:a16="http://schemas.microsoft.com/office/drawing/2014/main" id="{E81E12B1-9DA9-4B13-A859-44AC293A8B04}"/>
              </a:ext>
            </a:extLst>
          </p:cNvPr>
          <p:cNvSpPr txBox="1">
            <a:spLocks/>
          </p:cNvSpPr>
          <p:nvPr/>
        </p:nvSpPr>
        <p:spPr>
          <a:xfrm>
            <a:off x="0" y="28490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00" dirty="0">
                <a:solidFill>
                  <a:schemeClr val="tx1"/>
                </a:solidFill>
              </a:rPr>
              <a:t>Two stage recipe:</a:t>
            </a:r>
          </a:p>
          <a:p>
            <a:pPr lvl="1"/>
            <a:r>
              <a:rPr lang="en-US" sz="1000" dirty="0">
                <a:solidFill>
                  <a:schemeClr val="tx1"/>
                </a:solidFill>
              </a:rPr>
              <a:t>First, train some type of autoencoder (</a:t>
            </a:r>
            <a:r>
              <a:rPr lang="en-US" sz="1000" dirty="0" err="1">
                <a:solidFill>
                  <a:schemeClr val="tx1"/>
                </a:solidFill>
              </a:rPr>
              <a:t>eg</a:t>
            </a:r>
            <a:r>
              <a:rPr lang="en-US" sz="1000" dirty="0">
                <a:solidFill>
                  <a:schemeClr val="tx1"/>
                </a:solidFill>
              </a:rPr>
              <a:t> vanilla, VAE, VQ-VAE, </a:t>
            </a:r>
            <a:r>
              <a:rPr lang="en-US" sz="1000" dirty="0" err="1">
                <a:solidFill>
                  <a:schemeClr val="tx1"/>
                </a:solidFill>
              </a:rPr>
              <a:t>etc</a:t>
            </a:r>
            <a:r>
              <a:rPr lang="en-US" sz="1000">
                <a:solidFill>
                  <a:schemeClr val="tx1"/>
                </a:solidFill>
              </a:rPr>
              <a:t>) </a:t>
            </a:r>
            <a:r>
              <a:rPr lang="en-US" sz="1000" dirty="0">
                <a:solidFill>
                  <a:schemeClr val="tx1"/>
                </a:solidFill>
              </a:rPr>
              <a:t>on input signals</a:t>
            </a:r>
          </a:p>
          <a:p>
            <a:pPr lvl="1"/>
            <a:r>
              <a:rPr lang="en-US" sz="1000" dirty="0">
                <a:solidFill>
                  <a:schemeClr val="tx1"/>
                </a:solidFill>
              </a:rPr>
              <a:t>Second, train generative diffusion model on latent representations. In this stage, encoder parameters are frozen (and we don’t need the decoder until inference)</a:t>
            </a:r>
          </a:p>
          <a:p>
            <a:r>
              <a:rPr lang="en-US" sz="1000" dirty="0">
                <a:solidFill>
                  <a:schemeClr val="tx1"/>
                </a:solidFill>
              </a:rPr>
              <a:t>Intuition: by extracting a more compact representation that focuses on the perceptually relevant fraction of signal content, and modelling that instead of the original representation, we are able to make relatively modestly sized generative models punch above their weight.</a:t>
            </a:r>
          </a:p>
          <a:p>
            <a:endParaRPr lang="en-US" sz="1000" dirty="0">
              <a:solidFill>
                <a:schemeClr val="tx1"/>
              </a:solidFill>
            </a:endParaRPr>
          </a:p>
          <a:p>
            <a:endParaRPr lang="en-US" sz="1000" dirty="0">
              <a:solidFill>
                <a:schemeClr val="tx1"/>
              </a:solidFill>
            </a:endParaRPr>
          </a:p>
        </p:txBody>
      </p:sp>
      <p:pic>
        <p:nvPicPr>
          <p:cNvPr id="3" name="Picture 2">
            <a:extLst>
              <a:ext uri="{FF2B5EF4-FFF2-40B4-BE49-F238E27FC236}">
                <a16:creationId xmlns:a16="http://schemas.microsoft.com/office/drawing/2014/main" id="{190233CB-AE63-35A1-D433-F4B862B1A6E2}"/>
              </a:ext>
            </a:extLst>
          </p:cNvPr>
          <p:cNvPicPr>
            <a:picLocks noChangeAspect="1"/>
          </p:cNvPicPr>
          <p:nvPr/>
        </p:nvPicPr>
        <p:blipFill>
          <a:blip r:embed="rId3"/>
          <a:stretch>
            <a:fillRect/>
          </a:stretch>
        </p:blipFill>
        <p:spPr>
          <a:xfrm>
            <a:off x="3990878" y="2490226"/>
            <a:ext cx="4885481" cy="2368371"/>
          </a:xfrm>
          <a:prstGeom prst="rect">
            <a:avLst/>
          </a:prstGeom>
        </p:spPr>
      </p:pic>
      <p:sp>
        <p:nvSpPr>
          <p:cNvPr id="2" name="Slide Number Placeholder 1">
            <a:extLst>
              <a:ext uri="{FF2B5EF4-FFF2-40B4-BE49-F238E27FC236}">
                <a16:creationId xmlns:a16="http://schemas.microsoft.com/office/drawing/2014/main" id="{C111BF61-3630-0993-0C9E-D0F32B4573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8503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1F1CC-19FE-FD58-FB59-D487C6F192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BABC0-40B4-7D42-1ECB-A7048DB7BFA2}"/>
              </a:ext>
            </a:extLst>
          </p:cNvPr>
          <p:cNvSpPr>
            <a:spLocks noGrp="1"/>
          </p:cNvSpPr>
          <p:nvPr>
            <p:ph type="title"/>
          </p:nvPr>
        </p:nvSpPr>
        <p:spPr>
          <a:xfrm>
            <a:off x="0" y="-48482"/>
            <a:ext cx="7687818" cy="559260"/>
          </a:xfrm>
        </p:spPr>
        <p:txBody>
          <a:bodyPr>
            <a:normAutofit/>
          </a:bodyPr>
          <a:lstStyle/>
          <a:p>
            <a:r>
              <a:rPr lang="en-US" sz="1400" u="sng" dirty="0"/>
              <a:t>How do Diffusion Transformers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D202EA-9D71-53B7-3C69-B8D5725EFC24}"/>
                  </a:ext>
                </a:extLst>
              </p:cNvPr>
              <p:cNvSpPr>
                <a:spLocks noGrp="1"/>
              </p:cNvSpPr>
              <p:nvPr>
                <p:ph idx="1"/>
              </p:nvPr>
            </p:nvSpPr>
            <p:spPr>
              <a:xfrm>
                <a:off x="0" y="230367"/>
                <a:ext cx="8954516" cy="1298857"/>
              </a:xfrm>
            </p:spPr>
            <p:txBody>
              <a:bodyPr>
                <a:normAutofit/>
              </a:bodyPr>
              <a:lstStyle/>
              <a:p>
                <a:r>
                  <a:rPr lang="en-US" sz="1000" dirty="0">
                    <a:solidFill>
                      <a:schemeClr val="tx1"/>
                    </a:solidFill>
                  </a:rPr>
                  <a:t>Transformer-based diffusion model operating on latent representations </a:t>
                </a:r>
              </a:p>
              <a:p>
                <a:pPr lvl="1"/>
                <a:r>
                  <a:rPr lang="en-US" sz="1000" dirty="0" err="1">
                    <a:solidFill>
                      <a:schemeClr val="tx1"/>
                    </a:solidFill>
                  </a:rPr>
                  <a:t>Latents</a:t>
                </a:r>
                <a:r>
                  <a:rPr lang="en-US" sz="1000" dirty="0">
                    <a:solidFill>
                      <a:schemeClr val="tx1"/>
                    </a:solidFill>
                  </a:rPr>
                  <a:t> are from a frozen pretrained VAE encoder, which is generally convolution / U-Net based</a:t>
                </a:r>
              </a:p>
              <a:p>
                <a:r>
                  <a:rPr lang="en-US" sz="1000" dirty="0">
                    <a:solidFill>
                      <a:schemeClr val="tx1"/>
                    </a:solidFill>
                  </a:rPr>
                  <a:t>Uses </a:t>
                </a:r>
                <a:r>
                  <a:rPr lang="en-US" sz="1000" dirty="0" err="1">
                    <a:solidFill>
                      <a:schemeClr val="tx1"/>
                    </a:solidFill>
                  </a:rPr>
                  <a:t>AdaLN</a:t>
                </a:r>
                <a:r>
                  <a:rPr lang="en-US" sz="1000" dirty="0">
                    <a:solidFill>
                      <a:schemeClr val="tx1"/>
                    </a:solidFill>
                  </a:rPr>
                  <a:t>-Zero for conditioning, which was found to perform better than cross-attention and in-context tokens</a:t>
                </a:r>
              </a:p>
              <a:p>
                <a:pPr lvl="1"/>
                <a:r>
                  <a:rPr lang="en-US" sz="1000" dirty="0">
                    <a:solidFill>
                      <a:schemeClr val="tx1"/>
                    </a:solidFill>
                  </a:rPr>
                  <a:t>Embeds timestamp and class label with separate MLPs into </a:t>
                </a:r>
                <a14:m>
                  <m:oMath xmlns:m="http://schemas.openxmlformats.org/officeDocument/2006/math">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𝑒</m:t>
                        </m:r>
                      </m:e>
                      <m:sub>
                        <m:r>
                          <a:rPr lang="en-US" sz="1000" b="0" i="1" smtClean="0">
                            <a:solidFill>
                              <a:schemeClr val="tx1"/>
                            </a:solidFill>
                            <a:latin typeface="Cambria Math" panose="02040503050406030204" pitchFamily="18" charset="0"/>
                          </a:rPr>
                          <m:t>𝑡</m:t>
                        </m:r>
                      </m:sub>
                    </m:sSub>
                    <m:r>
                      <a:rPr lang="en-US" sz="1000" b="0" i="1" smtClean="0">
                        <a:solidFill>
                          <a:schemeClr val="tx1"/>
                        </a:solidFill>
                        <a:latin typeface="Cambria Math" panose="02040503050406030204" pitchFamily="18" charset="0"/>
                      </a:rPr>
                      <m:t>,</m:t>
                    </m:r>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𝑒</m:t>
                        </m:r>
                      </m:e>
                      <m:sub>
                        <m:r>
                          <a:rPr lang="en-US" sz="1000" b="0" i="1" smtClean="0">
                            <a:solidFill>
                              <a:schemeClr val="tx1"/>
                            </a:solidFill>
                            <a:latin typeface="Cambria Math" panose="02040503050406030204" pitchFamily="18" charset="0"/>
                          </a:rPr>
                          <m:t>𝑦</m:t>
                        </m:r>
                      </m:sub>
                    </m:sSub>
                  </m:oMath>
                </a14:m>
                <a:r>
                  <a:rPr lang="en-US" sz="1000" dirty="0">
                    <a:solidFill>
                      <a:schemeClr val="tx1"/>
                    </a:solidFill>
                  </a:rPr>
                  <a:t>, then adds to get </a:t>
                </a:r>
                <a14:m>
                  <m:oMath xmlns:m="http://schemas.openxmlformats.org/officeDocument/2006/math">
                    <m:r>
                      <a:rPr lang="en-US" sz="1000" b="0" i="1" smtClean="0">
                        <a:solidFill>
                          <a:schemeClr val="tx1"/>
                        </a:solidFill>
                        <a:latin typeface="Cambria Math" panose="02040503050406030204" pitchFamily="18" charset="0"/>
                      </a:rPr>
                      <m:t>𝑒</m:t>
                    </m:r>
                  </m:oMath>
                </a14:m>
                <a:endParaRPr lang="en-US" sz="1000" dirty="0">
                  <a:solidFill>
                    <a:schemeClr val="tx1"/>
                  </a:solidFill>
                </a:endParaRPr>
              </a:p>
              <a:p>
                <a:pPr lvl="1"/>
                <a:r>
                  <a:rPr lang="en-US" sz="1000" dirty="0" err="1">
                    <a:solidFill>
                      <a:schemeClr val="tx1"/>
                    </a:solidFill>
                  </a:rPr>
                  <a:t>Layernorm</a:t>
                </a:r>
                <a:r>
                  <a:rPr lang="en-US" sz="1000" dirty="0">
                    <a:solidFill>
                      <a:schemeClr val="tx1"/>
                    </a:solidFill>
                  </a:rPr>
                  <a:t> residual scaled with separate MLPs: </a:t>
                </a:r>
                <a14:m>
                  <m:oMath xmlns:m="http://schemas.openxmlformats.org/officeDocument/2006/math">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h</m:t>
                        </m:r>
                      </m:e>
                      <m:sub>
                        <m:r>
                          <a:rPr lang="en-US" sz="1000" b="0" i="1" smtClean="0">
                            <a:solidFill>
                              <a:schemeClr val="tx1"/>
                            </a:solidFill>
                            <a:latin typeface="Cambria Math" panose="02040503050406030204" pitchFamily="18" charset="0"/>
                          </a:rPr>
                          <m:t>𝑜𝑢𝑡</m:t>
                        </m:r>
                      </m:sub>
                    </m:sSub>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h</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𝛼</m:t>
                    </m:r>
                    <m:d>
                      <m:dPr>
                        <m:ctrlPr>
                          <a:rPr lang="en-US" sz="1000" b="0" i="1" smtClean="0">
                            <a:solidFill>
                              <a:schemeClr val="tx1"/>
                            </a:solidFill>
                            <a:latin typeface="Cambria Math" panose="02040503050406030204" pitchFamily="18" charset="0"/>
                          </a:rPr>
                        </m:ctrlPr>
                      </m:dPr>
                      <m:e>
                        <m:r>
                          <a:rPr lang="en-US" sz="1000" b="0" i="1" smtClean="0">
                            <a:solidFill>
                              <a:schemeClr val="tx1"/>
                            </a:solidFill>
                            <a:latin typeface="Cambria Math" panose="02040503050406030204" pitchFamily="18" charset="0"/>
                          </a:rPr>
                          <m:t>𝑒</m:t>
                        </m:r>
                      </m:e>
                    </m:d>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𝐵𝑙𝑜𝑐𝑘</m:t>
                    </m:r>
                    <m:d>
                      <m:dPr>
                        <m:ctrlPr>
                          <a:rPr lang="en-US" sz="1000" b="0" i="1" smtClean="0">
                            <a:solidFill>
                              <a:schemeClr val="tx1"/>
                            </a:solidFill>
                            <a:latin typeface="Cambria Math" panose="02040503050406030204" pitchFamily="18" charset="0"/>
                          </a:rPr>
                        </m:ctrlPr>
                      </m:dPr>
                      <m:e>
                        <m:r>
                          <a:rPr lang="en-US" sz="1000" b="0" i="1" smtClean="0">
                            <a:solidFill>
                              <a:schemeClr val="tx1"/>
                            </a:solidFill>
                            <a:latin typeface="Cambria Math" panose="02040503050406030204" pitchFamily="18" charset="0"/>
                          </a:rPr>
                          <m:t>𝛾</m:t>
                        </m:r>
                        <m:d>
                          <m:dPr>
                            <m:ctrlPr>
                              <a:rPr lang="en-US" sz="1000" b="0" i="1" smtClean="0">
                                <a:solidFill>
                                  <a:schemeClr val="tx1"/>
                                </a:solidFill>
                                <a:latin typeface="Cambria Math" panose="02040503050406030204" pitchFamily="18" charset="0"/>
                              </a:rPr>
                            </m:ctrlPr>
                          </m:dPr>
                          <m:e>
                            <m:r>
                              <a:rPr lang="en-US" sz="1000" b="0" i="1" smtClean="0">
                                <a:solidFill>
                                  <a:schemeClr val="tx1"/>
                                </a:solidFill>
                                <a:latin typeface="Cambria Math" panose="02040503050406030204" pitchFamily="18" charset="0"/>
                              </a:rPr>
                              <m:t>𝑒</m:t>
                            </m:r>
                          </m:e>
                        </m:d>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𝐿𝑎𝑦𝑒𝑟𝑁𝑜𝑟𝑚</m:t>
                        </m:r>
                        <m:d>
                          <m:dPr>
                            <m:ctrlPr>
                              <a:rPr lang="en-US" sz="1000" b="0" i="1" smtClean="0">
                                <a:solidFill>
                                  <a:schemeClr val="tx1"/>
                                </a:solidFill>
                                <a:latin typeface="Cambria Math" panose="02040503050406030204" pitchFamily="18" charset="0"/>
                              </a:rPr>
                            </m:ctrlPr>
                          </m:dPr>
                          <m:e>
                            <m:r>
                              <a:rPr lang="en-US" sz="1000" b="0" i="1" smtClean="0">
                                <a:solidFill>
                                  <a:schemeClr val="tx1"/>
                                </a:solidFill>
                                <a:latin typeface="Cambria Math" panose="02040503050406030204" pitchFamily="18" charset="0"/>
                              </a:rPr>
                              <m:t>h</m:t>
                            </m:r>
                          </m:e>
                        </m:d>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𝛽</m:t>
                        </m:r>
                        <m:d>
                          <m:dPr>
                            <m:ctrlPr>
                              <a:rPr lang="en-US" sz="1000" b="0" i="1" smtClean="0">
                                <a:solidFill>
                                  <a:schemeClr val="tx1"/>
                                </a:solidFill>
                                <a:latin typeface="Cambria Math" panose="02040503050406030204" pitchFamily="18" charset="0"/>
                              </a:rPr>
                            </m:ctrlPr>
                          </m:dPr>
                          <m:e>
                            <m:r>
                              <a:rPr lang="en-US" sz="1000" b="0" i="1" smtClean="0">
                                <a:solidFill>
                                  <a:schemeClr val="tx1"/>
                                </a:solidFill>
                                <a:latin typeface="Cambria Math" panose="02040503050406030204" pitchFamily="18" charset="0"/>
                              </a:rPr>
                              <m:t>𝑒</m:t>
                            </m:r>
                          </m:e>
                        </m:d>
                      </m:e>
                    </m:d>
                  </m:oMath>
                </a14:m>
                <a:endParaRPr lang="en-US" sz="1000" dirty="0">
                  <a:solidFill>
                    <a:schemeClr val="tx1"/>
                  </a:solidFill>
                </a:endParaRPr>
              </a:p>
              <a:p>
                <a:endParaRPr lang="en-US" sz="1000" dirty="0">
                  <a:solidFill>
                    <a:schemeClr val="tx1"/>
                  </a:solidFill>
                </a:endParaRPr>
              </a:p>
            </p:txBody>
          </p:sp>
        </mc:Choice>
        <mc:Fallback xmlns="">
          <p:sp>
            <p:nvSpPr>
              <p:cNvPr id="3" name="Content Placeholder 2">
                <a:extLst>
                  <a:ext uri="{FF2B5EF4-FFF2-40B4-BE49-F238E27FC236}">
                    <a16:creationId xmlns:a16="http://schemas.microsoft.com/office/drawing/2014/main" id="{D9D202EA-9D71-53B7-3C69-B8D5725EFC24}"/>
                  </a:ext>
                </a:extLst>
              </p:cNvPr>
              <p:cNvSpPr>
                <a:spLocks noGrp="1" noRot="1" noChangeAspect="1" noMove="1" noResize="1" noEditPoints="1" noAdjustHandles="1" noChangeArrowheads="1" noChangeShapeType="1" noTextEdit="1"/>
              </p:cNvSpPr>
              <p:nvPr>
                <p:ph idx="1"/>
              </p:nvPr>
            </p:nvSpPr>
            <p:spPr>
              <a:xfrm>
                <a:off x="0" y="230367"/>
                <a:ext cx="8954516" cy="1298857"/>
              </a:xfrm>
              <a:blipFill>
                <a:blip r:embed="rId2"/>
                <a:stretch>
                  <a:fillRect t="-37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4F68634-31E5-710E-A1DD-C5737FD58374}"/>
              </a:ext>
            </a:extLst>
          </p:cNvPr>
          <p:cNvPicPr>
            <a:picLocks noChangeAspect="1"/>
          </p:cNvPicPr>
          <p:nvPr/>
        </p:nvPicPr>
        <p:blipFill>
          <a:blip r:embed="rId3"/>
          <a:stretch>
            <a:fillRect/>
          </a:stretch>
        </p:blipFill>
        <p:spPr>
          <a:xfrm>
            <a:off x="4815947" y="1958714"/>
            <a:ext cx="3549694" cy="2889979"/>
          </a:xfrm>
          <a:prstGeom prst="rect">
            <a:avLst/>
          </a:prstGeom>
        </p:spPr>
      </p:pic>
      <p:sp>
        <p:nvSpPr>
          <p:cNvPr id="4" name="Slide Number Placeholder 3">
            <a:extLst>
              <a:ext uri="{FF2B5EF4-FFF2-40B4-BE49-F238E27FC236}">
                <a16:creationId xmlns:a16="http://schemas.microsoft.com/office/drawing/2014/main" id="{F1BDDF57-726C-D479-D404-3A443D4BF3F6}"/>
              </a:ext>
            </a:extLst>
          </p:cNvPr>
          <p:cNvSpPr>
            <a:spLocks noGrp="1"/>
          </p:cNvSpPr>
          <p:nvPr>
            <p:ph type="sldNum" sz="quarter" idx="12"/>
          </p:nvPr>
        </p:nvSpPr>
        <p:spPr/>
        <p:txBody>
          <a:bodyPr/>
          <a:lstStyle/>
          <a:p>
            <a:fld id="{13FA7114-A053-4D77-83D8-BB2B688B3169}" type="slidenum">
              <a:rPr lang="en-US" smtClean="0"/>
              <a:t>21</a:t>
            </a:fld>
            <a:endParaRPr lang="en-US"/>
          </a:p>
        </p:txBody>
      </p:sp>
    </p:spTree>
    <p:extLst>
      <p:ext uri="{BB962C8B-B14F-4D97-AF65-F5344CB8AC3E}">
        <p14:creationId xmlns:p14="http://schemas.microsoft.com/office/powerpoint/2010/main" val="5848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4E14DA16-5F13-67F0-1FFC-FC3A7C3EF12A}"/>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FB6F4ACB-10A3-3EF7-E89C-0AF7CB19A41E}"/>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can diffusion sampling be made deterministic?</a:t>
            </a:r>
            <a:endParaRPr b="1" u="sng" dirty="0"/>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13EB7253-2534-ACE2-EF86-C1AD1D1F503B}"/>
                  </a:ext>
                </a:extLst>
              </p:cNvPr>
              <p:cNvSpPr txBox="1">
                <a:spLocks/>
              </p:cNvSpPr>
              <p:nvPr/>
            </p:nvSpPr>
            <p:spPr>
              <a:xfrm>
                <a:off x="0" y="284903"/>
                <a:ext cx="5389008"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100" dirty="0">
                    <a:solidFill>
                      <a:schemeClr val="tx1"/>
                    </a:solidFill>
                  </a:rPr>
                  <a:t>Forward process (noising) is the same as before</a:t>
                </a:r>
              </a:p>
              <a:p>
                <a:r>
                  <a:rPr lang="en-US" sz="1100" dirty="0">
                    <a:solidFill>
                      <a:schemeClr val="tx1"/>
                    </a:solidFill>
                  </a:rPr>
                  <a:t>Reverse process involves first obtaining </a:t>
                </a:r>
                <a14:m>
                  <m:oMath xmlns:m="http://schemas.openxmlformats.org/officeDocument/2006/math">
                    <m:acc>
                      <m:accPr>
                        <m:chr m:val="̂"/>
                        <m:ctrlPr>
                          <a:rPr lang="en-US" sz="1100" b="0" i="1" smtClean="0">
                            <a:solidFill>
                              <a:schemeClr val="tx1"/>
                            </a:solidFill>
                            <a:latin typeface="Cambria Math" panose="02040503050406030204" pitchFamily="18" charset="0"/>
                          </a:rPr>
                        </m:ctrlPr>
                      </m:accPr>
                      <m:e>
                        <m:sSub>
                          <m:sSubPr>
                            <m:ctrlPr>
                              <a:rPr lang="en-US" sz="1100" b="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𝑥</m:t>
                            </m:r>
                          </m:e>
                          <m:sub>
                            <m:r>
                              <a:rPr lang="en-US" sz="1100" b="0" i="1" smtClean="0">
                                <a:solidFill>
                                  <a:schemeClr val="tx1"/>
                                </a:solidFill>
                                <a:latin typeface="Cambria Math" panose="02040503050406030204" pitchFamily="18" charset="0"/>
                              </a:rPr>
                              <m:t>0</m:t>
                            </m:r>
                          </m:sub>
                        </m:sSub>
                      </m:e>
                    </m:acc>
                  </m:oMath>
                </a14:m>
                <a:r>
                  <a:rPr lang="en-US" sz="1100" dirty="0">
                    <a:solidFill>
                      <a:schemeClr val="tx1"/>
                    </a:solidFill>
                  </a:rPr>
                  <a:t>, a “one-shot” estimate of </a:t>
                </a:r>
                <a14:m>
                  <m:oMath xmlns:m="http://schemas.openxmlformats.org/officeDocument/2006/math">
                    <m:sSub>
                      <m:sSubPr>
                        <m:ctrlPr>
                          <a:rPr lang="en-US" sz="1100" b="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𝑥</m:t>
                        </m:r>
                      </m:e>
                      <m:sub>
                        <m:r>
                          <a:rPr lang="en-US" sz="1100" b="0" i="1" smtClean="0">
                            <a:solidFill>
                              <a:schemeClr val="tx1"/>
                            </a:solidFill>
                            <a:latin typeface="Cambria Math" panose="02040503050406030204" pitchFamily="18" charset="0"/>
                          </a:rPr>
                          <m:t>0</m:t>
                        </m:r>
                      </m:sub>
                    </m:sSub>
                  </m:oMath>
                </a14:m>
                <a:endParaRPr lang="en-US" sz="1100" dirty="0">
                  <a:solidFill>
                    <a:schemeClr val="tx1"/>
                  </a:solidFill>
                </a:endParaRPr>
              </a:p>
              <a:p>
                <a:r>
                  <a:rPr lang="en-US" sz="1100" dirty="0">
                    <a:solidFill>
                      <a:schemeClr val="tx1"/>
                    </a:solidFill>
                  </a:rPr>
                  <a:t>Then, the update is a weighted combination of the clean image </a:t>
                </a:r>
                <a14:m>
                  <m:oMath xmlns:m="http://schemas.openxmlformats.org/officeDocument/2006/math">
                    <m:acc>
                      <m:accPr>
                        <m:chr m:val="̂"/>
                        <m:ctrlPr>
                          <a:rPr lang="en-US" sz="1100" b="0" i="1" smtClean="0">
                            <a:solidFill>
                              <a:schemeClr val="tx1"/>
                            </a:solidFill>
                            <a:latin typeface="Cambria Math" panose="02040503050406030204" pitchFamily="18" charset="0"/>
                          </a:rPr>
                        </m:ctrlPr>
                      </m:accPr>
                      <m:e>
                        <m:sSub>
                          <m:sSubPr>
                            <m:ctrlPr>
                              <a:rPr lang="en-US" sz="1100" b="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𝑥</m:t>
                            </m:r>
                          </m:e>
                          <m:sub>
                            <m:r>
                              <a:rPr lang="en-US" sz="1100" b="0" i="1" smtClean="0">
                                <a:solidFill>
                                  <a:schemeClr val="tx1"/>
                                </a:solidFill>
                                <a:latin typeface="Cambria Math" panose="02040503050406030204" pitchFamily="18" charset="0"/>
                              </a:rPr>
                              <m:t>0</m:t>
                            </m:r>
                          </m:sub>
                        </m:sSub>
                      </m:e>
                    </m:acc>
                  </m:oMath>
                </a14:m>
                <a:r>
                  <a:rPr lang="en-US" sz="1100" dirty="0">
                    <a:solidFill>
                      <a:schemeClr val="tx1"/>
                    </a:solidFill>
                  </a:rPr>
                  <a:t> and the noise direction</a:t>
                </a:r>
              </a:p>
              <a:p>
                <a:r>
                  <a:rPr lang="en-US" sz="1100" dirty="0">
                    <a:solidFill>
                      <a:schemeClr val="tx1"/>
                    </a:solidFill>
                  </a:rPr>
                  <a:t>Allows for a deterministic mapping from noise -&gt; image, and image back to noise</a:t>
                </a:r>
              </a:p>
              <a:p>
                <a:endParaRPr lang="en-US" sz="1100" dirty="0">
                  <a:solidFill>
                    <a:schemeClr val="tx1"/>
                  </a:solidFill>
                </a:endParaRPr>
              </a:p>
              <a:p>
                <a:endParaRPr lang="en-US" sz="1100" dirty="0">
                  <a:solidFill>
                    <a:schemeClr val="tx1"/>
                  </a:solidFill>
                </a:endParaRPr>
              </a:p>
            </p:txBody>
          </p:sp>
        </mc:Choice>
        <mc:Fallback xmlns="">
          <p:sp>
            <p:nvSpPr>
              <p:cNvPr id="6" name="Text Placeholder 4">
                <a:extLst>
                  <a:ext uri="{FF2B5EF4-FFF2-40B4-BE49-F238E27FC236}">
                    <a16:creationId xmlns:a16="http://schemas.microsoft.com/office/drawing/2014/main" id="{13EB7253-2534-ACE2-EF86-C1AD1D1F503B}"/>
                  </a:ext>
                </a:extLst>
              </p:cNvPr>
              <p:cNvSpPr txBox="1">
                <a:spLocks noRot="1" noChangeAspect="1" noMove="1" noResize="1" noEditPoints="1" noAdjustHandles="1" noChangeArrowheads="1" noChangeShapeType="1" noTextEdit="1"/>
              </p:cNvSpPr>
              <p:nvPr/>
            </p:nvSpPr>
            <p:spPr>
              <a:xfrm>
                <a:off x="0" y="284903"/>
                <a:ext cx="5389008" cy="3416400"/>
              </a:xfrm>
              <a:prstGeom prst="rect">
                <a:avLst/>
              </a:prstGeom>
              <a:blipFill>
                <a:blip r:embed="rId3"/>
                <a:stretch>
                  <a:fillRect t="-1071"/>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C232F7FB-7609-D951-58DD-ED849898FD9C}"/>
              </a:ext>
            </a:extLst>
          </p:cNvPr>
          <p:cNvPicPr>
            <a:picLocks noChangeAspect="1"/>
          </p:cNvPicPr>
          <p:nvPr/>
        </p:nvPicPr>
        <p:blipFill>
          <a:blip r:embed="rId4"/>
          <a:stretch>
            <a:fillRect/>
          </a:stretch>
        </p:blipFill>
        <p:spPr>
          <a:xfrm>
            <a:off x="5591826" y="685104"/>
            <a:ext cx="3349461" cy="393600"/>
          </a:xfrm>
          <a:prstGeom prst="rect">
            <a:avLst/>
          </a:prstGeom>
        </p:spPr>
      </p:pic>
      <p:pic>
        <p:nvPicPr>
          <p:cNvPr id="7" name="Picture 6">
            <a:extLst>
              <a:ext uri="{FF2B5EF4-FFF2-40B4-BE49-F238E27FC236}">
                <a16:creationId xmlns:a16="http://schemas.microsoft.com/office/drawing/2014/main" id="{119C66D5-21B2-F528-F68F-5FC508446F12}"/>
              </a:ext>
            </a:extLst>
          </p:cNvPr>
          <p:cNvPicPr>
            <a:picLocks noChangeAspect="1"/>
          </p:cNvPicPr>
          <p:nvPr/>
        </p:nvPicPr>
        <p:blipFill>
          <a:blip r:embed="rId5"/>
          <a:stretch>
            <a:fillRect/>
          </a:stretch>
        </p:blipFill>
        <p:spPr>
          <a:xfrm>
            <a:off x="5951716" y="248813"/>
            <a:ext cx="2426863" cy="436290"/>
          </a:xfrm>
          <a:prstGeom prst="rect">
            <a:avLst/>
          </a:prstGeom>
        </p:spPr>
      </p:pic>
      <p:sp>
        <p:nvSpPr>
          <p:cNvPr id="2" name="Slide Number Placeholder 1">
            <a:extLst>
              <a:ext uri="{FF2B5EF4-FFF2-40B4-BE49-F238E27FC236}">
                <a16:creationId xmlns:a16="http://schemas.microsoft.com/office/drawing/2014/main" id="{B0E2A3BC-D1A6-2F6A-7EEF-C867B124CC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0470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91CCEB92-D036-20C3-97D8-44058A724B8A}"/>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D3051E6F-197D-56CA-B670-511A33AE9F19}"/>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can diffusion be sped up using distillation?</a:t>
            </a:r>
            <a:endParaRPr b="1" u="sng" dirty="0"/>
          </a:p>
        </p:txBody>
      </p:sp>
      <p:sp>
        <p:nvSpPr>
          <p:cNvPr id="6" name="Text Placeholder 4">
            <a:extLst>
              <a:ext uri="{FF2B5EF4-FFF2-40B4-BE49-F238E27FC236}">
                <a16:creationId xmlns:a16="http://schemas.microsoft.com/office/drawing/2014/main" id="{46CF35DA-908C-E9E5-3788-4BFD9A8D020C}"/>
              </a:ext>
            </a:extLst>
          </p:cNvPr>
          <p:cNvSpPr txBox="1">
            <a:spLocks/>
          </p:cNvSpPr>
          <p:nvPr/>
        </p:nvSpPr>
        <p:spPr>
          <a:xfrm>
            <a:off x="0" y="28490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100" dirty="0">
                <a:solidFill>
                  <a:schemeClr val="tx1"/>
                </a:solidFill>
              </a:rPr>
              <a:t>Train a standard teacher DDIM model</a:t>
            </a:r>
          </a:p>
          <a:p>
            <a:r>
              <a:rPr lang="en-US" sz="1100" dirty="0">
                <a:solidFill>
                  <a:schemeClr val="tx1"/>
                </a:solidFill>
              </a:rPr>
              <a:t>Perform inference on a dataset of images, and cache some intermediate partially-denoised results </a:t>
            </a:r>
          </a:p>
          <a:p>
            <a:r>
              <a:rPr lang="en-US" sz="1100" dirty="0">
                <a:solidFill>
                  <a:schemeClr val="tx1"/>
                </a:solidFill>
              </a:rPr>
              <a:t>Train student to directly map those intermediate results </a:t>
            </a:r>
          </a:p>
          <a:p>
            <a:endParaRPr lang="en-US" sz="1100" dirty="0">
              <a:solidFill>
                <a:schemeClr val="tx1"/>
              </a:solidFill>
            </a:endParaRPr>
          </a:p>
          <a:p>
            <a:endParaRPr lang="en-US" sz="1100" dirty="0">
              <a:solidFill>
                <a:schemeClr val="tx1"/>
              </a:solidFill>
            </a:endParaRPr>
          </a:p>
        </p:txBody>
      </p:sp>
      <p:pic>
        <p:nvPicPr>
          <p:cNvPr id="3" name="Picture 2">
            <a:extLst>
              <a:ext uri="{FF2B5EF4-FFF2-40B4-BE49-F238E27FC236}">
                <a16:creationId xmlns:a16="http://schemas.microsoft.com/office/drawing/2014/main" id="{CC553E39-EB70-2C91-63DF-6773D4F5D416}"/>
              </a:ext>
            </a:extLst>
          </p:cNvPr>
          <p:cNvPicPr>
            <a:picLocks noChangeAspect="1"/>
          </p:cNvPicPr>
          <p:nvPr/>
        </p:nvPicPr>
        <p:blipFill>
          <a:blip r:embed="rId3"/>
          <a:stretch>
            <a:fillRect/>
          </a:stretch>
        </p:blipFill>
        <p:spPr>
          <a:xfrm>
            <a:off x="4472970" y="3131085"/>
            <a:ext cx="4380458" cy="1601719"/>
          </a:xfrm>
          <a:prstGeom prst="rect">
            <a:avLst/>
          </a:prstGeom>
          <a:ln>
            <a:solidFill>
              <a:schemeClr val="tx1"/>
            </a:solidFill>
          </a:ln>
        </p:spPr>
      </p:pic>
      <p:pic>
        <p:nvPicPr>
          <p:cNvPr id="5" name="Picture 4">
            <a:extLst>
              <a:ext uri="{FF2B5EF4-FFF2-40B4-BE49-F238E27FC236}">
                <a16:creationId xmlns:a16="http://schemas.microsoft.com/office/drawing/2014/main" id="{B22DD623-0604-EFE0-AFD2-D572CDAAB248}"/>
              </a:ext>
            </a:extLst>
          </p:cNvPr>
          <p:cNvPicPr>
            <a:picLocks noChangeAspect="1"/>
          </p:cNvPicPr>
          <p:nvPr/>
        </p:nvPicPr>
        <p:blipFill>
          <a:blip r:embed="rId4"/>
          <a:stretch>
            <a:fillRect/>
          </a:stretch>
        </p:blipFill>
        <p:spPr>
          <a:xfrm>
            <a:off x="189373" y="3131085"/>
            <a:ext cx="4085234" cy="1601047"/>
          </a:xfrm>
          <a:prstGeom prst="rect">
            <a:avLst/>
          </a:prstGeom>
          <a:ln>
            <a:solidFill>
              <a:schemeClr val="tx1"/>
            </a:solidFill>
          </a:ln>
        </p:spPr>
      </p:pic>
      <p:sp>
        <p:nvSpPr>
          <p:cNvPr id="2" name="Slide Number Placeholder 1">
            <a:extLst>
              <a:ext uri="{FF2B5EF4-FFF2-40B4-BE49-F238E27FC236}">
                <a16:creationId xmlns:a16="http://schemas.microsoft.com/office/drawing/2014/main" id="{1E5B1487-3595-39E8-85C3-199FDD0AC0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41286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F09745BC-AD93-BF13-3622-3B44345A6DBC}"/>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002F24E6-762B-69E6-BA2F-50DDC5325636}"/>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What is ControlNet?</a:t>
            </a:r>
            <a:endParaRPr b="1" u="sng" dirty="0"/>
          </a:p>
        </p:txBody>
      </p:sp>
      <p:sp>
        <p:nvSpPr>
          <p:cNvPr id="6" name="Text Placeholder 4">
            <a:extLst>
              <a:ext uri="{FF2B5EF4-FFF2-40B4-BE49-F238E27FC236}">
                <a16:creationId xmlns:a16="http://schemas.microsoft.com/office/drawing/2014/main" id="{978DC91B-285A-A9E7-BD44-31F14CE3B71B}"/>
              </a:ext>
            </a:extLst>
          </p:cNvPr>
          <p:cNvSpPr txBox="1">
            <a:spLocks/>
          </p:cNvSpPr>
          <p:nvPr/>
        </p:nvSpPr>
        <p:spPr>
          <a:xfrm>
            <a:off x="0" y="284903"/>
            <a:ext cx="5658338" cy="16454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200" dirty="0">
                <a:solidFill>
                  <a:schemeClr val="tx1"/>
                </a:solidFill>
              </a:rPr>
              <a:t>Method to enable precise spatial control/conditioning in large text-to-image diffusion models, without modifying the original pretrained model</a:t>
            </a:r>
          </a:p>
          <a:p>
            <a:pPr lvl="1"/>
            <a:r>
              <a:rPr lang="en-US" sz="1200" dirty="0">
                <a:solidFill>
                  <a:schemeClr val="tx1"/>
                </a:solidFill>
              </a:rPr>
              <a:t>Inputs include edge maps, human poses, depth maps, segmentation maps, sketches, </a:t>
            </a:r>
            <a:r>
              <a:rPr lang="en-US" sz="1200" dirty="0" err="1">
                <a:solidFill>
                  <a:schemeClr val="tx1"/>
                </a:solidFill>
              </a:rPr>
              <a:t>etc</a:t>
            </a:r>
            <a:endParaRPr lang="en-US" sz="1200" dirty="0">
              <a:solidFill>
                <a:schemeClr val="tx1"/>
              </a:solidFill>
            </a:endParaRPr>
          </a:p>
          <a:p>
            <a:r>
              <a:rPr lang="en-US" sz="1200" dirty="0">
                <a:solidFill>
                  <a:schemeClr val="tx1"/>
                </a:solidFill>
              </a:rPr>
              <a:t>Freezes pretrained model weights and connects it to zero-initialized 1x1 convolutions (so that it avoids injecting noise too early, and promote gradually learning how to modulate network)</a:t>
            </a:r>
          </a:p>
          <a:p>
            <a:r>
              <a:rPr lang="en-US" sz="1200" dirty="0">
                <a:solidFill>
                  <a:schemeClr val="tx1"/>
                </a:solidFill>
              </a:rPr>
              <a:t>Requires paired data with conditioning, and optionally paired text captions</a:t>
            </a:r>
          </a:p>
          <a:p>
            <a:pPr marL="114300" indent="0">
              <a:buNone/>
            </a:pPr>
            <a:br>
              <a:rPr lang="en-US" sz="1200" dirty="0">
                <a:solidFill>
                  <a:schemeClr val="tx1"/>
                </a:solidFill>
              </a:rPr>
            </a:br>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p:txBody>
      </p:sp>
      <p:pic>
        <p:nvPicPr>
          <p:cNvPr id="3" name="Picture 2">
            <a:extLst>
              <a:ext uri="{FF2B5EF4-FFF2-40B4-BE49-F238E27FC236}">
                <a16:creationId xmlns:a16="http://schemas.microsoft.com/office/drawing/2014/main" id="{9EED6A7D-9893-BDD2-3CE8-181D2110688B}"/>
              </a:ext>
            </a:extLst>
          </p:cNvPr>
          <p:cNvPicPr>
            <a:picLocks noChangeAspect="1"/>
          </p:cNvPicPr>
          <p:nvPr/>
        </p:nvPicPr>
        <p:blipFill>
          <a:blip r:embed="rId3"/>
          <a:stretch>
            <a:fillRect/>
          </a:stretch>
        </p:blipFill>
        <p:spPr>
          <a:xfrm>
            <a:off x="64524" y="2678768"/>
            <a:ext cx="4319907" cy="2464732"/>
          </a:xfrm>
          <a:prstGeom prst="rect">
            <a:avLst/>
          </a:prstGeom>
        </p:spPr>
      </p:pic>
      <p:pic>
        <p:nvPicPr>
          <p:cNvPr id="5" name="Picture 4">
            <a:extLst>
              <a:ext uri="{FF2B5EF4-FFF2-40B4-BE49-F238E27FC236}">
                <a16:creationId xmlns:a16="http://schemas.microsoft.com/office/drawing/2014/main" id="{D2BF27E6-A2A4-3505-24E7-058415B78A8D}"/>
              </a:ext>
            </a:extLst>
          </p:cNvPr>
          <p:cNvPicPr>
            <a:picLocks noChangeAspect="1"/>
          </p:cNvPicPr>
          <p:nvPr/>
        </p:nvPicPr>
        <p:blipFill>
          <a:blip r:embed="rId4"/>
          <a:stretch>
            <a:fillRect/>
          </a:stretch>
        </p:blipFill>
        <p:spPr>
          <a:xfrm>
            <a:off x="6132453" y="147326"/>
            <a:ext cx="2614355" cy="4423508"/>
          </a:xfrm>
          <a:prstGeom prst="rect">
            <a:avLst/>
          </a:prstGeom>
        </p:spPr>
      </p:pic>
      <p:sp>
        <p:nvSpPr>
          <p:cNvPr id="2" name="Slide Number Placeholder 1">
            <a:extLst>
              <a:ext uri="{FF2B5EF4-FFF2-40B4-BE49-F238E27FC236}">
                <a16:creationId xmlns:a16="http://schemas.microsoft.com/office/drawing/2014/main" id="{65BAFD73-9701-E3A6-F7E6-0E17E1F7D9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18621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32A10E13-66DB-F825-88BC-2AA72B7AFAC0}"/>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AE55DEA8-81EA-6FC8-5CA5-1E7620C49125}"/>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can diffusion be used to do inpainting?</a:t>
            </a:r>
            <a:endParaRPr b="1" u="sng" dirty="0"/>
          </a:p>
        </p:txBody>
      </p:sp>
      <p:sp>
        <p:nvSpPr>
          <p:cNvPr id="6" name="Text Placeholder 4">
            <a:extLst>
              <a:ext uri="{FF2B5EF4-FFF2-40B4-BE49-F238E27FC236}">
                <a16:creationId xmlns:a16="http://schemas.microsoft.com/office/drawing/2014/main" id="{3EAC3383-483D-3200-476A-C820BD61FCCC}"/>
              </a:ext>
            </a:extLst>
          </p:cNvPr>
          <p:cNvSpPr txBox="1">
            <a:spLocks/>
          </p:cNvSpPr>
          <p:nvPr/>
        </p:nvSpPr>
        <p:spPr>
          <a:xfrm>
            <a:off x="0" y="28490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00" dirty="0">
                <a:solidFill>
                  <a:schemeClr val="tx1"/>
                </a:solidFill>
              </a:rPr>
              <a:t>Can be done without retraining the diffusion model; during inference timesteps, noise known (unmasked) regions to the appropriate corresponding noise level, while unknown (masked) regions are initialized with random noise and proceed as usual</a:t>
            </a:r>
          </a:p>
          <a:p>
            <a:pPr lvl="1"/>
            <a:r>
              <a:rPr lang="en-US" sz="1000" dirty="0">
                <a:solidFill>
                  <a:schemeClr val="tx1"/>
                </a:solidFill>
              </a:rPr>
              <a:t>Has additional benefit to not restrict training to a specific distribution of mask, which can limit generalization</a:t>
            </a:r>
          </a:p>
          <a:p>
            <a:pPr lvl="1"/>
            <a:r>
              <a:rPr lang="en-US" sz="1000" dirty="0">
                <a:solidFill>
                  <a:schemeClr val="tx1"/>
                </a:solidFill>
              </a:rPr>
              <a:t>The </a:t>
            </a:r>
            <a:r>
              <a:rPr lang="en-US" sz="1000" dirty="0" err="1">
                <a:solidFill>
                  <a:schemeClr val="tx1"/>
                </a:solidFill>
              </a:rPr>
              <a:t>RePaint</a:t>
            </a:r>
            <a:r>
              <a:rPr lang="en-US" sz="1000" dirty="0">
                <a:solidFill>
                  <a:schemeClr val="tx1"/>
                </a:solidFill>
              </a:rPr>
              <a:t> paper additionally applies strategy to include periodic jumps forward/back in diffusion steps to refine results</a:t>
            </a:r>
          </a:p>
          <a:p>
            <a:r>
              <a:rPr lang="en-US" sz="1000" dirty="0">
                <a:solidFill>
                  <a:schemeClr val="tx1"/>
                </a:solidFill>
              </a:rPr>
              <a:t>Alternatively, you can train the model to directly do inpainting by training on masked images</a:t>
            </a:r>
          </a:p>
          <a:p>
            <a:pPr lvl="1"/>
            <a:r>
              <a:rPr lang="en-US" sz="1000" dirty="0">
                <a:solidFill>
                  <a:schemeClr val="tx1"/>
                </a:solidFill>
              </a:rPr>
              <a:t>Network trained to see partially noised images, in the masked regions</a:t>
            </a:r>
          </a:p>
          <a:p>
            <a:pPr lvl="1"/>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p:txBody>
      </p:sp>
      <p:pic>
        <p:nvPicPr>
          <p:cNvPr id="3" name="Picture 2">
            <a:extLst>
              <a:ext uri="{FF2B5EF4-FFF2-40B4-BE49-F238E27FC236}">
                <a16:creationId xmlns:a16="http://schemas.microsoft.com/office/drawing/2014/main" id="{AE982428-29A2-00AF-5F74-E283D063E2BA}"/>
              </a:ext>
            </a:extLst>
          </p:cNvPr>
          <p:cNvPicPr>
            <a:picLocks noChangeAspect="1"/>
          </p:cNvPicPr>
          <p:nvPr/>
        </p:nvPicPr>
        <p:blipFill>
          <a:blip r:embed="rId3"/>
          <a:stretch>
            <a:fillRect/>
          </a:stretch>
        </p:blipFill>
        <p:spPr>
          <a:xfrm>
            <a:off x="4442337" y="2216911"/>
            <a:ext cx="4072600" cy="2641686"/>
          </a:xfrm>
          <a:prstGeom prst="rect">
            <a:avLst/>
          </a:prstGeom>
          <a:ln>
            <a:solidFill>
              <a:schemeClr val="tx1"/>
            </a:solidFill>
          </a:ln>
        </p:spPr>
      </p:pic>
      <p:pic>
        <p:nvPicPr>
          <p:cNvPr id="5" name="Picture 4">
            <a:extLst>
              <a:ext uri="{FF2B5EF4-FFF2-40B4-BE49-F238E27FC236}">
                <a16:creationId xmlns:a16="http://schemas.microsoft.com/office/drawing/2014/main" id="{9E5102FB-C0E8-07E1-AC43-4FBCDEA0C835}"/>
              </a:ext>
            </a:extLst>
          </p:cNvPr>
          <p:cNvPicPr>
            <a:picLocks noChangeAspect="1"/>
          </p:cNvPicPr>
          <p:nvPr/>
        </p:nvPicPr>
        <p:blipFill>
          <a:blip r:embed="rId4"/>
          <a:stretch>
            <a:fillRect/>
          </a:stretch>
        </p:blipFill>
        <p:spPr>
          <a:xfrm>
            <a:off x="764077" y="1520976"/>
            <a:ext cx="2807554" cy="346047"/>
          </a:xfrm>
          <a:prstGeom prst="rect">
            <a:avLst/>
          </a:prstGeom>
        </p:spPr>
      </p:pic>
      <p:sp>
        <p:nvSpPr>
          <p:cNvPr id="2" name="Slide Number Placeholder 1">
            <a:extLst>
              <a:ext uri="{FF2B5EF4-FFF2-40B4-BE49-F238E27FC236}">
                <a16:creationId xmlns:a16="http://schemas.microsoft.com/office/drawing/2014/main" id="{C7206B1C-B065-C601-CFBD-DE9EAEF51B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426636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C42607E9-3B3A-5BEB-9912-51FFDB123B0E}"/>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7DC5F30D-AE19-A5E9-6FE0-76AFA6C87765}"/>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What is GLIDE and how can it perform text-guided inpainting?</a:t>
            </a:r>
            <a:endParaRPr b="1" u="sng" dirty="0"/>
          </a:p>
        </p:txBody>
      </p:sp>
      <p:sp>
        <p:nvSpPr>
          <p:cNvPr id="6" name="Text Placeholder 4">
            <a:extLst>
              <a:ext uri="{FF2B5EF4-FFF2-40B4-BE49-F238E27FC236}">
                <a16:creationId xmlns:a16="http://schemas.microsoft.com/office/drawing/2014/main" id="{D092289A-4005-599A-2C50-B7217C84287C}"/>
              </a:ext>
            </a:extLst>
          </p:cNvPr>
          <p:cNvSpPr txBox="1">
            <a:spLocks/>
          </p:cNvSpPr>
          <p:nvPr/>
        </p:nvSpPr>
        <p:spPr>
          <a:xfrm>
            <a:off x="0" y="28490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50" dirty="0">
                <a:solidFill>
                  <a:schemeClr val="tx1"/>
                </a:solidFill>
              </a:rPr>
              <a:t>Text-guided diffusion (using classifier-free guidance); outperforms CLIP-guided diffusion where you train a clip model on noisy images</a:t>
            </a:r>
          </a:p>
          <a:p>
            <a:r>
              <a:rPr lang="en-US" sz="1050" dirty="0">
                <a:solidFill>
                  <a:schemeClr val="tx1"/>
                </a:solidFill>
              </a:rPr>
              <a:t>Can do text-guided inpainting by finetuning model to </a:t>
            </a:r>
            <a:r>
              <a:rPr lang="en-US" sz="1050" dirty="0" err="1">
                <a:solidFill>
                  <a:schemeClr val="tx1"/>
                </a:solidFill>
              </a:rPr>
              <a:t>inpaint</a:t>
            </a:r>
            <a:r>
              <a:rPr lang="en-US" sz="1050" dirty="0">
                <a:solidFill>
                  <a:schemeClr val="tx1"/>
                </a:solidFill>
              </a:rPr>
              <a:t> with text conditioning</a:t>
            </a:r>
          </a:p>
          <a:p>
            <a:pPr lvl="1"/>
            <a:r>
              <a:rPr lang="en-US" sz="1050" dirty="0">
                <a:solidFill>
                  <a:schemeClr val="tx1"/>
                </a:solidFill>
              </a:rPr>
              <a:t>Masked regions don’t necessarily correspond to text captions during training – suboptimal, but in practice still seems to work</a:t>
            </a:r>
          </a:p>
          <a:p>
            <a:pPr lvl="1"/>
            <a:r>
              <a:rPr lang="en-US" sz="1050" dirty="0">
                <a:solidFill>
                  <a:schemeClr val="tx1"/>
                </a:solidFill>
              </a:rPr>
              <a:t>The model is able to see a fair amount of examples where the masked region does correspond, and over time learns to provide desired behavior </a:t>
            </a:r>
          </a:p>
          <a:p>
            <a:endParaRPr lang="en-US" sz="1050" dirty="0">
              <a:solidFill>
                <a:schemeClr val="tx1"/>
              </a:solidFill>
            </a:endParaRPr>
          </a:p>
          <a:p>
            <a:endParaRPr lang="en-US" sz="1050" dirty="0">
              <a:solidFill>
                <a:schemeClr val="tx1"/>
              </a:solidFill>
            </a:endParaRPr>
          </a:p>
          <a:p>
            <a:endParaRPr lang="en-US" sz="1050" dirty="0">
              <a:solidFill>
                <a:schemeClr val="tx1"/>
              </a:solidFill>
            </a:endParaRPr>
          </a:p>
          <a:p>
            <a:endParaRPr lang="en-US" sz="1050" dirty="0">
              <a:solidFill>
                <a:schemeClr val="tx1"/>
              </a:solidFill>
            </a:endParaRPr>
          </a:p>
        </p:txBody>
      </p:sp>
      <p:pic>
        <p:nvPicPr>
          <p:cNvPr id="3" name="Picture 2">
            <a:extLst>
              <a:ext uri="{FF2B5EF4-FFF2-40B4-BE49-F238E27FC236}">
                <a16:creationId xmlns:a16="http://schemas.microsoft.com/office/drawing/2014/main" id="{E262F934-A06A-82D0-EDB2-DDCB7AB2E10B}"/>
              </a:ext>
            </a:extLst>
          </p:cNvPr>
          <p:cNvPicPr>
            <a:picLocks noChangeAspect="1"/>
          </p:cNvPicPr>
          <p:nvPr/>
        </p:nvPicPr>
        <p:blipFill>
          <a:blip r:embed="rId3"/>
          <a:stretch>
            <a:fillRect/>
          </a:stretch>
        </p:blipFill>
        <p:spPr>
          <a:xfrm>
            <a:off x="5042626" y="2376370"/>
            <a:ext cx="3898661" cy="2286847"/>
          </a:xfrm>
          <a:prstGeom prst="rect">
            <a:avLst/>
          </a:prstGeom>
          <a:ln>
            <a:solidFill>
              <a:schemeClr val="tx1"/>
            </a:solidFill>
          </a:ln>
        </p:spPr>
      </p:pic>
      <p:sp>
        <p:nvSpPr>
          <p:cNvPr id="2" name="Slide Number Placeholder 1">
            <a:extLst>
              <a:ext uri="{FF2B5EF4-FFF2-40B4-BE49-F238E27FC236}">
                <a16:creationId xmlns:a16="http://schemas.microsoft.com/office/drawing/2014/main" id="{7FFDB937-0734-A24F-5A8B-FC1F5B0A62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46116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95857807-223E-98ED-9A65-F215A9907B0C}"/>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F370A8E3-1F2C-BB62-BEE0-67B0CC951483}"/>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What is cascaded diffusion?</a:t>
            </a:r>
            <a:endParaRPr b="1" u="sng" dirty="0"/>
          </a:p>
        </p:txBody>
      </p:sp>
      <p:sp>
        <p:nvSpPr>
          <p:cNvPr id="6" name="Text Placeholder 4">
            <a:extLst>
              <a:ext uri="{FF2B5EF4-FFF2-40B4-BE49-F238E27FC236}">
                <a16:creationId xmlns:a16="http://schemas.microsoft.com/office/drawing/2014/main" id="{57F14032-67AB-0713-11FD-DBAF813D7D00}"/>
              </a:ext>
            </a:extLst>
          </p:cNvPr>
          <p:cNvSpPr txBox="1">
            <a:spLocks/>
          </p:cNvSpPr>
          <p:nvPr/>
        </p:nvSpPr>
        <p:spPr>
          <a:xfrm>
            <a:off x="0" y="28490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00" dirty="0">
                <a:solidFill>
                  <a:schemeClr val="tx1"/>
                </a:solidFill>
              </a:rPr>
              <a:t>Framework for generating high-resolution images using a cascade of separate diffusion models</a:t>
            </a:r>
          </a:p>
          <a:p>
            <a:pPr lvl="1"/>
            <a:r>
              <a:rPr lang="en-US" sz="1000" dirty="0">
                <a:solidFill>
                  <a:schemeClr val="tx1"/>
                </a:solidFill>
              </a:rPr>
              <a:t>Consists of a base diffusion model that generates a low res image (</a:t>
            </a:r>
            <a:r>
              <a:rPr lang="en-US" sz="1000" dirty="0" err="1">
                <a:solidFill>
                  <a:schemeClr val="tx1"/>
                </a:solidFill>
              </a:rPr>
              <a:t>eg</a:t>
            </a:r>
            <a:r>
              <a:rPr lang="en-US" sz="1000" dirty="0">
                <a:solidFill>
                  <a:schemeClr val="tx1"/>
                </a:solidFill>
              </a:rPr>
              <a:t> 32 x 32), then several </a:t>
            </a:r>
            <a:r>
              <a:rPr lang="en-US" sz="1000" dirty="0" err="1">
                <a:solidFill>
                  <a:schemeClr val="tx1"/>
                </a:solidFill>
              </a:rPr>
              <a:t>superresolution</a:t>
            </a:r>
            <a:r>
              <a:rPr lang="en-US" sz="1000" dirty="0">
                <a:solidFill>
                  <a:schemeClr val="tx1"/>
                </a:solidFill>
              </a:rPr>
              <a:t> models that </a:t>
            </a:r>
            <a:r>
              <a:rPr lang="en-US" sz="1000" dirty="0" err="1">
                <a:solidFill>
                  <a:schemeClr val="tx1"/>
                </a:solidFill>
              </a:rPr>
              <a:t>upsample</a:t>
            </a:r>
            <a:r>
              <a:rPr lang="en-US" sz="1000" dirty="0">
                <a:solidFill>
                  <a:schemeClr val="tx1"/>
                </a:solidFill>
              </a:rPr>
              <a:t> to higher resolutions</a:t>
            </a:r>
          </a:p>
          <a:p>
            <a:pPr lvl="1"/>
            <a:r>
              <a:rPr lang="en-US" sz="1000" dirty="0">
                <a:solidFill>
                  <a:schemeClr val="tx1"/>
                </a:solidFill>
              </a:rPr>
              <a:t>Models not trained end-to-end; they’re separate models</a:t>
            </a:r>
          </a:p>
          <a:p>
            <a:r>
              <a:rPr lang="en-US" sz="1000" dirty="0" err="1">
                <a:solidFill>
                  <a:schemeClr val="tx1"/>
                </a:solidFill>
              </a:rPr>
              <a:t>Superresolution</a:t>
            </a:r>
            <a:r>
              <a:rPr lang="en-US" sz="1000" dirty="0">
                <a:solidFill>
                  <a:schemeClr val="tx1"/>
                </a:solidFill>
              </a:rPr>
              <a:t> model turns high-res gaussian noise into a high-res image, conditioned on a low-resolution image</a:t>
            </a:r>
          </a:p>
          <a:p>
            <a:r>
              <a:rPr lang="en-US" sz="1000" dirty="0">
                <a:solidFill>
                  <a:schemeClr val="tx1"/>
                </a:solidFill>
              </a:rPr>
              <a:t>Key trick is augmentation to </a:t>
            </a:r>
            <a:r>
              <a:rPr lang="en-US" sz="1000" dirty="0" err="1">
                <a:solidFill>
                  <a:schemeClr val="tx1"/>
                </a:solidFill>
              </a:rPr>
              <a:t>superresolution</a:t>
            </a:r>
            <a:r>
              <a:rPr lang="en-US" sz="1000" dirty="0">
                <a:solidFill>
                  <a:schemeClr val="tx1"/>
                </a:solidFill>
              </a:rPr>
              <a:t> model to minimize train-test mismatch (train is natural images, test is high-res images; different distributions)</a:t>
            </a:r>
          </a:p>
          <a:p>
            <a:pPr lvl="1"/>
            <a:r>
              <a:rPr lang="en-US" sz="1000" dirty="0">
                <a:solidFill>
                  <a:schemeClr val="tx1"/>
                </a:solidFill>
              </a:rPr>
              <a:t>Variants include truncated diffusion results (adds noise), or gaussian noise/blur to bridge the gap</a:t>
            </a:r>
          </a:p>
          <a:p>
            <a:endParaRPr lang="en-US" sz="1000" dirty="0">
              <a:solidFill>
                <a:schemeClr val="tx1"/>
              </a:solidFill>
            </a:endParaRPr>
          </a:p>
        </p:txBody>
      </p:sp>
      <p:pic>
        <p:nvPicPr>
          <p:cNvPr id="3" name="Picture 2">
            <a:extLst>
              <a:ext uri="{FF2B5EF4-FFF2-40B4-BE49-F238E27FC236}">
                <a16:creationId xmlns:a16="http://schemas.microsoft.com/office/drawing/2014/main" id="{7CF8DAB9-4A5A-750E-6C24-BD95864602FF}"/>
              </a:ext>
            </a:extLst>
          </p:cNvPr>
          <p:cNvPicPr>
            <a:picLocks noChangeAspect="1"/>
          </p:cNvPicPr>
          <p:nvPr/>
        </p:nvPicPr>
        <p:blipFill>
          <a:blip r:embed="rId3"/>
          <a:stretch>
            <a:fillRect/>
          </a:stretch>
        </p:blipFill>
        <p:spPr>
          <a:xfrm>
            <a:off x="1346171" y="2942525"/>
            <a:ext cx="6705600" cy="2003283"/>
          </a:xfrm>
          <a:prstGeom prst="rect">
            <a:avLst/>
          </a:prstGeom>
          <a:ln>
            <a:solidFill>
              <a:schemeClr val="tx1"/>
            </a:solidFill>
          </a:ln>
        </p:spPr>
      </p:pic>
      <p:sp>
        <p:nvSpPr>
          <p:cNvPr id="2" name="Slide Number Placeholder 1">
            <a:extLst>
              <a:ext uri="{FF2B5EF4-FFF2-40B4-BE49-F238E27FC236}">
                <a16:creationId xmlns:a16="http://schemas.microsoft.com/office/drawing/2014/main" id="{A203B989-4F9F-9370-03DB-D1809FBE7E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15969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B3843368-A61F-EEB3-6FD7-7F4157185214}"/>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CC00C2FC-F07E-3DE7-B285-55E7CB79BAA3}"/>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does DreamBooth work?</a:t>
            </a:r>
            <a:endParaRPr b="1" u="sng" dirty="0"/>
          </a:p>
        </p:txBody>
      </p:sp>
      <p:sp>
        <p:nvSpPr>
          <p:cNvPr id="6" name="Text Placeholder 4">
            <a:extLst>
              <a:ext uri="{FF2B5EF4-FFF2-40B4-BE49-F238E27FC236}">
                <a16:creationId xmlns:a16="http://schemas.microsoft.com/office/drawing/2014/main" id="{5904F509-7C27-73AC-A6C9-046E0A41F200}"/>
              </a:ext>
            </a:extLst>
          </p:cNvPr>
          <p:cNvSpPr txBox="1">
            <a:spLocks/>
          </p:cNvSpPr>
          <p:nvPr/>
        </p:nvSpPr>
        <p:spPr>
          <a:xfrm>
            <a:off x="0" y="284903"/>
            <a:ext cx="5784757" cy="1817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00" dirty="0">
                <a:solidFill>
                  <a:schemeClr val="tx1"/>
                </a:solidFill>
              </a:rPr>
              <a:t>Tackles subject-driven generation: method to personalize large text-to-image diffusion models so they can generate novel, high-fidelity images of a specific subject (like a pet or object) using only 3–5 reference images</a:t>
            </a:r>
          </a:p>
          <a:p>
            <a:r>
              <a:rPr lang="en-US" sz="1000" dirty="0">
                <a:solidFill>
                  <a:schemeClr val="tx1"/>
                </a:solidFill>
              </a:rPr>
              <a:t>Fine-tunes a pretrained diffusion model to bind a </a:t>
            </a:r>
            <a:r>
              <a:rPr lang="en-US" sz="1000" b="1" dirty="0">
                <a:solidFill>
                  <a:schemeClr val="tx1"/>
                </a:solidFill>
              </a:rPr>
              <a:t>unique textual token</a:t>
            </a:r>
            <a:r>
              <a:rPr lang="en-US" sz="1000" dirty="0">
                <a:solidFill>
                  <a:schemeClr val="tx1"/>
                </a:solidFill>
              </a:rPr>
              <a:t> to a specific subject instance (</a:t>
            </a:r>
            <a:r>
              <a:rPr lang="en-US" sz="1000" dirty="0" err="1">
                <a:solidFill>
                  <a:schemeClr val="tx1"/>
                </a:solidFill>
              </a:rPr>
              <a:t>eg</a:t>
            </a:r>
            <a:r>
              <a:rPr lang="en-US" sz="1000" dirty="0">
                <a:solidFill>
                  <a:schemeClr val="tx1"/>
                </a:solidFill>
              </a:rPr>
              <a:t> a particular dog). Enables model to recognize and regenerate the object, placed in various contexts</a:t>
            </a:r>
          </a:p>
          <a:p>
            <a:r>
              <a:rPr lang="en-US" sz="1000" dirty="0">
                <a:solidFill>
                  <a:schemeClr val="tx1"/>
                </a:solidFill>
              </a:rPr>
              <a:t>Method:</a:t>
            </a:r>
          </a:p>
          <a:p>
            <a:pPr lvl="1"/>
            <a:r>
              <a:rPr lang="en-US" sz="1000" dirty="0">
                <a:solidFill>
                  <a:schemeClr val="tx1"/>
                </a:solidFill>
              </a:rPr>
              <a:t>Finetune model using few images, paired with prompts like “a [V] dog”, where [V] is a rare token. The prompt should include the class so the model can leverage the class’s prior</a:t>
            </a:r>
          </a:p>
          <a:p>
            <a:pPr lvl="1"/>
            <a:r>
              <a:rPr lang="en-US" sz="1000" dirty="0">
                <a:solidFill>
                  <a:schemeClr val="tx1"/>
                </a:solidFill>
              </a:rPr>
              <a:t>It’s also important to have a “class-specific prior preservation loss”, where we have the model continue training on general images that involve the class of the specific subject. This significantly reduces overfitting; notably, authors found that training in generated images (</a:t>
            </a:r>
            <a:r>
              <a:rPr lang="en-US" sz="1000" dirty="0" err="1">
                <a:solidFill>
                  <a:schemeClr val="tx1"/>
                </a:solidFill>
              </a:rPr>
              <a:t>ie</a:t>
            </a:r>
            <a:r>
              <a:rPr lang="en-US" sz="1000" dirty="0">
                <a:solidFill>
                  <a:schemeClr val="tx1"/>
                </a:solidFill>
              </a:rPr>
              <a:t>, psuedolabels) works best. This encourages model to continue to generate diverse samples in the subject’s class</a:t>
            </a:r>
          </a:p>
          <a:p>
            <a:r>
              <a:rPr lang="en-US" sz="1000" dirty="0">
                <a:solidFill>
                  <a:schemeClr val="tx1"/>
                </a:solidFill>
              </a:rPr>
              <a:t>Early stopping also used to mitigate overfitting; training is short, with a small learning rate</a:t>
            </a:r>
          </a:p>
          <a:p>
            <a:endParaRPr lang="en-US" sz="1000" dirty="0">
              <a:solidFill>
                <a:schemeClr val="tx1"/>
              </a:solidFill>
            </a:endParaRPr>
          </a:p>
          <a:p>
            <a:endParaRPr lang="en-US" sz="1000" dirty="0">
              <a:solidFill>
                <a:schemeClr val="tx1"/>
              </a:solidFill>
            </a:endParaRPr>
          </a:p>
        </p:txBody>
      </p:sp>
      <p:pic>
        <p:nvPicPr>
          <p:cNvPr id="3" name="Picture 2">
            <a:extLst>
              <a:ext uri="{FF2B5EF4-FFF2-40B4-BE49-F238E27FC236}">
                <a16:creationId xmlns:a16="http://schemas.microsoft.com/office/drawing/2014/main" id="{69E063DC-4E26-9D6D-CD0A-7A2D29D82FA0}"/>
              </a:ext>
            </a:extLst>
          </p:cNvPr>
          <p:cNvPicPr>
            <a:picLocks noChangeAspect="1"/>
          </p:cNvPicPr>
          <p:nvPr/>
        </p:nvPicPr>
        <p:blipFill>
          <a:blip r:embed="rId3"/>
          <a:stretch>
            <a:fillRect/>
          </a:stretch>
        </p:blipFill>
        <p:spPr>
          <a:xfrm>
            <a:off x="5864628" y="129800"/>
            <a:ext cx="3156530" cy="3525715"/>
          </a:xfrm>
          <a:prstGeom prst="rect">
            <a:avLst/>
          </a:prstGeom>
          <a:ln>
            <a:solidFill>
              <a:schemeClr val="tx1"/>
            </a:solidFill>
          </a:ln>
        </p:spPr>
      </p:pic>
      <p:pic>
        <p:nvPicPr>
          <p:cNvPr id="5" name="Picture 4">
            <a:extLst>
              <a:ext uri="{FF2B5EF4-FFF2-40B4-BE49-F238E27FC236}">
                <a16:creationId xmlns:a16="http://schemas.microsoft.com/office/drawing/2014/main" id="{9DCDAD38-9B81-CF78-DC36-E7E28D6542EF}"/>
              </a:ext>
            </a:extLst>
          </p:cNvPr>
          <p:cNvPicPr>
            <a:picLocks noChangeAspect="1"/>
          </p:cNvPicPr>
          <p:nvPr/>
        </p:nvPicPr>
        <p:blipFill>
          <a:blip r:embed="rId4"/>
          <a:stretch>
            <a:fillRect/>
          </a:stretch>
        </p:blipFill>
        <p:spPr>
          <a:xfrm>
            <a:off x="4053980" y="3765010"/>
            <a:ext cx="4558573" cy="1248690"/>
          </a:xfrm>
          <a:prstGeom prst="rect">
            <a:avLst/>
          </a:prstGeom>
          <a:ln>
            <a:solidFill>
              <a:schemeClr val="tx1"/>
            </a:solidFill>
          </a:ln>
        </p:spPr>
      </p:pic>
      <p:sp>
        <p:nvSpPr>
          <p:cNvPr id="2" name="Slide Number Placeholder 1">
            <a:extLst>
              <a:ext uri="{FF2B5EF4-FFF2-40B4-BE49-F238E27FC236}">
                <a16:creationId xmlns:a16="http://schemas.microsoft.com/office/drawing/2014/main" id="{43B74762-8104-A944-78E0-3AE9A357B4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79713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05F1B4FB-F8D3-CA6A-1511-E9F3AAE74B32}"/>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C5DBF809-90CD-3F34-8121-26599218E809}"/>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does MAGVIT work?</a:t>
            </a:r>
            <a:endParaRPr b="1" u="sng" dirty="0"/>
          </a:p>
        </p:txBody>
      </p:sp>
      <p:sp>
        <p:nvSpPr>
          <p:cNvPr id="6" name="Text Placeholder 4">
            <a:extLst>
              <a:ext uri="{FF2B5EF4-FFF2-40B4-BE49-F238E27FC236}">
                <a16:creationId xmlns:a16="http://schemas.microsoft.com/office/drawing/2014/main" id="{66B53B55-75AD-69D8-0ACD-862B4E918611}"/>
              </a:ext>
            </a:extLst>
          </p:cNvPr>
          <p:cNvSpPr txBox="1">
            <a:spLocks/>
          </p:cNvSpPr>
          <p:nvPr/>
        </p:nvSpPr>
        <p:spPr>
          <a:xfrm>
            <a:off x="-140678" y="111798"/>
            <a:ext cx="5990267"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800" dirty="0">
                <a:solidFill>
                  <a:schemeClr val="tx1"/>
                </a:solidFill>
              </a:rPr>
              <a:t>First, trains 3D VQ-GAN using 3D conv based architecture</a:t>
            </a:r>
          </a:p>
          <a:p>
            <a:pPr lvl="1"/>
            <a:r>
              <a:rPr lang="en-US" sz="800" dirty="0">
                <a:solidFill>
                  <a:schemeClr val="tx1"/>
                </a:solidFill>
              </a:rPr>
              <a:t>Encodes videos into codebook, enabling space-time compression (quantizes 16 frame, 128x218 video into 4x16x16 tokens, where each token is a spatiotemporal </a:t>
            </a:r>
            <a:r>
              <a:rPr lang="en-US" sz="800" dirty="0" err="1">
                <a:solidFill>
                  <a:schemeClr val="tx1"/>
                </a:solidFill>
              </a:rPr>
              <a:t>supervoxel</a:t>
            </a:r>
            <a:r>
              <a:rPr lang="en-US" sz="800" dirty="0">
                <a:solidFill>
                  <a:schemeClr val="tx1"/>
                </a:solidFill>
              </a:rPr>
              <a:t>)</a:t>
            </a:r>
          </a:p>
          <a:p>
            <a:pPr lvl="1"/>
            <a:r>
              <a:rPr lang="en-US" sz="800" dirty="0">
                <a:solidFill>
                  <a:schemeClr val="tx1"/>
                </a:solidFill>
              </a:rPr>
              <a:t>Results in a 3D-VQ encoder to obtain video tokens, and a 3D-VQ decoder to convert tokens back to pixel space</a:t>
            </a:r>
          </a:p>
          <a:p>
            <a:r>
              <a:rPr lang="en-US" sz="800" dirty="0">
                <a:solidFill>
                  <a:schemeClr val="tx1"/>
                </a:solidFill>
              </a:rPr>
              <a:t>Second, trains a BERT-like bidirectional transformer to do masked token modeling</a:t>
            </a:r>
          </a:p>
          <a:p>
            <a:pPr lvl="1"/>
            <a:r>
              <a:rPr lang="en-US" sz="800" dirty="0">
                <a:solidFill>
                  <a:schemeClr val="tx1"/>
                </a:solidFill>
              </a:rPr>
              <a:t>Learns to predict masked tokens based on context, class, and task specific prompts</a:t>
            </a:r>
          </a:p>
          <a:p>
            <a:pPr lvl="1"/>
            <a:r>
              <a:rPr lang="en-US" sz="800" dirty="0">
                <a:solidFill>
                  <a:schemeClr val="tx1"/>
                </a:solidFill>
              </a:rPr>
              <a:t>Input to BERT composed of three parts, all with the same reconstruction loss.</a:t>
            </a:r>
          </a:p>
          <a:p>
            <a:pPr lvl="2"/>
            <a:r>
              <a:rPr lang="en-US" sz="800" b="1" dirty="0">
                <a:solidFill>
                  <a:schemeClr val="tx1"/>
                </a:solidFill>
              </a:rPr>
              <a:t>Condition Tokens</a:t>
            </a:r>
            <a:r>
              <a:rPr lang="en-US" sz="800" dirty="0">
                <a:solidFill>
                  <a:schemeClr val="tx1"/>
                </a:solidFill>
              </a:rPr>
              <a:t>: Partially masked video is fed into 3D-VQ encoder to obtain tokens, and these are propagated to BERT. Allows us to model the train-test mismatch, since the encoder now has to deal with sparse video inputs as conditioning. Intuitively, refining known condition tokens ensures that it can process noisy/incomplete inputs well.</a:t>
            </a:r>
          </a:p>
          <a:p>
            <a:pPr lvl="2"/>
            <a:r>
              <a:rPr lang="en-US" sz="800" b="1" dirty="0">
                <a:solidFill>
                  <a:schemeClr val="tx1"/>
                </a:solidFill>
              </a:rPr>
              <a:t>Mask Tokens</a:t>
            </a:r>
            <a:r>
              <a:rPr lang="en-US" sz="800" dirty="0">
                <a:solidFill>
                  <a:schemeClr val="tx1"/>
                </a:solidFill>
              </a:rPr>
              <a:t>: Want BERT to predict these regions.</a:t>
            </a:r>
          </a:p>
          <a:p>
            <a:pPr lvl="2"/>
            <a:r>
              <a:rPr lang="en-US" sz="800" b="1" dirty="0">
                <a:solidFill>
                  <a:schemeClr val="tx1"/>
                </a:solidFill>
              </a:rPr>
              <a:t>Target Tokens</a:t>
            </a:r>
            <a:r>
              <a:rPr lang="en-US" sz="800" dirty="0">
                <a:solidFill>
                  <a:schemeClr val="tx1"/>
                </a:solidFill>
              </a:rPr>
              <a:t>: We feed some target tokens; by feeding in GT this helps ensure all tokens are well modeled.</a:t>
            </a:r>
          </a:p>
          <a:p>
            <a:pPr lvl="1"/>
            <a:r>
              <a:rPr lang="en-US" sz="800" dirty="0">
                <a:solidFill>
                  <a:schemeClr val="tx1"/>
                </a:solidFill>
              </a:rPr>
              <a:t>Tasks includes frame prediction, interpolation, inpainting, </a:t>
            </a:r>
            <a:r>
              <a:rPr lang="en-US" sz="800" dirty="0" err="1">
                <a:solidFill>
                  <a:schemeClr val="tx1"/>
                </a:solidFill>
              </a:rPr>
              <a:t>etc</a:t>
            </a:r>
            <a:endParaRPr lang="en-US" sz="800" dirty="0">
              <a:solidFill>
                <a:schemeClr val="tx1"/>
              </a:solidFill>
            </a:endParaRPr>
          </a:p>
          <a:p>
            <a:pPr marL="114300" indent="0">
              <a:buNone/>
            </a:pPr>
            <a:endParaRPr lang="en-US" sz="800" dirty="0">
              <a:solidFill>
                <a:schemeClr val="tx1"/>
              </a:solidFill>
            </a:endParaRPr>
          </a:p>
        </p:txBody>
      </p:sp>
      <p:pic>
        <p:nvPicPr>
          <p:cNvPr id="3" name="Picture 2">
            <a:extLst>
              <a:ext uri="{FF2B5EF4-FFF2-40B4-BE49-F238E27FC236}">
                <a16:creationId xmlns:a16="http://schemas.microsoft.com/office/drawing/2014/main" id="{15C8BA88-3BF0-7123-6ACD-BCC4A48024A1}"/>
              </a:ext>
            </a:extLst>
          </p:cNvPr>
          <p:cNvPicPr>
            <a:picLocks noChangeAspect="1"/>
          </p:cNvPicPr>
          <p:nvPr/>
        </p:nvPicPr>
        <p:blipFill>
          <a:blip r:embed="rId3"/>
          <a:stretch>
            <a:fillRect/>
          </a:stretch>
        </p:blipFill>
        <p:spPr>
          <a:xfrm>
            <a:off x="122842" y="3169615"/>
            <a:ext cx="8028604" cy="1887202"/>
          </a:xfrm>
          <a:prstGeom prst="rect">
            <a:avLst/>
          </a:prstGeom>
          <a:ln>
            <a:solidFill>
              <a:schemeClr val="tx1"/>
            </a:solidFill>
          </a:ln>
        </p:spPr>
      </p:pic>
      <p:pic>
        <p:nvPicPr>
          <p:cNvPr id="5" name="Picture 4">
            <a:extLst>
              <a:ext uri="{FF2B5EF4-FFF2-40B4-BE49-F238E27FC236}">
                <a16:creationId xmlns:a16="http://schemas.microsoft.com/office/drawing/2014/main" id="{EFD99A2C-1909-29AF-9809-A0F11F5DE723}"/>
              </a:ext>
            </a:extLst>
          </p:cNvPr>
          <p:cNvPicPr>
            <a:picLocks noChangeAspect="1"/>
          </p:cNvPicPr>
          <p:nvPr/>
        </p:nvPicPr>
        <p:blipFill>
          <a:blip r:embed="rId4"/>
          <a:stretch>
            <a:fillRect/>
          </a:stretch>
        </p:blipFill>
        <p:spPr>
          <a:xfrm>
            <a:off x="5849590" y="281441"/>
            <a:ext cx="3171568" cy="1965479"/>
          </a:xfrm>
          <a:prstGeom prst="rect">
            <a:avLst/>
          </a:prstGeom>
          <a:ln>
            <a:solidFill>
              <a:schemeClr val="tx1"/>
            </a:solidFill>
          </a:ln>
        </p:spPr>
      </p:pic>
      <p:sp>
        <p:nvSpPr>
          <p:cNvPr id="7" name="Text Placeholder 4">
            <a:extLst>
              <a:ext uri="{FF2B5EF4-FFF2-40B4-BE49-F238E27FC236}">
                <a16:creationId xmlns:a16="http://schemas.microsoft.com/office/drawing/2014/main" id="{E5A6AD75-9B48-82DC-E756-DC08956228D5}"/>
              </a:ext>
            </a:extLst>
          </p:cNvPr>
          <p:cNvSpPr txBox="1">
            <a:spLocks/>
          </p:cNvSpPr>
          <p:nvPr/>
        </p:nvSpPr>
        <p:spPr>
          <a:xfrm>
            <a:off x="-56613" y="2399200"/>
            <a:ext cx="9685466" cy="1128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800" dirty="0">
                <a:solidFill>
                  <a:schemeClr val="tx1"/>
                </a:solidFill>
              </a:rPr>
              <a:t>Decoding/inference is done non-autoregressively</a:t>
            </a:r>
          </a:p>
          <a:p>
            <a:pPr lvl="1"/>
            <a:r>
              <a:rPr lang="en-US" sz="800" dirty="0">
                <a:solidFill>
                  <a:schemeClr val="tx1"/>
                </a:solidFill>
              </a:rPr>
              <a:t>we start with token sequence with condition tokens embedded and others masked. Then, iteratively: predict masked tokens, replace a fraction of them based on high confidence.</a:t>
            </a:r>
          </a:p>
          <a:p>
            <a:pPr lvl="1"/>
            <a:r>
              <a:rPr lang="en-US" sz="800" dirty="0">
                <a:solidFill>
                  <a:schemeClr val="tx1"/>
                </a:solidFill>
              </a:rPr>
              <a:t>Entire video generated in the first iteration, and then in subsequent iterations we continue to refine every frame in the video simultaneously in parallel.</a:t>
            </a:r>
          </a:p>
          <a:p>
            <a:r>
              <a:rPr lang="en-US" sz="800" dirty="0">
                <a:solidFill>
                  <a:schemeClr val="tx1"/>
                </a:solidFill>
              </a:rPr>
              <a:t>Note: no guarantee that conditioned pixels will remain the same after generation, but this can be a feature; allows liberty for consistency and flexibility</a:t>
            </a:r>
          </a:p>
          <a:p>
            <a:pPr lvl="1"/>
            <a:endParaRPr lang="en-US" sz="800" dirty="0">
              <a:solidFill>
                <a:schemeClr val="tx1"/>
              </a:solidFill>
            </a:endParaRPr>
          </a:p>
          <a:p>
            <a:endParaRPr lang="en-US" sz="800" dirty="0">
              <a:solidFill>
                <a:schemeClr val="tx1"/>
              </a:solidFill>
            </a:endParaRPr>
          </a:p>
          <a:p>
            <a:endParaRPr lang="en-US" sz="800" dirty="0">
              <a:solidFill>
                <a:schemeClr val="tx1"/>
              </a:solidFill>
            </a:endParaRPr>
          </a:p>
        </p:txBody>
      </p:sp>
      <p:sp>
        <p:nvSpPr>
          <p:cNvPr id="2" name="Slide Number Placeholder 1">
            <a:extLst>
              <a:ext uri="{FF2B5EF4-FFF2-40B4-BE49-F238E27FC236}">
                <a16:creationId xmlns:a16="http://schemas.microsoft.com/office/drawing/2014/main" id="{45BAB4FA-AC04-7E36-68C7-3CD5E24434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03682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55786" y="-122987"/>
            <a:ext cx="91440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400" b="1" u="sng" dirty="0"/>
              <a:t>Explain the 1 stage detectors: YOLO, SSD, FPN, and RetinaNet. How do they compare to 2 stage detectors? </a:t>
            </a:r>
            <a:endParaRPr sz="1400" b="1" u="sng" dirty="0"/>
          </a:p>
        </p:txBody>
      </p:sp>
      <p:sp>
        <p:nvSpPr>
          <p:cNvPr id="83" name="Google Shape;83;p16"/>
          <p:cNvSpPr txBox="1"/>
          <p:nvPr/>
        </p:nvSpPr>
        <p:spPr>
          <a:xfrm>
            <a:off x="71525" y="409825"/>
            <a:ext cx="8999400" cy="3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a:t>YOLO</a:t>
            </a:r>
            <a:r>
              <a:rPr lang="en" sz="1100" dirty="0"/>
              <a:t> directly regresses bboxes with a CNN + FC layers:</a:t>
            </a:r>
            <a:endParaRPr sz="1100" dirty="0"/>
          </a:p>
          <a:p>
            <a:pPr marL="457200" lvl="0" indent="-298450" algn="l" rtl="0">
              <a:spcBef>
                <a:spcPts val="0"/>
              </a:spcBef>
              <a:spcAft>
                <a:spcPts val="0"/>
              </a:spcAft>
              <a:buSzPts val="1100"/>
              <a:buChar char="●"/>
            </a:pPr>
            <a:r>
              <a:rPr lang="en" sz="1100" dirty="0"/>
              <a:t>Input is split to a grid, and the network outputs a fixed number of bboxes per square. For each bbox, there are parameters for (x,y) relative to center of obj, width/height of bbox, confidence, and probabilities for each class.</a:t>
            </a:r>
            <a:endParaRPr sz="1100" dirty="0"/>
          </a:p>
          <a:p>
            <a:pPr marL="0" lvl="0" indent="0" algn="l" rtl="0">
              <a:spcBef>
                <a:spcPts val="0"/>
              </a:spcBef>
              <a:spcAft>
                <a:spcPts val="0"/>
              </a:spcAft>
              <a:buNone/>
            </a:pPr>
            <a:endParaRPr sz="1100" dirty="0"/>
          </a:p>
          <a:p>
            <a:pPr marL="0" lvl="0" indent="0" algn="l" rtl="0">
              <a:spcBef>
                <a:spcPts val="0"/>
              </a:spcBef>
              <a:spcAft>
                <a:spcPts val="0"/>
              </a:spcAft>
              <a:buNone/>
            </a:pPr>
            <a:r>
              <a:rPr lang="en" sz="1100" b="1" dirty="0"/>
              <a:t>SSD </a:t>
            </a:r>
            <a:r>
              <a:rPr lang="en" sz="1100" dirty="0"/>
              <a:t>is similar to YOLO, but predicts independent object detections from multiple feature maps of different resolutions. This helps with detecting small objects.</a:t>
            </a:r>
            <a:endParaRPr sz="1100" dirty="0"/>
          </a:p>
          <a:p>
            <a:pPr marL="0" lvl="0" indent="0" algn="l" rtl="0">
              <a:spcBef>
                <a:spcPts val="0"/>
              </a:spcBef>
              <a:spcAft>
                <a:spcPts val="0"/>
              </a:spcAft>
              <a:buNone/>
            </a:pPr>
            <a:endParaRPr sz="1100" dirty="0"/>
          </a:p>
          <a:p>
            <a:pPr marL="0" lvl="0" indent="0" algn="l" rtl="0">
              <a:spcBef>
                <a:spcPts val="0"/>
              </a:spcBef>
              <a:spcAft>
                <a:spcPts val="0"/>
              </a:spcAft>
              <a:buNone/>
            </a:pPr>
            <a:r>
              <a:rPr lang="en" sz="1100" b="1" dirty="0"/>
              <a:t>Feature Pyramid Networks (FPN)</a:t>
            </a:r>
            <a:r>
              <a:rPr lang="en" sz="1100" dirty="0"/>
              <a:t> implements a U-shaped architecture which enables even better detection of small objects. As in U-Net, the intuition is to combine low-resolution, semantically strong features with high-resolution, semantically weak features via a top-down pathway and lateral connections to get rich semantics at all levels. </a:t>
            </a:r>
            <a:r>
              <a:rPr lang="en" sz="1100" dirty="0">
                <a:solidFill>
                  <a:schemeClr val="dk1"/>
                </a:solidFill>
              </a:rPr>
              <a:t>It uses nearest neighbor upsampling (to “hallucinate” high level semantics, yet at high resolutions) and conv layers for upsampling, while U-Net uses transpose convolutions.</a:t>
            </a:r>
            <a:r>
              <a:rPr lang="en" sz="1100" dirty="0"/>
              <a:t> From left to right, we show YOLO style, SSD style, UNet style, and FPN style.</a:t>
            </a:r>
            <a:endParaRPr sz="1100" dirty="0"/>
          </a:p>
          <a:p>
            <a:pPr marL="0" lvl="0" indent="0" algn="l" rtl="0">
              <a:spcBef>
                <a:spcPts val="0"/>
              </a:spcBef>
              <a:spcAft>
                <a:spcPts val="0"/>
              </a:spcAft>
              <a:buNone/>
            </a:pPr>
            <a:endParaRPr sz="1100" dirty="0"/>
          </a:p>
          <a:p>
            <a:pPr marL="0" lvl="0" indent="0" algn="l" rtl="0">
              <a:spcBef>
                <a:spcPts val="0"/>
              </a:spcBef>
              <a:spcAft>
                <a:spcPts val="0"/>
              </a:spcAft>
              <a:buNone/>
            </a:pPr>
            <a:endParaRPr sz="1100" dirty="0"/>
          </a:p>
          <a:p>
            <a:pPr marL="0" lvl="0" indent="0" algn="l" rtl="0">
              <a:spcBef>
                <a:spcPts val="0"/>
              </a:spcBef>
              <a:spcAft>
                <a:spcPts val="0"/>
              </a:spcAft>
              <a:buNone/>
            </a:pPr>
            <a:endParaRPr sz="1100" dirty="0"/>
          </a:p>
          <a:p>
            <a:pPr marL="0" lvl="0" indent="0" algn="l" rtl="0">
              <a:spcBef>
                <a:spcPts val="0"/>
              </a:spcBef>
              <a:spcAft>
                <a:spcPts val="0"/>
              </a:spcAft>
              <a:buNone/>
            </a:pPr>
            <a:endParaRPr sz="1100" b="1" dirty="0"/>
          </a:p>
          <a:p>
            <a:pPr marL="0" lvl="0" indent="0" algn="l" rtl="0">
              <a:spcBef>
                <a:spcPts val="0"/>
              </a:spcBef>
              <a:spcAft>
                <a:spcPts val="0"/>
              </a:spcAft>
              <a:buNone/>
            </a:pPr>
            <a:r>
              <a:rPr lang="en" sz="1100" b="1" dirty="0"/>
              <a:t>RetinaNet </a:t>
            </a:r>
            <a:r>
              <a:rPr lang="en" sz="1100" dirty="0"/>
              <a:t>is essentially a combination of a ResNet backbone, FPN neck, and a Focal loss which helps with the fg/bg imbalance issue. Even with Cross Entropy loss’s asymptotic behavior, the many easy bg examples can dominate the few hard examples. So, the focal loss adds a simple term to exacerbate the asymptotic behavior.</a:t>
            </a:r>
            <a:endParaRPr sz="1100" dirty="0"/>
          </a:p>
        </p:txBody>
      </p:sp>
      <p:grpSp>
        <p:nvGrpSpPr>
          <p:cNvPr id="84" name="Google Shape;84;p16"/>
          <p:cNvGrpSpPr/>
          <p:nvPr/>
        </p:nvGrpSpPr>
        <p:grpSpPr>
          <a:xfrm>
            <a:off x="2158775" y="2399148"/>
            <a:ext cx="6768964" cy="761801"/>
            <a:chOff x="199475" y="2977323"/>
            <a:chExt cx="6768964" cy="761801"/>
          </a:xfrm>
        </p:grpSpPr>
        <p:pic>
          <p:nvPicPr>
            <p:cNvPr id="85" name="Google Shape;85;p16"/>
            <p:cNvPicPr preferRelativeResize="0"/>
            <p:nvPr/>
          </p:nvPicPr>
          <p:blipFill rotWithShape="1">
            <a:blip r:embed="rId3">
              <a:alphaModFix/>
            </a:blip>
            <a:srcRect b="16638"/>
            <a:stretch/>
          </p:blipFill>
          <p:spPr>
            <a:xfrm>
              <a:off x="199475" y="2977324"/>
              <a:ext cx="1260251" cy="761800"/>
            </a:xfrm>
            <a:prstGeom prst="rect">
              <a:avLst/>
            </a:prstGeom>
            <a:noFill/>
            <a:ln w="9525" cap="flat" cmpd="sng">
              <a:solidFill>
                <a:schemeClr val="dk2"/>
              </a:solidFill>
              <a:prstDash val="solid"/>
              <a:round/>
              <a:headEnd type="none" w="sm" len="sm"/>
              <a:tailEnd type="none" w="sm" len="sm"/>
            </a:ln>
          </p:spPr>
        </p:pic>
        <p:pic>
          <p:nvPicPr>
            <p:cNvPr id="86" name="Google Shape;86;p16"/>
            <p:cNvPicPr preferRelativeResize="0"/>
            <p:nvPr/>
          </p:nvPicPr>
          <p:blipFill>
            <a:blip r:embed="rId4">
              <a:alphaModFix/>
            </a:blip>
            <a:stretch>
              <a:fillRect/>
            </a:stretch>
          </p:blipFill>
          <p:spPr>
            <a:xfrm>
              <a:off x="3000275" y="2977324"/>
              <a:ext cx="1873710" cy="761800"/>
            </a:xfrm>
            <a:prstGeom prst="rect">
              <a:avLst/>
            </a:prstGeom>
            <a:noFill/>
            <a:ln w="9525" cap="flat" cmpd="sng">
              <a:solidFill>
                <a:schemeClr val="dk2"/>
              </a:solidFill>
              <a:prstDash val="solid"/>
              <a:round/>
              <a:headEnd type="none" w="sm" len="sm"/>
              <a:tailEnd type="none" w="sm" len="sm"/>
            </a:ln>
          </p:spPr>
        </p:pic>
        <p:pic>
          <p:nvPicPr>
            <p:cNvPr id="87" name="Google Shape;87;p16"/>
            <p:cNvPicPr preferRelativeResize="0"/>
            <p:nvPr/>
          </p:nvPicPr>
          <p:blipFill>
            <a:blip r:embed="rId5">
              <a:alphaModFix/>
            </a:blip>
            <a:stretch>
              <a:fillRect/>
            </a:stretch>
          </p:blipFill>
          <p:spPr>
            <a:xfrm>
              <a:off x="1617950" y="2977325"/>
              <a:ext cx="1260250" cy="733749"/>
            </a:xfrm>
            <a:prstGeom prst="rect">
              <a:avLst/>
            </a:prstGeom>
            <a:noFill/>
            <a:ln w="9525" cap="flat" cmpd="sng">
              <a:solidFill>
                <a:schemeClr val="dk2"/>
              </a:solidFill>
              <a:prstDash val="solid"/>
              <a:round/>
              <a:headEnd type="none" w="sm" len="sm"/>
              <a:tailEnd type="none" w="sm" len="sm"/>
            </a:ln>
          </p:spPr>
        </p:pic>
        <p:pic>
          <p:nvPicPr>
            <p:cNvPr id="88" name="Google Shape;88;p16"/>
            <p:cNvPicPr preferRelativeResize="0"/>
            <p:nvPr/>
          </p:nvPicPr>
          <p:blipFill>
            <a:blip r:embed="rId6">
              <a:alphaModFix/>
            </a:blip>
            <a:stretch>
              <a:fillRect/>
            </a:stretch>
          </p:blipFill>
          <p:spPr>
            <a:xfrm>
              <a:off x="5045625" y="2977323"/>
              <a:ext cx="1922814" cy="761800"/>
            </a:xfrm>
            <a:prstGeom prst="rect">
              <a:avLst/>
            </a:prstGeom>
            <a:noFill/>
            <a:ln w="9525" cap="flat" cmpd="sng">
              <a:solidFill>
                <a:schemeClr val="dk2"/>
              </a:solidFill>
              <a:prstDash val="solid"/>
              <a:round/>
              <a:headEnd type="none" w="sm" len="sm"/>
              <a:tailEnd type="none" w="sm" len="sm"/>
            </a:ln>
          </p:spPr>
        </p:pic>
      </p:grpSp>
      <p:pic>
        <p:nvPicPr>
          <p:cNvPr id="89" name="Google Shape;89;p16"/>
          <p:cNvPicPr preferRelativeResize="0"/>
          <p:nvPr/>
        </p:nvPicPr>
        <p:blipFill>
          <a:blip r:embed="rId7">
            <a:alphaModFix/>
          </a:blip>
          <a:stretch>
            <a:fillRect/>
          </a:stretch>
        </p:blipFill>
        <p:spPr>
          <a:xfrm>
            <a:off x="3918381" y="3566600"/>
            <a:ext cx="2030720" cy="1524525"/>
          </a:xfrm>
          <a:prstGeom prst="rect">
            <a:avLst/>
          </a:prstGeom>
          <a:noFill/>
          <a:ln>
            <a:noFill/>
          </a:ln>
        </p:spPr>
      </p:pic>
      <p:pic>
        <p:nvPicPr>
          <p:cNvPr id="90" name="Google Shape;90;p16"/>
          <p:cNvPicPr preferRelativeResize="0"/>
          <p:nvPr/>
        </p:nvPicPr>
        <p:blipFill>
          <a:blip r:embed="rId8">
            <a:alphaModFix/>
          </a:blip>
          <a:stretch>
            <a:fillRect/>
          </a:stretch>
        </p:blipFill>
        <p:spPr>
          <a:xfrm>
            <a:off x="6252000" y="3566603"/>
            <a:ext cx="1630275" cy="1524525"/>
          </a:xfrm>
          <a:prstGeom prst="rect">
            <a:avLst/>
          </a:prstGeom>
          <a:noFill/>
          <a:ln>
            <a:noFill/>
          </a:ln>
        </p:spPr>
      </p:pic>
      <p:pic>
        <p:nvPicPr>
          <p:cNvPr id="92" name="Google Shape;92;p16"/>
          <p:cNvPicPr preferRelativeResize="0"/>
          <p:nvPr/>
        </p:nvPicPr>
        <p:blipFill>
          <a:blip r:embed="rId9">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0F380352-08F2-9C3A-1774-171EACFA361D}"/>
              </a:ext>
            </a:extLst>
          </p:cNvPr>
          <p:cNvSpPr txBox="1"/>
          <p:nvPr/>
        </p:nvSpPr>
        <p:spPr>
          <a:xfrm>
            <a:off x="7809655" y="4983881"/>
            <a:ext cx="1426994" cy="200055"/>
          </a:xfrm>
          <a:prstGeom prst="rect">
            <a:avLst/>
          </a:prstGeom>
          <a:noFill/>
        </p:spPr>
        <p:txBody>
          <a:bodyPr wrap="none" rtlCol="0">
            <a:spAutoFit/>
          </a:bodyPr>
          <a:lstStyle/>
          <a:p>
            <a:r>
              <a:rPr lang="en-US" sz="700" i="1" dirty="0"/>
              <a:t>Object Detection/Segmentation</a:t>
            </a:r>
          </a:p>
        </p:txBody>
      </p:sp>
      <p:sp>
        <p:nvSpPr>
          <p:cNvPr id="3" name="Slide Number Placeholder 2">
            <a:extLst>
              <a:ext uri="{FF2B5EF4-FFF2-40B4-BE49-F238E27FC236}">
                <a16:creationId xmlns:a16="http://schemas.microsoft.com/office/drawing/2014/main" id="{2D5972E1-1B55-1C78-3612-FC3779A95C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1000"/>
                                        <p:tgtEl>
                                          <p:spTgt spid="84"/>
                                        </p:tgtEl>
                                      </p:cBhvr>
                                    </p:animEffect>
                                  </p:childTnLst>
                                </p:cTn>
                              </p:par>
                              <p:par>
                                <p:cTn id="11" presetID="10" presetClass="entr" presetSubtype="0"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1000"/>
                                        <p:tgtEl>
                                          <p:spTgt spid="89"/>
                                        </p:tgtEl>
                                      </p:cBhvr>
                                    </p:animEffect>
                                  </p:childTnLst>
                                </p:cTn>
                              </p:par>
                              <p:par>
                                <p:cTn id="14" presetID="10" presetClass="entr" presetSubtype="0" fill="hold"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5D7960A1-545C-DB42-F2F2-A8F1C34ED2E4}"/>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59CEDD59-EA09-FD7B-F252-579090FA8DDA}"/>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does prompt-to-prompt editing work for diffusion models?</a:t>
            </a:r>
            <a:endParaRPr b="1" u="sng" dirty="0"/>
          </a:p>
        </p:txBody>
      </p:sp>
      <p:sp>
        <p:nvSpPr>
          <p:cNvPr id="6" name="Text Placeholder 4">
            <a:extLst>
              <a:ext uri="{FF2B5EF4-FFF2-40B4-BE49-F238E27FC236}">
                <a16:creationId xmlns:a16="http://schemas.microsoft.com/office/drawing/2014/main" id="{63B8C759-EF2D-8BF4-C2C6-92C00B10E673}"/>
              </a:ext>
            </a:extLst>
          </p:cNvPr>
          <p:cNvSpPr txBox="1">
            <a:spLocks/>
          </p:cNvSpPr>
          <p:nvPr/>
        </p:nvSpPr>
        <p:spPr>
          <a:xfrm>
            <a:off x="-148492" y="284903"/>
            <a:ext cx="5374878" cy="43027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00" dirty="0">
                <a:solidFill>
                  <a:schemeClr val="tx1"/>
                </a:solidFill>
              </a:rPr>
              <a:t>Allows fine-grained, targeted editing of images generated by text-to-image diffusion models by using only textual prompts; no masks</a:t>
            </a:r>
          </a:p>
          <a:p>
            <a:pPr lvl="1"/>
            <a:r>
              <a:rPr lang="en-US" sz="1000" dirty="0">
                <a:solidFill>
                  <a:schemeClr val="tx1"/>
                </a:solidFill>
              </a:rPr>
              <a:t>Crucially, properly maintains the image structure and content of unchanged words</a:t>
            </a:r>
          </a:p>
          <a:p>
            <a:r>
              <a:rPr lang="en-US" sz="1000" dirty="0">
                <a:solidFill>
                  <a:schemeClr val="tx1"/>
                </a:solidFill>
              </a:rPr>
              <a:t>Based on the Imagen diffusion architecture, which is U-Shaped and conditions on entire sequences of text embeddings via cross attention</a:t>
            </a:r>
          </a:p>
          <a:p>
            <a:r>
              <a:rPr lang="en-US" sz="1000" dirty="0">
                <a:solidFill>
                  <a:schemeClr val="tx1"/>
                </a:solidFill>
              </a:rPr>
              <a:t>Does not require any retraining; an inference-only modification that modifies/injects the cross-attention map. First seed is fixed, then procedure is to at each diffusion timestep:</a:t>
            </a:r>
          </a:p>
          <a:p>
            <a:pPr lvl="1">
              <a:buFont typeface="+mj-lt"/>
              <a:buAutoNum type="arabicPeriod"/>
            </a:pPr>
            <a:r>
              <a:rPr lang="en-US" sz="1000" dirty="0">
                <a:solidFill>
                  <a:schemeClr val="tx1"/>
                </a:solidFill>
              </a:rPr>
              <a:t>Run denoising through original prompt, and save cross-attention map</a:t>
            </a:r>
          </a:p>
          <a:p>
            <a:pPr lvl="1">
              <a:buFont typeface="+mj-lt"/>
              <a:buAutoNum type="arabicPeriod"/>
            </a:pPr>
            <a:r>
              <a:rPr lang="en-US" sz="1000" dirty="0">
                <a:solidFill>
                  <a:schemeClr val="tx1"/>
                </a:solidFill>
              </a:rPr>
              <a:t>Run denoising through target prompt, and save cross-attention map</a:t>
            </a:r>
          </a:p>
          <a:p>
            <a:pPr lvl="1">
              <a:buFont typeface="+mj-lt"/>
              <a:buAutoNum type="arabicPeriod"/>
            </a:pPr>
            <a:r>
              <a:rPr lang="en-US" sz="1000" dirty="0">
                <a:solidFill>
                  <a:schemeClr val="tx1"/>
                </a:solidFill>
              </a:rPr>
              <a:t>Composite a new cross attention map that preserves the structure of the original prompt, but selectively changes it using the target cross-attention map</a:t>
            </a:r>
          </a:p>
          <a:p>
            <a:pPr lvl="1">
              <a:buFont typeface="+mj-lt"/>
              <a:buAutoNum type="arabicPeriod"/>
            </a:pPr>
            <a:r>
              <a:rPr lang="en-US" sz="1000" dirty="0">
                <a:solidFill>
                  <a:schemeClr val="tx1"/>
                </a:solidFill>
              </a:rPr>
              <a:t>Run denoising with the composite cross-attention map, and use this for the next iteration</a:t>
            </a:r>
          </a:p>
          <a:p>
            <a:r>
              <a:rPr lang="en-US" sz="1000" dirty="0">
                <a:solidFill>
                  <a:schemeClr val="tx1"/>
                </a:solidFill>
              </a:rPr>
              <a:t>Tasks enabled:</a:t>
            </a:r>
          </a:p>
          <a:p>
            <a:pPr lvl="1"/>
            <a:r>
              <a:rPr lang="en-US" sz="1000" b="1" dirty="0">
                <a:solidFill>
                  <a:schemeClr val="tx1"/>
                </a:solidFill>
              </a:rPr>
              <a:t>Word Swap</a:t>
            </a:r>
            <a:r>
              <a:rPr lang="en-US" sz="1000" dirty="0">
                <a:solidFill>
                  <a:schemeClr val="tx1"/>
                </a:solidFill>
              </a:rPr>
              <a:t>: Replaces a word in the prompt</a:t>
            </a:r>
          </a:p>
          <a:p>
            <a:pPr lvl="1"/>
            <a:r>
              <a:rPr lang="en-US" sz="1000" b="1" dirty="0">
                <a:solidFill>
                  <a:schemeClr val="tx1"/>
                </a:solidFill>
              </a:rPr>
              <a:t>Adding New Phrase</a:t>
            </a:r>
            <a:r>
              <a:rPr lang="en-US" sz="1000" dirty="0">
                <a:solidFill>
                  <a:schemeClr val="tx1"/>
                </a:solidFill>
              </a:rPr>
              <a:t>: Append tokens to the prompt</a:t>
            </a:r>
          </a:p>
          <a:p>
            <a:pPr lvl="1"/>
            <a:r>
              <a:rPr lang="en-US" sz="1000" b="1" dirty="0">
                <a:solidFill>
                  <a:schemeClr val="tx1"/>
                </a:solidFill>
              </a:rPr>
              <a:t>Attention Re-Weighing</a:t>
            </a:r>
            <a:r>
              <a:rPr lang="en-US" sz="1000" dirty="0">
                <a:solidFill>
                  <a:schemeClr val="tx1"/>
                </a:solidFill>
              </a:rPr>
              <a:t>: Scale influence of a token</a:t>
            </a: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p:txBody>
      </p:sp>
      <p:pic>
        <p:nvPicPr>
          <p:cNvPr id="3" name="Picture 2">
            <a:extLst>
              <a:ext uri="{FF2B5EF4-FFF2-40B4-BE49-F238E27FC236}">
                <a16:creationId xmlns:a16="http://schemas.microsoft.com/office/drawing/2014/main" id="{A715ECF8-16DC-C89B-29ED-812890EDDE86}"/>
              </a:ext>
            </a:extLst>
          </p:cNvPr>
          <p:cNvPicPr>
            <a:picLocks noChangeAspect="1"/>
          </p:cNvPicPr>
          <p:nvPr/>
        </p:nvPicPr>
        <p:blipFill>
          <a:blip r:embed="rId3"/>
          <a:stretch>
            <a:fillRect/>
          </a:stretch>
        </p:blipFill>
        <p:spPr>
          <a:xfrm>
            <a:off x="5374878" y="2234355"/>
            <a:ext cx="3646279" cy="2029887"/>
          </a:xfrm>
          <a:prstGeom prst="rect">
            <a:avLst/>
          </a:prstGeom>
        </p:spPr>
      </p:pic>
      <p:pic>
        <p:nvPicPr>
          <p:cNvPr id="5" name="Picture 4">
            <a:extLst>
              <a:ext uri="{FF2B5EF4-FFF2-40B4-BE49-F238E27FC236}">
                <a16:creationId xmlns:a16="http://schemas.microsoft.com/office/drawing/2014/main" id="{F7F84CC5-C847-0025-388B-B238233F9B52}"/>
              </a:ext>
            </a:extLst>
          </p:cNvPr>
          <p:cNvPicPr>
            <a:picLocks noChangeAspect="1"/>
          </p:cNvPicPr>
          <p:nvPr/>
        </p:nvPicPr>
        <p:blipFill>
          <a:blip r:embed="rId4"/>
          <a:stretch>
            <a:fillRect/>
          </a:stretch>
        </p:blipFill>
        <p:spPr>
          <a:xfrm>
            <a:off x="5331809" y="331388"/>
            <a:ext cx="3689349" cy="935420"/>
          </a:xfrm>
          <a:prstGeom prst="rect">
            <a:avLst/>
          </a:prstGeom>
        </p:spPr>
      </p:pic>
      <p:pic>
        <p:nvPicPr>
          <p:cNvPr id="8" name="Picture 7">
            <a:extLst>
              <a:ext uri="{FF2B5EF4-FFF2-40B4-BE49-F238E27FC236}">
                <a16:creationId xmlns:a16="http://schemas.microsoft.com/office/drawing/2014/main" id="{0F31B531-6CBF-E4AC-B072-3EBFCBC2E8D4}"/>
              </a:ext>
            </a:extLst>
          </p:cNvPr>
          <p:cNvPicPr>
            <a:picLocks noChangeAspect="1"/>
          </p:cNvPicPr>
          <p:nvPr/>
        </p:nvPicPr>
        <p:blipFill>
          <a:blip r:embed="rId5"/>
          <a:stretch>
            <a:fillRect/>
          </a:stretch>
        </p:blipFill>
        <p:spPr>
          <a:xfrm>
            <a:off x="5374879" y="1336419"/>
            <a:ext cx="3689349" cy="828325"/>
          </a:xfrm>
          <a:prstGeom prst="rect">
            <a:avLst/>
          </a:prstGeom>
        </p:spPr>
      </p:pic>
      <p:sp>
        <p:nvSpPr>
          <p:cNvPr id="2" name="Slide Number Placeholder 1">
            <a:extLst>
              <a:ext uri="{FF2B5EF4-FFF2-40B4-BE49-F238E27FC236}">
                <a16:creationId xmlns:a16="http://schemas.microsoft.com/office/drawing/2014/main" id="{0C3C46BA-995D-1627-9F72-323FB88858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25975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does DALL-E 2 work?</a:t>
            </a:r>
            <a:endParaRPr b="1" u="sng" dirty="0"/>
          </a:p>
        </p:txBody>
      </p:sp>
      <p:sp>
        <p:nvSpPr>
          <p:cNvPr id="227" name="Google Shape;227;p25"/>
          <p:cNvSpPr txBox="1"/>
          <p:nvPr/>
        </p:nvSpPr>
        <p:spPr>
          <a:xfrm>
            <a:off x="-33122" y="132785"/>
            <a:ext cx="9085682" cy="2542717"/>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1000"/>
              </a:spcBef>
              <a:spcAft>
                <a:spcPts val="0"/>
              </a:spcAft>
              <a:buSzPts val="1000"/>
              <a:buChar char="●"/>
            </a:pPr>
            <a:r>
              <a:rPr lang="en" sz="900" b="1" dirty="0"/>
              <a:t>First, we train a CLIP model on noisy (diffusion gaussian noise) images with their text pairs</a:t>
            </a:r>
            <a:endParaRPr sz="900" b="1" dirty="0"/>
          </a:p>
          <a:p>
            <a:pPr marL="914400" lvl="1" indent="-292100" algn="l" rtl="0">
              <a:lnSpc>
                <a:spcPct val="115000"/>
              </a:lnSpc>
              <a:spcBef>
                <a:spcPts val="0"/>
              </a:spcBef>
              <a:spcAft>
                <a:spcPts val="0"/>
              </a:spcAft>
              <a:buSzPts val="1000"/>
              <a:buChar char="○"/>
            </a:pPr>
            <a:r>
              <a:rPr lang="en" sz="900" dirty="0"/>
              <a:t>This helps distill images into their base semantic meaning</a:t>
            </a:r>
            <a:endParaRPr sz="900" dirty="0"/>
          </a:p>
          <a:p>
            <a:pPr marL="914400" lvl="1" indent="-292100" algn="l" rtl="0">
              <a:lnSpc>
                <a:spcPct val="115000"/>
              </a:lnSpc>
              <a:spcBef>
                <a:spcPts val="0"/>
              </a:spcBef>
              <a:spcAft>
                <a:spcPts val="0"/>
              </a:spcAft>
              <a:buSzPts val="1000"/>
              <a:buChar char="○"/>
            </a:pPr>
            <a:r>
              <a:rPr lang="en" sz="900" dirty="0"/>
              <a:t>This multimodal embedding space also allows use to do interpolation &amp; vector arithmetic</a:t>
            </a:r>
            <a:endParaRPr sz="900" dirty="0"/>
          </a:p>
          <a:p>
            <a:pPr marL="457200" lvl="0" indent="-292100" algn="l" rtl="0">
              <a:lnSpc>
                <a:spcPct val="115000"/>
              </a:lnSpc>
              <a:spcBef>
                <a:spcPts val="0"/>
              </a:spcBef>
              <a:spcAft>
                <a:spcPts val="0"/>
              </a:spcAft>
              <a:buSzPts val="1000"/>
              <a:buChar char="●"/>
            </a:pPr>
            <a:r>
              <a:rPr lang="en" sz="900" b="1" dirty="0"/>
              <a:t>Second, we train a “diffusion prior model”: predict CLIP image embedding given CLIP text embeddings</a:t>
            </a:r>
            <a:endParaRPr sz="900" b="1" dirty="0"/>
          </a:p>
          <a:p>
            <a:pPr marL="914400" lvl="1" indent="-292100" algn="l" rtl="0">
              <a:lnSpc>
                <a:spcPct val="115000"/>
              </a:lnSpc>
              <a:spcBef>
                <a:spcPts val="0"/>
              </a:spcBef>
              <a:spcAft>
                <a:spcPts val="0"/>
              </a:spcAft>
              <a:buSzPts val="1000"/>
              <a:buChar char="○"/>
            </a:pPr>
            <a:r>
              <a:rPr lang="en" sz="900" dirty="0"/>
              <a:t>This is a decoder-only transformer, that operates with a casual attention mask on the </a:t>
            </a:r>
            <a:r>
              <a:rPr lang="en-US" sz="900" dirty="0"/>
              <a:t>tokenized text, CLIP text embedding, diffusion timestep, and noised image CLIP embedding</a:t>
            </a:r>
            <a:endParaRPr sz="900" dirty="0"/>
          </a:p>
          <a:p>
            <a:pPr marL="914400" lvl="1" indent="-292100" algn="l" rtl="0">
              <a:lnSpc>
                <a:spcPct val="115000"/>
              </a:lnSpc>
              <a:spcBef>
                <a:spcPts val="0"/>
              </a:spcBef>
              <a:spcAft>
                <a:spcPts val="0"/>
              </a:spcAft>
              <a:buSzPts val="1000"/>
              <a:buChar char="○"/>
            </a:pPr>
            <a:r>
              <a:rPr lang="en" sz="900" dirty="0"/>
              <a:t>Intuitively, the image embedding can be more appropriate compared to directly using </a:t>
            </a:r>
            <a:r>
              <a:rPr lang="en-US" sz="900" dirty="0" err="1"/>
              <a:t>th</a:t>
            </a:r>
            <a:r>
              <a:rPr lang="en" sz="900" dirty="0"/>
              <a:t>e text embedding, because the text/image “shared” embedding space is not perfectly aligned</a:t>
            </a:r>
            <a:endParaRPr sz="900" dirty="0"/>
          </a:p>
          <a:p>
            <a:pPr marL="457200" lvl="0" indent="-292100" algn="l" rtl="0">
              <a:lnSpc>
                <a:spcPct val="115000"/>
              </a:lnSpc>
              <a:spcBef>
                <a:spcPts val="0"/>
              </a:spcBef>
              <a:spcAft>
                <a:spcPts val="0"/>
              </a:spcAft>
              <a:buSzPts val="1000"/>
              <a:buChar char="●"/>
            </a:pPr>
            <a:r>
              <a:rPr lang="en" sz="900" b="1" dirty="0"/>
              <a:t>Third, train a classifier-free conditional U-Net diffusion model using the diffusion prior </a:t>
            </a:r>
            <a:endParaRPr sz="900" b="1" dirty="0"/>
          </a:p>
          <a:p>
            <a:pPr marL="457200" lvl="0" indent="-292100" algn="l" rtl="0">
              <a:lnSpc>
                <a:spcPct val="115000"/>
              </a:lnSpc>
              <a:spcBef>
                <a:spcPts val="0"/>
              </a:spcBef>
              <a:spcAft>
                <a:spcPts val="0"/>
              </a:spcAft>
              <a:buSzPts val="1000"/>
              <a:buChar char="●"/>
            </a:pPr>
            <a:r>
              <a:rPr lang="en" sz="900" dirty="0"/>
              <a:t>At inference, given a text prompt we embed it, predict the image embedding, and then decode using diffusion</a:t>
            </a:r>
          </a:p>
          <a:p>
            <a:pPr marL="457200" lvl="0" indent="-292100" algn="l" rtl="0">
              <a:lnSpc>
                <a:spcPct val="115000"/>
              </a:lnSpc>
              <a:spcBef>
                <a:spcPts val="0"/>
              </a:spcBef>
              <a:spcAft>
                <a:spcPts val="0"/>
              </a:spcAft>
              <a:buSzPts val="1000"/>
              <a:buChar char="●"/>
            </a:pPr>
            <a:r>
              <a:rPr lang="en" sz="900" dirty="0"/>
              <a:t>Can do many things with this setup:</a:t>
            </a:r>
            <a:endParaRPr sz="900" dirty="0"/>
          </a:p>
          <a:p>
            <a:pPr marL="914400" lvl="1" indent="-292100" algn="l" rtl="0">
              <a:lnSpc>
                <a:spcPct val="115000"/>
              </a:lnSpc>
              <a:spcBef>
                <a:spcPts val="0"/>
              </a:spcBef>
              <a:spcAft>
                <a:spcPts val="0"/>
              </a:spcAft>
              <a:buSzPts val="1000"/>
              <a:buChar char="○"/>
            </a:pPr>
            <a:r>
              <a:rPr lang="en" sz="900" dirty="0"/>
              <a:t>Generate images from text</a:t>
            </a:r>
            <a:endParaRPr sz="900" dirty="0"/>
          </a:p>
          <a:p>
            <a:pPr marL="914400" lvl="1" indent="-292100" algn="l" rtl="0">
              <a:lnSpc>
                <a:spcPct val="115000"/>
              </a:lnSpc>
              <a:spcBef>
                <a:spcPts val="0"/>
              </a:spcBef>
              <a:spcAft>
                <a:spcPts val="0"/>
              </a:spcAft>
              <a:buSzPts val="1000"/>
              <a:buChar char="○"/>
            </a:pPr>
            <a:r>
              <a:rPr lang="en" sz="900" dirty="0"/>
              <a:t>Encode an image, then decode with diffusion to generate variations; 2 image embeddings can be interpolated as well</a:t>
            </a:r>
            <a:endParaRPr sz="900" dirty="0"/>
          </a:p>
          <a:p>
            <a:pPr marL="914400" lvl="1" indent="-292100" algn="l" rtl="0">
              <a:lnSpc>
                <a:spcPct val="115000"/>
              </a:lnSpc>
              <a:spcBef>
                <a:spcPts val="0"/>
              </a:spcBef>
              <a:spcAft>
                <a:spcPts val="0"/>
              </a:spcAft>
              <a:buSzPts val="1000"/>
              <a:buChar char="○"/>
            </a:pPr>
            <a:r>
              <a:rPr lang="en" sz="900" dirty="0"/>
              <a:t>Encode 2 text samples and diffuse their interpolation</a:t>
            </a:r>
            <a:endParaRPr sz="900" dirty="0"/>
          </a:p>
        </p:txBody>
      </p:sp>
      <p:pic>
        <p:nvPicPr>
          <p:cNvPr id="229" name="Google Shape;229;p25"/>
          <p:cNvPicPr preferRelativeResize="0"/>
          <p:nvPr/>
        </p:nvPicPr>
        <p:blipFill rotWithShape="1">
          <a:blip r:embed="rId3">
            <a:alphaModFix/>
          </a:blip>
          <a:srcRect t="3864"/>
          <a:stretch/>
        </p:blipFill>
        <p:spPr>
          <a:xfrm>
            <a:off x="0" y="3332675"/>
            <a:ext cx="3510101" cy="1810824"/>
          </a:xfrm>
          <a:prstGeom prst="rect">
            <a:avLst/>
          </a:prstGeom>
          <a:noFill/>
          <a:ln w="9525" cap="flat" cmpd="sng">
            <a:solidFill>
              <a:schemeClr val="dk2"/>
            </a:solidFill>
            <a:prstDash val="solid"/>
            <a:round/>
            <a:headEnd type="none" w="sm" len="sm"/>
            <a:tailEnd type="none" w="sm" len="sm"/>
          </a:ln>
        </p:spPr>
      </p:pic>
      <p:pic>
        <p:nvPicPr>
          <p:cNvPr id="230" name="Google Shape;230;p25"/>
          <p:cNvPicPr preferRelativeResize="0"/>
          <p:nvPr/>
        </p:nvPicPr>
        <p:blipFill>
          <a:blip r:embed="rId4">
            <a:alphaModFix/>
          </a:blip>
          <a:stretch>
            <a:fillRect/>
          </a:stretch>
        </p:blipFill>
        <p:spPr>
          <a:xfrm>
            <a:off x="3552475" y="3332675"/>
            <a:ext cx="2337010" cy="1810825"/>
          </a:xfrm>
          <a:prstGeom prst="rect">
            <a:avLst/>
          </a:prstGeom>
          <a:noFill/>
          <a:ln w="9525" cap="flat" cmpd="sng">
            <a:solidFill>
              <a:schemeClr val="dk2"/>
            </a:solidFill>
            <a:prstDash val="solid"/>
            <a:round/>
            <a:headEnd type="none" w="sm" len="sm"/>
            <a:tailEnd type="none" w="sm" len="sm"/>
          </a:ln>
        </p:spPr>
      </p:pic>
      <p:pic>
        <p:nvPicPr>
          <p:cNvPr id="231" name="Google Shape;231;p25"/>
          <p:cNvPicPr preferRelativeResize="0"/>
          <p:nvPr/>
        </p:nvPicPr>
        <p:blipFill rotWithShape="1">
          <a:blip r:embed="rId5">
            <a:alphaModFix/>
          </a:blip>
          <a:srcRect b="22564"/>
          <a:stretch/>
        </p:blipFill>
        <p:spPr>
          <a:xfrm>
            <a:off x="5931850" y="3374358"/>
            <a:ext cx="3212149" cy="1083017"/>
          </a:xfrm>
          <a:prstGeom prst="rect">
            <a:avLst/>
          </a:prstGeom>
          <a:noFill/>
          <a:ln w="9525" cap="flat" cmpd="sng">
            <a:solidFill>
              <a:schemeClr val="dk2"/>
            </a:solidFill>
            <a:prstDash val="solid"/>
            <a:round/>
            <a:headEnd type="none" w="sm" len="sm"/>
            <a:tailEnd type="none" w="sm" len="sm"/>
          </a:ln>
        </p:spPr>
      </p:pic>
      <p:pic>
        <p:nvPicPr>
          <p:cNvPr id="232" name="Google Shape;232;p25"/>
          <p:cNvPicPr preferRelativeResize="0"/>
          <p:nvPr/>
        </p:nvPicPr>
        <p:blipFill>
          <a:blip r:embed="rId6">
            <a:alphaModFix/>
          </a:blip>
          <a:stretch>
            <a:fillRect/>
          </a:stretch>
        </p:blipFill>
        <p:spPr>
          <a:xfrm>
            <a:off x="5931850" y="4457375"/>
            <a:ext cx="3212149" cy="492434"/>
          </a:xfrm>
          <a:prstGeom prst="rect">
            <a:avLst/>
          </a:prstGeom>
          <a:noFill/>
          <a:ln w="9525" cap="flat" cmpd="sng">
            <a:solidFill>
              <a:schemeClr val="dk2"/>
            </a:solidFill>
            <a:prstDash val="solid"/>
            <a:round/>
            <a:headEnd type="none" w="sm" len="sm"/>
            <a:tailEnd type="none" w="sm" len="sm"/>
          </a:ln>
        </p:spPr>
      </p:pic>
      <p:sp>
        <p:nvSpPr>
          <p:cNvPr id="2" name="TextBox 1">
            <a:extLst>
              <a:ext uri="{FF2B5EF4-FFF2-40B4-BE49-F238E27FC236}">
                <a16:creationId xmlns:a16="http://schemas.microsoft.com/office/drawing/2014/main" id="{3AA7E83E-C5D4-1908-143F-D4F7B7CC1285}"/>
              </a:ext>
            </a:extLst>
          </p:cNvPr>
          <p:cNvSpPr txBox="1"/>
          <p:nvPr/>
        </p:nvSpPr>
        <p:spPr>
          <a:xfrm>
            <a:off x="8218323" y="4988571"/>
            <a:ext cx="1011815" cy="200055"/>
          </a:xfrm>
          <a:prstGeom prst="rect">
            <a:avLst/>
          </a:prstGeom>
          <a:noFill/>
        </p:spPr>
        <p:txBody>
          <a:bodyPr wrap="none" rtlCol="0">
            <a:spAutoFit/>
          </a:bodyPr>
          <a:lstStyle/>
          <a:p>
            <a:r>
              <a:rPr lang="en-US" sz="700" i="1" dirty="0"/>
              <a:t>Generative Modeling</a:t>
            </a:r>
          </a:p>
        </p:txBody>
      </p:sp>
      <p:sp>
        <p:nvSpPr>
          <p:cNvPr id="3" name="Slide Number Placeholder 2">
            <a:extLst>
              <a:ext uri="{FF2B5EF4-FFF2-40B4-BE49-F238E27FC236}">
                <a16:creationId xmlns:a16="http://schemas.microsoft.com/office/drawing/2014/main" id="{02824965-7922-A1D5-72FC-38AA65954E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5D2DC6EC-8AA4-086D-A8D1-A8D56B729CF2}"/>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51AA0AA1-5C3E-C67B-1E03-D7B52B2DE6C4}"/>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does Lumiere work?</a:t>
            </a:r>
            <a:endParaRPr b="1" u="sng" dirty="0"/>
          </a:p>
        </p:txBody>
      </p:sp>
      <p:sp>
        <p:nvSpPr>
          <p:cNvPr id="6" name="Text Placeholder 4">
            <a:extLst>
              <a:ext uri="{FF2B5EF4-FFF2-40B4-BE49-F238E27FC236}">
                <a16:creationId xmlns:a16="http://schemas.microsoft.com/office/drawing/2014/main" id="{94C98ED2-4BF8-5AB3-09B2-D2D6B8477B78}"/>
              </a:ext>
            </a:extLst>
          </p:cNvPr>
          <p:cNvSpPr txBox="1">
            <a:spLocks/>
          </p:cNvSpPr>
          <p:nvPr/>
        </p:nvSpPr>
        <p:spPr>
          <a:xfrm>
            <a:off x="0" y="28490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900" dirty="0">
                <a:solidFill>
                  <a:schemeClr val="tx1"/>
                </a:solidFill>
              </a:rPr>
              <a:t>Lumiere is a space-time aware diffusion model that generates entire video clips in a single pass (and then iteratively refines it)</a:t>
            </a:r>
          </a:p>
          <a:p>
            <a:r>
              <a:rPr lang="en-US" sz="900" dirty="0">
                <a:solidFill>
                  <a:schemeClr val="tx1"/>
                </a:solidFill>
              </a:rPr>
              <a:t>Uses a Space-Time U-Net for diffusion</a:t>
            </a:r>
          </a:p>
          <a:p>
            <a:r>
              <a:rPr lang="en-US" sz="900" dirty="0">
                <a:solidFill>
                  <a:schemeClr val="tx1"/>
                </a:solidFill>
              </a:rPr>
              <a:t>Loads weights from a pretrained Imagen network (U-net based diffusion model trained for images; conditions on text using cross-attention &amp; does classifier-free guidance)</a:t>
            </a:r>
          </a:p>
          <a:p>
            <a:pPr lvl="1"/>
            <a:r>
              <a:rPr lang="en-US" sz="900" dirty="0">
                <a:solidFill>
                  <a:schemeClr val="tx1"/>
                </a:solidFill>
              </a:rPr>
              <a:t>We “inflate” the imagen weights by adapting them to video &amp; incorporating temporal components</a:t>
            </a:r>
          </a:p>
          <a:p>
            <a:pPr lvl="1"/>
            <a:r>
              <a:rPr lang="en-US" sz="900" dirty="0">
                <a:solidFill>
                  <a:schemeClr val="tx1"/>
                </a:solidFill>
              </a:rPr>
              <a:t>We add 1D convolutions applied across the time dimension; spatial attention becomes spatiotemporal attention by attending temporally</a:t>
            </a:r>
          </a:p>
          <a:p>
            <a:pPr lvl="1"/>
            <a:r>
              <a:rPr lang="en-US" sz="900" dirty="0">
                <a:solidFill>
                  <a:schemeClr val="tx1"/>
                </a:solidFill>
              </a:rPr>
              <a:t>The weights of the pretrained network are fixed; only added temporal components are trained.</a:t>
            </a:r>
          </a:p>
          <a:p>
            <a:r>
              <a:rPr lang="en-US" sz="900" dirty="0">
                <a:solidFill>
                  <a:schemeClr val="tx1"/>
                </a:solidFill>
              </a:rPr>
              <a:t>Additionally can do image-to-video (by conditioning on the first frame) or text-to-video (with text conditioning)</a:t>
            </a:r>
          </a:p>
          <a:p>
            <a:endParaRPr lang="en-US" sz="900" dirty="0">
              <a:solidFill>
                <a:schemeClr val="tx1"/>
              </a:solidFill>
            </a:endParaRPr>
          </a:p>
          <a:p>
            <a:endParaRPr lang="en-US" sz="900" dirty="0">
              <a:solidFill>
                <a:schemeClr val="tx1"/>
              </a:solidFill>
            </a:endParaRPr>
          </a:p>
        </p:txBody>
      </p:sp>
      <p:pic>
        <p:nvPicPr>
          <p:cNvPr id="3" name="Picture 2">
            <a:extLst>
              <a:ext uri="{FF2B5EF4-FFF2-40B4-BE49-F238E27FC236}">
                <a16:creationId xmlns:a16="http://schemas.microsoft.com/office/drawing/2014/main" id="{B2473B95-1A18-3845-755D-787D862F9ADD}"/>
              </a:ext>
            </a:extLst>
          </p:cNvPr>
          <p:cNvPicPr>
            <a:picLocks noChangeAspect="1"/>
          </p:cNvPicPr>
          <p:nvPr/>
        </p:nvPicPr>
        <p:blipFill>
          <a:blip r:embed="rId3"/>
          <a:stretch>
            <a:fillRect/>
          </a:stretch>
        </p:blipFill>
        <p:spPr>
          <a:xfrm>
            <a:off x="326824" y="2082836"/>
            <a:ext cx="5553471" cy="2701105"/>
          </a:xfrm>
          <a:prstGeom prst="rect">
            <a:avLst/>
          </a:prstGeom>
          <a:ln>
            <a:solidFill>
              <a:schemeClr val="tx1"/>
            </a:solidFill>
          </a:ln>
        </p:spPr>
      </p:pic>
      <p:sp>
        <p:nvSpPr>
          <p:cNvPr id="2" name="Slide Number Placeholder 1">
            <a:extLst>
              <a:ext uri="{FF2B5EF4-FFF2-40B4-BE49-F238E27FC236}">
                <a16:creationId xmlns:a16="http://schemas.microsoft.com/office/drawing/2014/main" id="{14FD2E0D-FB36-BC78-5622-6E86A651D1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94074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F7C720E5-5812-A6FE-C778-C326B2CAAE1D}"/>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A582C162-C6D8-29BC-2FF0-317AA7884BD2}"/>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does Zero123 work?</a:t>
            </a:r>
            <a:endParaRPr b="1" u="sng" dirty="0"/>
          </a:p>
        </p:txBody>
      </p:sp>
      <p:sp>
        <p:nvSpPr>
          <p:cNvPr id="6" name="Text Placeholder 4">
            <a:extLst>
              <a:ext uri="{FF2B5EF4-FFF2-40B4-BE49-F238E27FC236}">
                <a16:creationId xmlns:a16="http://schemas.microsoft.com/office/drawing/2014/main" id="{DC6B75BC-7649-52E6-A940-60A45EA83564}"/>
              </a:ext>
            </a:extLst>
          </p:cNvPr>
          <p:cNvSpPr txBox="1">
            <a:spLocks/>
          </p:cNvSpPr>
          <p:nvPr/>
        </p:nvSpPr>
        <p:spPr>
          <a:xfrm>
            <a:off x="0" y="28490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00" dirty="0">
                <a:solidFill>
                  <a:schemeClr val="tx1"/>
                </a:solidFill>
              </a:rPr>
              <a:t>Novel view synthesis by finetuning a pretrained Stable Diffusion model to take in camera pose conditioning </a:t>
            </a:r>
          </a:p>
          <a:p>
            <a:pPr lvl="1"/>
            <a:r>
              <a:rPr lang="en-US" sz="1000" dirty="0">
                <a:solidFill>
                  <a:schemeClr val="tx1"/>
                </a:solidFill>
              </a:rPr>
              <a:t>Stable diffusion is just a latent-space diffusion method with a U-Net architecture</a:t>
            </a:r>
          </a:p>
          <a:p>
            <a:r>
              <a:rPr lang="en-US" sz="1000" dirty="0">
                <a:solidFill>
                  <a:schemeClr val="tx1"/>
                </a:solidFill>
              </a:rPr>
              <a:t>Trained on synthetic </a:t>
            </a:r>
            <a:r>
              <a:rPr lang="en-US" sz="1000" dirty="0" err="1">
                <a:solidFill>
                  <a:schemeClr val="tx1"/>
                </a:solidFill>
              </a:rPr>
              <a:t>objaverse</a:t>
            </a:r>
            <a:r>
              <a:rPr lang="en-US" sz="1000" dirty="0">
                <a:solidFill>
                  <a:schemeClr val="tx1"/>
                </a:solidFill>
              </a:rPr>
              <a:t> dataset (10M 3D objects)</a:t>
            </a:r>
          </a:p>
          <a:p>
            <a:r>
              <a:rPr lang="en-US" sz="1000" dirty="0">
                <a:solidFill>
                  <a:schemeClr val="tx1"/>
                </a:solidFill>
              </a:rPr>
              <a:t>Able to generalize well on real images, due to the internet-scale trained stable diffusion training, as well as high-quality &amp; diverse synthetic data</a:t>
            </a:r>
          </a:p>
          <a:p>
            <a:r>
              <a:rPr lang="en-US" sz="1000" dirty="0">
                <a:solidFill>
                  <a:schemeClr val="tx1"/>
                </a:solidFill>
              </a:rPr>
              <a:t>Zero123++ improves method further via tiling and other tricks</a:t>
            </a:r>
          </a:p>
          <a:p>
            <a:pPr lvl="1"/>
            <a:r>
              <a:rPr lang="en-US" sz="1000" dirty="0">
                <a:solidFill>
                  <a:schemeClr val="tx1"/>
                </a:solidFill>
              </a:rPr>
              <a:t>Tiling involves generating 6 predefined views of an object simultaneously, all within one image to improve 3D consistency</a:t>
            </a:r>
          </a:p>
          <a:p>
            <a:endParaRPr lang="en-US" sz="1000" dirty="0">
              <a:solidFill>
                <a:schemeClr val="tx1"/>
              </a:solidFill>
            </a:endParaRPr>
          </a:p>
          <a:p>
            <a:endParaRPr lang="en-US" sz="1000" dirty="0">
              <a:solidFill>
                <a:schemeClr val="tx1"/>
              </a:solidFill>
            </a:endParaRPr>
          </a:p>
        </p:txBody>
      </p:sp>
      <p:pic>
        <p:nvPicPr>
          <p:cNvPr id="3" name="Picture 2">
            <a:extLst>
              <a:ext uri="{FF2B5EF4-FFF2-40B4-BE49-F238E27FC236}">
                <a16:creationId xmlns:a16="http://schemas.microsoft.com/office/drawing/2014/main" id="{12F51D51-2B25-3A8B-36DC-CB979E40C1DD}"/>
              </a:ext>
            </a:extLst>
          </p:cNvPr>
          <p:cNvPicPr>
            <a:picLocks noChangeAspect="1"/>
          </p:cNvPicPr>
          <p:nvPr/>
        </p:nvPicPr>
        <p:blipFill>
          <a:blip r:embed="rId3"/>
          <a:stretch>
            <a:fillRect/>
          </a:stretch>
        </p:blipFill>
        <p:spPr>
          <a:xfrm>
            <a:off x="187411" y="2702930"/>
            <a:ext cx="2566810" cy="2231488"/>
          </a:xfrm>
          <a:prstGeom prst="rect">
            <a:avLst/>
          </a:prstGeom>
          <a:ln>
            <a:solidFill>
              <a:schemeClr val="tx1"/>
            </a:solidFill>
          </a:ln>
        </p:spPr>
      </p:pic>
      <p:pic>
        <p:nvPicPr>
          <p:cNvPr id="5" name="Picture 4">
            <a:extLst>
              <a:ext uri="{FF2B5EF4-FFF2-40B4-BE49-F238E27FC236}">
                <a16:creationId xmlns:a16="http://schemas.microsoft.com/office/drawing/2014/main" id="{92054F57-A32E-A294-CAA2-C9162F3C7F50}"/>
              </a:ext>
            </a:extLst>
          </p:cNvPr>
          <p:cNvPicPr>
            <a:picLocks noChangeAspect="1"/>
          </p:cNvPicPr>
          <p:nvPr/>
        </p:nvPicPr>
        <p:blipFill>
          <a:blip r:embed="rId4"/>
          <a:stretch>
            <a:fillRect/>
          </a:stretch>
        </p:blipFill>
        <p:spPr>
          <a:xfrm>
            <a:off x="2810834" y="3041360"/>
            <a:ext cx="5458587" cy="1943371"/>
          </a:xfrm>
          <a:prstGeom prst="rect">
            <a:avLst/>
          </a:prstGeom>
          <a:ln>
            <a:solidFill>
              <a:schemeClr val="tx1"/>
            </a:solidFill>
          </a:ln>
        </p:spPr>
      </p:pic>
      <p:sp>
        <p:nvSpPr>
          <p:cNvPr id="2" name="Slide Number Placeholder 1">
            <a:extLst>
              <a:ext uri="{FF2B5EF4-FFF2-40B4-BE49-F238E27FC236}">
                <a16:creationId xmlns:a16="http://schemas.microsoft.com/office/drawing/2014/main" id="{51D74746-C81A-3BA3-8133-0369B0CB2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37364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56D6D-36EE-6248-F8BF-1DF6370808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AEF9F1-AA3F-2AE3-BF8F-D75F3D2985A7}"/>
              </a:ext>
            </a:extLst>
          </p:cNvPr>
          <p:cNvSpPr>
            <a:spLocks noGrp="1"/>
          </p:cNvSpPr>
          <p:nvPr>
            <p:ph type="title"/>
          </p:nvPr>
        </p:nvSpPr>
        <p:spPr>
          <a:xfrm>
            <a:off x="0" y="-48482"/>
            <a:ext cx="9055100" cy="559260"/>
          </a:xfrm>
        </p:spPr>
        <p:txBody>
          <a:bodyPr>
            <a:noAutofit/>
          </a:bodyPr>
          <a:lstStyle/>
          <a:p>
            <a:r>
              <a:rPr lang="en-US" sz="1600" u="sng" dirty="0"/>
              <a:t>At a high level, what are the trade-offs between diffusion vs VQ for generation?</a:t>
            </a:r>
          </a:p>
        </p:txBody>
      </p:sp>
      <p:sp>
        <p:nvSpPr>
          <p:cNvPr id="3" name="Content Placeholder 2">
            <a:extLst>
              <a:ext uri="{FF2B5EF4-FFF2-40B4-BE49-F238E27FC236}">
                <a16:creationId xmlns:a16="http://schemas.microsoft.com/office/drawing/2014/main" id="{D5363A2E-094E-EA2E-154D-CECAB97E8863}"/>
              </a:ext>
            </a:extLst>
          </p:cNvPr>
          <p:cNvSpPr>
            <a:spLocks noGrp="1"/>
          </p:cNvSpPr>
          <p:nvPr>
            <p:ph idx="1"/>
          </p:nvPr>
        </p:nvSpPr>
        <p:spPr>
          <a:xfrm>
            <a:off x="100584" y="436531"/>
            <a:ext cx="8954516" cy="3263504"/>
          </a:xfrm>
        </p:spPr>
        <p:txBody>
          <a:bodyPr>
            <a:normAutofit/>
          </a:bodyPr>
          <a:lstStyle/>
          <a:p>
            <a:r>
              <a:rPr lang="en-US" sz="1000" dirty="0">
                <a:solidFill>
                  <a:schemeClr val="tx1"/>
                </a:solidFill>
              </a:rPr>
              <a:t>Diffusion models (</a:t>
            </a:r>
            <a:r>
              <a:rPr lang="en-US" sz="1000" dirty="0" err="1">
                <a:solidFill>
                  <a:schemeClr val="tx1"/>
                </a:solidFill>
              </a:rPr>
              <a:t>eg</a:t>
            </a:r>
            <a:r>
              <a:rPr lang="en-US" sz="1000" dirty="0">
                <a:solidFill>
                  <a:schemeClr val="tx1"/>
                </a:solidFill>
              </a:rPr>
              <a:t> Stable Diffusion, Imagen):</a:t>
            </a:r>
          </a:p>
          <a:p>
            <a:pPr lvl="1"/>
            <a:r>
              <a:rPr lang="en-US" sz="1000" dirty="0">
                <a:solidFill>
                  <a:schemeClr val="tx1"/>
                </a:solidFill>
              </a:rPr>
              <a:t>are generally more detailed/photorealistic</a:t>
            </a:r>
          </a:p>
          <a:p>
            <a:pPr lvl="1"/>
            <a:r>
              <a:rPr lang="en-US" sz="1000" dirty="0">
                <a:solidFill>
                  <a:schemeClr val="tx1"/>
                </a:solidFill>
              </a:rPr>
              <a:t>slower &amp; need to take many steps</a:t>
            </a:r>
          </a:p>
          <a:p>
            <a:pPr lvl="1"/>
            <a:r>
              <a:rPr lang="en-US" sz="1000" dirty="0">
                <a:solidFill>
                  <a:schemeClr val="tx1"/>
                </a:solidFill>
              </a:rPr>
              <a:t>Very good editability &amp; controllability</a:t>
            </a:r>
          </a:p>
          <a:p>
            <a:r>
              <a:rPr lang="en-US" sz="1000" dirty="0">
                <a:solidFill>
                  <a:schemeClr val="tx1"/>
                </a:solidFill>
              </a:rPr>
              <a:t>VQ based models (</a:t>
            </a:r>
            <a:r>
              <a:rPr lang="en-US" sz="1000" dirty="0" err="1">
                <a:solidFill>
                  <a:schemeClr val="tx1"/>
                </a:solidFill>
              </a:rPr>
              <a:t>eg</a:t>
            </a:r>
            <a:r>
              <a:rPr lang="en-US" sz="1000" dirty="0">
                <a:solidFill>
                  <a:schemeClr val="tx1"/>
                </a:solidFill>
              </a:rPr>
              <a:t> DALLE-1, VQ-VQE, VQGAN, MAGVIT):</a:t>
            </a:r>
          </a:p>
          <a:p>
            <a:pPr lvl="1"/>
            <a:r>
              <a:rPr lang="en-US" sz="1000" dirty="0">
                <a:solidFill>
                  <a:schemeClr val="tx1"/>
                </a:solidFill>
              </a:rPr>
              <a:t>Faster</a:t>
            </a:r>
          </a:p>
          <a:p>
            <a:pPr lvl="1"/>
            <a:r>
              <a:rPr lang="en-US" sz="1000" dirty="0">
                <a:solidFill>
                  <a:schemeClr val="tx1"/>
                </a:solidFill>
              </a:rPr>
              <a:t>Very naturally fits LLM-framework / transformers</a:t>
            </a:r>
          </a:p>
          <a:p>
            <a:pPr lvl="1"/>
            <a:endParaRPr lang="en-US" sz="1000" dirty="0">
              <a:solidFill>
                <a:schemeClr val="tx1"/>
              </a:solidFill>
            </a:endParaRPr>
          </a:p>
        </p:txBody>
      </p:sp>
      <p:sp>
        <p:nvSpPr>
          <p:cNvPr id="4" name="Slide Number Placeholder 3">
            <a:extLst>
              <a:ext uri="{FF2B5EF4-FFF2-40B4-BE49-F238E27FC236}">
                <a16:creationId xmlns:a16="http://schemas.microsoft.com/office/drawing/2014/main" id="{DD8C1DC0-E8E3-3C4D-E05F-47F013A71476}"/>
              </a:ext>
            </a:extLst>
          </p:cNvPr>
          <p:cNvSpPr>
            <a:spLocks noGrp="1"/>
          </p:cNvSpPr>
          <p:nvPr>
            <p:ph type="sldNum" sz="quarter" idx="12"/>
          </p:nvPr>
        </p:nvSpPr>
        <p:spPr/>
        <p:txBody>
          <a:bodyPr/>
          <a:lstStyle/>
          <a:p>
            <a:fld id="{13FA7114-A053-4D77-83D8-BB2B688B3169}" type="slidenum">
              <a:rPr lang="en-US" smtClean="0"/>
              <a:t>34</a:t>
            </a:fld>
            <a:endParaRPr lang="en-US"/>
          </a:p>
        </p:txBody>
      </p:sp>
    </p:spTree>
    <p:extLst>
      <p:ext uri="{BB962C8B-B14F-4D97-AF65-F5344CB8AC3E}">
        <p14:creationId xmlns:p14="http://schemas.microsoft.com/office/powerpoint/2010/main" val="413376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ABBA5-4B7F-7DCA-34E8-E75066C077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B0421-463B-78E9-A285-0EC5D4A03370}"/>
              </a:ext>
            </a:extLst>
          </p:cNvPr>
          <p:cNvSpPr>
            <a:spLocks noGrp="1"/>
          </p:cNvSpPr>
          <p:nvPr>
            <p:ph type="title"/>
          </p:nvPr>
        </p:nvSpPr>
        <p:spPr>
          <a:xfrm>
            <a:off x="0" y="-48482"/>
            <a:ext cx="7687818" cy="559260"/>
          </a:xfrm>
        </p:spPr>
        <p:txBody>
          <a:bodyPr>
            <a:normAutofit fontScale="90000"/>
          </a:bodyPr>
          <a:lstStyle/>
          <a:p>
            <a:r>
              <a:rPr lang="en-US" sz="1400" b="1" u="sng" dirty="0"/>
              <a:t>How does </a:t>
            </a:r>
            <a:r>
              <a:rPr lang="en-US" sz="1400" b="1" u="sng" dirty="0" err="1"/>
              <a:t>CausVid</a:t>
            </a:r>
            <a:r>
              <a:rPr lang="en-US" sz="1400" b="1" u="sng" dirty="0"/>
              <a:t> turn a many-step bidirectional diffusion model into a few-step causal one?</a:t>
            </a:r>
          </a:p>
        </p:txBody>
      </p:sp>
      <p:sp>
        <p:nvSpPr>
          <p:cNvPr id="3" name="Content Placeholder 2">
            <a:extLst>
              <a:ext uri="{FF2B5EF4-FFF2-40B4-BE49-F238E27FC236}">
                <a16:creationId xmlns:a16="http://schemas.microsoft.com/office/drawing/2014/main" id="{694CEFCA-3DD7-BDB7-84A9-710CA74931F1}"/>
              </a:ext>
            </a:extLst>
          </p:cNvPr>
          <p:cNvSpPr>
            <a:spLocks noGrp="1"/>
          </p:cNvSpPr>
          <p:nvPr>
            <p:ph idx="1"/>
          </p:nvPr>
        </p:nvSpPr>
        <p:spPr>
          <a:xfrm>
            <a:off x="100585" y="436531"/>
            <a:ext cx="8954516" cy="3263504"/>
          </a:xfrm>
        </p:spPr>
        <p:txBody>
          <a:bodyPr>
            <a:normAutofit/>
          </a:bodyPr>
          <a:lstStyle/>
          <a:p>
            <a:r>
              <a:rPr lang="en-US" sz="1200" dirty="0"/>
              <a:t>In this setup, small chunks are generated sequentially, using causal attention masking across chunks and bidirectional attention within chunks, for 10 fps streaming</a:t>
            </a:r>
          </a:p>
          <a:p>
            <a:r>
              <a:rPr lang="en-US" sz="1200" dirty="0"/>
              <a:t>Student architecture based on </a:t>
            </a:r>
            <a:r>
              <a:rPr lang="en-US" sz="1200" dirty="0" err="1"/>
              <a:t>DiT</a:t>
            </a:r>
            <a:r>
              <a:rPr lang="en-US" sz="1200" dirty="0"/>
              <a:t> with latent space from a 3D VAE</a:t>
            </a:r>
          </a:p>
          <a:p>
            <a:r>
              <a:rPr lang="en-US" sz="1200" dirty="0"/>
              <a:t>Distills a 50 step bidirectional teacher to a 4-step autoregressive student (asymmetric; bidirectional to causal)</a:t>
            </a:r>
          </a:p>
          <a:p>
            <a:pPr lvl="1"/>
            <a:r>
              <a:rPr lang="en-US" sz="800" dirty="0"/>
              <a:t>First, student model is initialized by training it to denoise teacher-generated videos. Student operates in one step. supervised by generating teacher videos -&gt; adding noise (student input) -&gt; having teacher denoise (student </a:t>
            </a:r>
            <a:r>
              <a:rPr lang="en-US" sz="800" dirty="0" err="1"/>
              <a:t>gt</a:t>
            </a:r>
            <a:r>
              <a:rPr lang="en-US" sz="800" dirty="0"/>
              <a:t>). This is supposed to be an easier task that converges faster.</a:t>
            </a:r>
          </a:p>
          <a:p>
            <a:pPr lvl="1"/>
            <a:r>
              <a:rPr lang="en-US" sz="800" dirty="0"/>
              <a:t>In second stage, student denoises image frames causally. Supervised with “Distribution Matching Distillation” (DMD) loss, which is basically a reverse KL divergence to promote realism Computation involves the score function, which a DMD network “</a:t>
            </a:r>
            <a:r>
              <a:rPr lang="en-US" sz="800" dirty="0" err="1"/>
              <a:t>s_gen</a:t>
            </a:r>
            <a:r>
              <a:rPr lang="en-US" sz="800" dirty="0"/>
              <a:t>” predicts.</a:t>
            </a:r>
          </a:p>
          <a:p>
            <a:r>
              <a:rPr lang="en-US" sz="1200" dirty="0"/>
              <a:t>KV cache used at runtime for efficiency</a:t>
            </a:r>
          </a:p>
          <a:p>
            <a:pPr lvl="1"/>
            <a:endParaRPr lang="en-US" sz="800" dirty="0"/>
          </a:p>
          <a:p>
            <a:endParaRPr lang="en-US" sz="1200" dirty="0"/>
          </a:p>
          <a:p>
            <a:endParaRPr lang="en-US" sz="1200" dirty="0"/>
          </a:p>
          <a:p>
            <a:endParaRPr lang="en-US" sz="1200" dirty="0"/>
          </a:p>
        </p:txBody>
      </p:sp>
      <p:pic>
        <p:nvPicPr>
          <p:cNvPr id="5" name="Picture 4">
            <a:extLst>
              <a:ext uri="{FF2B5EF4-FFF2-40B4-BE49-F238E27FC236}">
                <a16:creationId xmlns:a16="http://schemas.microsoft.com/office/drawing/2014/main" id="{8675549D-7F58-8208-3D74-8BC8534E116C}"/>
              </a:ext>
            </a:extLst>
          </p:cNvPr>
          <p:cNvPicPr>
            <a:picLocks noChangeAspect="1"/>
          </p:cNvPicPr>
          <p:nvPr/>
        </p:nvPicPr>
        <p:blipFill>
          <a:blip r:embed="rId2"/>
          <a:stretch>
            <a:fillRect/>
          </a:stretch>
        </p:blipFill>
        <p:spPr>
          <a:xfrm>
            <a:off x="3922006" y="2077784"/>
            <a:ext cx="5067136" cy="2887543"/>
          </a:xfrm>
          <a:prstGeom prst="rect">
            <a:avLst/>
          </a:prstGeom>
          <a:ln>
            <a:solidFill>
              <a:schemeClr val="tx1"/>
            </a:solidFill>
          </a:ln>
        </p:spPr>
      </p:pic>
    </p:spTree>
    <p:extLst>
      <p:ext uri="{BB962C8B-B14F-4D97-AF65-F5344CB8AC3E}">
        <p14:creationId xmlns:p14="http://schemas.microsoft.com/office/powerpoint/2010/main" val="952663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A4EF-54BD-3EAE-6935-B429D14AC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32EA78-CCFF-2143-A192-D4B1E579A720}"/>
              </a:ext>
            </a:extLst>
          </p:cNvPr>
          <p:cNvSpPr>
            <a:spLocks noGrp="1"/>
          </p:cNvSpPr>
          <p:nvPr>
            <p:ph type="title"/>
          </p:nvPr>
        </p:nvSpPr>
        <p:spPr>
          <a:xfrm>
            <a:off x="0" y="-48482"/>
            <a:ext cx="7687818" cy="559260"/>
          </a:xfrm>
        </p:spPr>
        <p:txBody>
          <a:bodyPr>
            <a:normAutofit/>
          </a:bodyPr>
          <a:lstStyle/>
          <a:p>
            <a:r>
              <a:rPr lang="en-US" sz="1400" b="1" u="sng" dirty="0"/>
              <a:t>How can RL be used to </a:t>
            </a:r>
            <a:r>
              <a:rPr lang="en-US" sz="1400" b="1" u="sng"/>
              <a:t>improve diffusion?</a:t>
            </a:r>
            <a:endParaRPr lang="en-US" sz="1400" b="1" u="sng" dirty="0"/>
          </a:p>
        </p:txBody>
      </p:sp>
      <p:sp>
        <p:nvSpPr>
          <p:cNvPr id="3" name="Content Placeholder 2">
            <a:extLst>
              <a:ext uri="{FF2B5EF4-FFF2-40B4-BE49-F238E27FC236}">
                <a16:creationId xmlns:a16="http://schemas.microsoft.com/office/drawing/2014/main" id="{EF568542-3EAE-0C35-920E-B97AE15EFF18}"/>
              </a:ext>
            </a:extLst>
          </p:cNvPr>
          <p:cNvSpPr>
            <a:spLocks noGrp="1"/>
          </p:cNvSpPr>
          <p:nvPr>
            <p:ph idx="1"/>
          </p:nvPr>
        </p:nvSpPr>
        <p:spPr>
          <a:xfrm>
            <a:off x="100585" y="436531"/>
            <a:ext cx="8954516" cy="3263504"/>
          </a:xfrm>
        </p:spPr>
        <p:txBody>
          <a:bodyPr>
            <a:normAutofit/>
          </a:bodyPr>
          <a:lstStyle/>
          <a:p>
            <a:r>
              <a:rPr lang="en-US" sz="1200" dirty="0"/>
              <a:t>Can adapt text-to-image diffusion models to objectives that are difficult to express via prompting, such as aesthetic quality (from human feedback)</a:t>
            </a:r>
          </a:p>
          <a:p>
            <a:r>
              <a:rPr lang="en-US" sz="1200" dirty="0"/>
              <a:t>Goal is to train models to satisfy objectives directly, instead of matching a data distribution</a:t>
            </a:r>
          </a:p>
          <a:p>
            <a:pPr lvl="1"/>
            <a:r>
              <a:rPr lang="en-US" sz="1200" dirty="0"/>
              <a:t>In principle, you could also reshape your data distribution to achieve the same effect in a supervised learning regime. However, this is usually limited, inefficient, and inflexible</a:t>
            </a:r>
          </a:p>
          <a:p>
            <a:pPr lvl="1"/>
            <a:r>
              <a:rPr lang="en-US" sz="1200" dirty="0"/>
              <a:t>RL is goal-driven, rather than </a:t>
            </a:r>
            <a:r>
              <a:rPr lang="en-US" sz="1200" dirty="0" err="1"/>
              <a:t>gt</a:t>
            </a:r>
            <a:r>
              <a:rPr lang="en-US" sz="1200" dirty="0"/>
              <a:t>-data-driven – </a:t>
            </a:r>
            <a:r>
              <a:rPr lang="en-US" sz="1200" dirty="0" err="1"/>
              <a:t>gt</a:t>
            </a:r>
            <a:r>
              <a:rPr lang="en-US" sz="1200" dirty="0"/>
              <a:t> data can have its limits. Hard to source data that matches preferences</a:t>
            </a:r>
          </a:p>
          <a:p>
            <a:r>
              <a:rPr lang="en-US" sz="1200" dirty="0"/>
              <a:t>Treats each denoising step as a Markov decision process, with actions optimizing a downstream reward</a:t>
            </a:r>
          </a:p>
          <a:p>
            <a:r>
              <a:rPr lang="en-US" sz="1200" dirty="0"/>
              <a:t>No need for explicit labels (</a:t>
            </a:r>
            <a:r>
              <a:rPr lang="en-US" sz="1200" dirty="0" err="1"/>
              <a:t>eg</a:t>
            </a:r>
            <a:r>
              <a:rPr lang="en-US" sz="1200" dirty="0"/>
              <a:t> images); just need rewards from generated samples</a:t>
            </a:r>
          </a:p>
          <a:p>
            <a:r>
              <a:rPr lang="en-US" sz="1200" dirty="0"/>
              <a:t>Can handle sparse feedback for methods that are based on sequences of action over time</a:t>
            </a:r>
          </a:p>
          <a:p>
            <a:pPr lvl="1"/>
            <a:r>
              <a:rPr lang="en-US" sz="1200" dirty="0"/>
              <a:t>Supervised models by contrast focus on immediate correctness per example</a:t>
            </a:r>
          </a:p>
          <a:p>
            <a:endParaRPr lang="en-US" sz="1200" dirty="0"/>
          </a:p>
          <a:p>
            <a:endParaRPr lang="en-US" sz="1200" dirty="0"/>
          </a:p>
        </p:txBody>
      </p:sp>
    </p:spTree>
    <p:extLst>
      <p:ext uri="{BB962C8B-B14F-4D97-AF65-F5344CB8AC3E}">
        <p14:creationId xmlns:p14="http://schemas.microsoft.com/office/powerpoint/2010/main" val="669126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D68E-DEEB-2D9D-CCDB-DDCEB07486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76770-50F2-42F2-2BF0-A147E37AC947}"/>
              </a:ext>
            </a:extLst>
          </p:cNvPr>
          <p:cNvSpPr>
            <a:spLocks noGrp="1"/>
          </p:cNvSpPr>
          <p:nvPr>
            <p:ph type="title"/>
          </p:nvPr>
        </p:nvSpPr>
        <p:spPr>
          <a:xfrm>
            <a:off x="0" y="-48482"/>
            <a:ext cx="7687818" cy="559260"/>
          </a:xfrm>
        </p:spPr>
        <p:txBody>
          <a:bodyPr>
            <a:normAutofit/>
          </a:bodyPr>
          <a:lstStyle/>
          <a:p>
            <a:r>
              <a:rPr lang="en-US" sz="1400" b="1" u="sng" dirty="0"/>
              <a:t>What’s the connection between Diffusion models and Langevin sampling?</a:t>
            </a:r>
          </a:p>
        </p:txBody>
      </p:sp>
      <p:pic>
        <p:nvPicPr>
          <p:cNvPr id="5" name="Picture 4">
            <a:extLst>
              <a:ext uri="{FF2B5EF4-FFF2-40B4-BE49-F238E27FC236}">
                <a16:creationId xmlns:a16="http://schemas.microsoft.com/office/drawing/2014/main" id="{19155357-CEF3-D10C-187B-CABB745C674F}"/>
              </a:ext>
            </a:extLst>
          </p:cNvPr>
          <p:cNvPicPr>
            <a:picLocks noChangeAspect="1"/>
          </p:cNvPicPr>
          <p:nvPr/>
        </p:nvPicPr>
        <p:blipFill>
          <a:blip r:embed="rId3"/>
          <a:stretch>
            <a:fillRect/>
          </a:stretch>
        </p:blipFill>
        <p:spPr>
          <a:xfrm>
            <a:off x="7227516" y="2071688"/>
            <a:ext cx="1872770" cy="1843086"/>
          </a:xfrm>
          <a:prstGeom prst="rect">
            <a:avLst/>
          </a:prstGeom>
        </p:spPr>
      </p:pic>
      <p:pic>
        <p:nvPicPr>
          <p:cNvPr id="6" name="Picture 5">
            <a:extLst>
              <a:ext uri="{FF2B5EF4-FFF2-40B4-BE49-F238E27FC236}">
                <a16:creationId xmlns:a16="http://schemas.microsoft.com/office/drawing/2014/main" id="{CF5D85F6-DB26-E022-7233-DDAEAFFAA38B}"/>
              </a:ext>
            </a:extLst>
          </p:cNvPr>
          <p:cNvPicPr>
            <a:picLocks noChangeAspect="1"/>
          </p:cNvPicPr>
          <p:nvPr/>
        </p:nvPicPr>
        <p:blipFill>
          <a:blip r:embed="rId4"/>
          <a:stretch>
            <a:fillRect/>
          </a:stretch>
        </p:blipFill>
        <p:spPr>
          <a:xfrm>
            <a:off x="6696890" y="98861"/>
            <a:ext cx="2403396" cy="1492130"/>
          </a:xfrm>
          <a:prstGeom prst="rect">
            <a:avLst/>
          </a:prstGeom>
        </p:spPr>
      </p:pic>
      <p:sp>
        <p:nvSpPr>
          <p:cNvPr id="8" name="Content Placeholder 2">
            <a:extLst>
              <a:ext uri="{FF2B5EF4-FFF2-40B4-BE49-F238E27FC236}">
                <a16:creationId xmlns:a16="http://schemas.microsoft.com/office/drawing/2014/main" id="{06037F3C-42C7-1EB0-65E1-8689E64E0ABF}"/>
              </a:ext>
            </a:extLst>
          </p:cNvPr>
          <p:cNvSpPr txBox="1">
            <a:spLocks/>
          </p:cNvSpPr>
          <p:nvPr/>
        </p:nvSpPr>
        <p:spPr>
          <a:xfrm>
            <a:off x="32481" y="360265"/>
            <a:ext cx="6467822" cy="2461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50" dirty="0">
                <a:solidFill>
                  <a:schemeClr val="tx1"/>
                </a:solidFill>
              </a:rPr>
              <a:t>Langevin Sampling is a method to sample from potentially complex, high dimensional probability distributions by using only the </a:t>
            </a:r>
            <a:r>
              <a:rPr lang="en-US" sz="1050" b="1" dirty="0">
                <a:solidFill>
                  <a:schemeClr val="tx1"/>
                </a:solidFill>
              </a:rPr>
              <a:t>score function </a:t>
            </a:r>
            <a:r>
              <a:rPr lang="en-US" sz="1050" dirty="0">
                <a:solidFill>
                  <a:schemeClr val="tx1"/>
                </a:solidFill>
              </a:rPr>
              <a:t>– the gradient of the log-likelihood</a:t>
            </a:r>
          </a:p>
          <a:p>
            <a:pPr lvl="1"/>
            <a:r>
              <a:rPr lang="en-US" sz="1050" dirty="0">
                <a:solidFill>
                  <a:schemeClr val="tx1"/>
                </a:solidFill>
              </a:rPr>
              <a:t>Intuitively, the score represents the direction towards greater likelihood; the log scales its magnitude, so low probability regions are amplified.</a:t>
            </a:r>
          </a:p>
          <a:p>
            <a:pPr lvl="1"/>
            <a:r>
              <a:rPr lang="en-US" sz="1050" dirty="0">
                <a:solidFill>
                  <a:schemeClr val="tx1"/>
                </a:solidFill>
              </a:rPr>
              <a:t>In the algorithm, we add noise to the score; intuitively, this adds randomness &amp; prevents us from getting stuck in a local max</a:t>
            </a:r>
          </a:p>
          <a:p>
            <a:r>
              <a:rPr lang="en-US" sz="1050" dirty="0">
                <a:solidFill>
                  <a:schemeClr val="tx1"/>
                </a:solidFill>
              </a:rPr>
              <a:t>It can be shown that diffusion is doing the same thing &amp; simulates Langevin dynamics; the diffusion objective is equivalent to predicting the score</a:t>
            </a:r>
          </a:p>
          <a:p>
            <a:pPr lvl="1"/>
            <a:r>
              <a:rPr lang="en-US" sz="1050" dirty="0">
                <a:solidFill>
                  <a:schemeClr val="tx1"/>
                </a:solidFill>
              </a:rPr>
              <a:t>In this interpretation, diffusion is not just denoising; this makes sense, since we’re actually adding noise &amp; simulating Langevin dynamics. The noise adds some high-frequency details, and the diffusion model selectively removes some components to create structures</a:t>
            </a:r>
          </a:p>
          <a:p>
            <a:pPr lvl="1"/>
            <a:r>
              <a:rPr lang="en-US" sz="1050" dirty="0">
                <a:solidFill>
                  <a:schemeClr val="tx1"/>
                </a:solidFill>
              </a:rPr>
              <a:t>Another way to view this is that diffusion models are kind of doing test-time SGD, where the gradient is approximated by the NN. Just like how minibatches have randomness to take us out of local optima, diffusion models use the normal distribution to do so.</a:t>
            </a:r>
          </a:p>
          <a:p>
            <a:pPr lvl="1"/>
            <a:endParaRPr lang="en-US" sz="1050" dirty="0">
              <a:solidFill>
                <a:schemeClr val="tx1"/>
              </a:solidFill>
            </a:endParaRPr>
          </a:p>
        </p:txBody>
      </p:sp>
      <p:pic>
        <p:nvPicPr>
          <p:cNvPr id="10" name="Picture 9">
            <a:extLst>
              <a:ext uri="{FF2B5EF4-FFF2-40B4-BE49-F238E27FC236}">
                <a16:creationId xmlns:a16="http://schemas.microsoft.com/office/drawing/2014/main" id="{FE725BC2-56DC-ECBC-6891-F5F3548FB91C}"/>
              </a:ext>
            </a:extLst>
          </p:cNvPr>
          <p:cNvPicPr>
            <a:picLocks noChangeAspect="1"/>
          </p:cNvPicPr>
          <p:nvPr/>
        </p:nvPicPr>
        <p:blipFill>
          <a:blip r:embed="rId5"/>
          <a:stretch>
            <a:fillRect/>
          </a:stretch>
        </p:blipFill>
        <p:spPr>
          <a:xfrm>
            <a:off x="6696890" y="1590990"/>
            <a:ext cx="2414629" cy="409259"/>
          </a:xfrm>
          <a:prstGeom prst="rect">
            <a:avLst/>
          </a:prstGeom>
        </p:spPr>
      </p:pic>
      <p:sp>
        <p:nvSpPr>
          <p:cNvPr id="11" name="TextBox 10">
            <a:extLst>
              <a:ext uri="{FF2B5EF4-FFF2-40B4-BE49-F238E27FC236}">
                <a16:creationId xmlns:a16="http://schemas.microsoft.com/office/drawing/2014/main" id="{FA269A11-AC6F-CDA2-6D86-B792B2F4DB49}"/>
              </a:ext>
            </a:extLst>
          </p:cNvPr>
          <p:cNvSpPr txBox="1"/>
          <p:nvPr/>
        </p:nvSpPr>
        <p:spPr>
          <a:xfrm>
            <a:off x="7149039" y="3878491"/>
            <a:ext cx="2029723" cy="215444"/>
          </a:xfrm>
          <a:prstGeom prst="rect">
            <a:avLst/>
          </a:prstGeom>
          <a:noFill/>
        </p:spPr>
        <p:txBody>
          <a:bodyPr wrap="none" rtlCol="0">
            <a:spAutoFit/>
          </a:bodyPr>
          <a:lstStyle/>
          <a:p>
            <a:r>
              <a:rPr lang="en-US" sz="800" i="1" dirty="0"/>
              <a:t>Example score values for 2D distribution</a:t>
            </a:r>
          </a:p>
        </p:txBody>
      </p:sp>
      <p:pic>
        <p:nvPicPr>
          <p:cNvPr id="15" name="Picture 14">
            <a:extLst>
              <a:ext uri="{FF2B5EF4-FFF2-40B4-BE49-F238E27FC236}">
                <a16:creationId xmlns:a16="http://schemas.microsoft.com/office/drawing/2014/main" id="{AA2C012F-798D-0554-831E-DA6F23996CB1}"/>
              </a:ext>
            </a:extLst>
          </p:cNvPr>
          <p:cNvPicPr>
            <a:picLocks noChangeAspect="1"/>
          </p:cNvPicPr>
          <p:nvPr/>
        </p:nvPicPr>
        <p:blipFill>
          <a:blip r:embed="rId6"/>
          <a:stretch>
            <a:fillRect/>
          </a:stretch>
        </p:blipFill>
        <p:spPr>
          <a:xfrm>
            <a:off x="311825" y="3441444"/>
            <a:ext cx="3288890" cy="1675107"/>
          </a:xfrm>
          <a:prstGeom prst="rect">
            <a:avLst/>
          </a:prstGeom>
        </p:spPr>
      </p:pic>
      <p:pic>
        <p:nvPicPr>
          <p:cNvPr id="17" name="Picture 16">
            <a:extLst>
              <a:ext uri="{FF2B5EF4-FFF2-40B4-BE49-F238E27FC236}">
                <a16:creationId xmlns:a16="http://schemas.microsoft.com/office/drawing/2014/main" id="{47C48E70-BEE9-EE67-0B81-770E1FB69477}"/>
              </a:ext>
            </a:extLst>
          </p:cNvPr>
          <p:cNvPicPr>
            <a:picLocks noChangeAspect="1"/>
          </p:cNvPicPr>
          <p:nvPr/>
        </p:nvPicPr>
        <p:blipFill>
          <a:blip r:embed="rId7"/>
          <a:stretch>
            <a:fillRect/>
          </a:stretch>
        </p:blipFill>
        <p:spPr>
          <a:xfrm>
            <a:off x="3775587" y="4093935"/>
            <a:ext cx="5228303" cy="1022616"/>
          </a:xfrm>
          <a:prstGeom prst="rect">
            <a:avLst/>
          </a:prstGeom>
        </p:spPr>
      </p:pic>
    </p:spTree>
    <p:extLst>
      <p:ext uri="{BB962C8B-B14F-4D97-AF65-F5344CB8AC3E}">
        <p14:creationId xmlns:p14="http://schemas.microsoft.com/office/powerpoint/2010/main" val="3144783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30FE8-4F78-30A5-537D-7F25488218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82D8A-6B70-9049-CC74-1B9B1FF4CA17}"/>
              </a:ext>
            </a:extLst>
          </p:cNvPr>
          <p:cNvSpPr>
            <a:spLocks noGrp="1"/>
          </p:cNvSpPr>
          <p:nvPr>
            <p:ph type="title"/>
          </p:nvPr>
        </p:nvSpPr>
        <p:spPr>
          <a:xfrm>
            <a:off x="0" y="-48482"/>
            <a:ext cx="7687818" cy="559260"/>
          </a:xfrm>
        </p:spPr>
        <p:txBody>
          <a:bodyPr>
            <a:normAutofit/>
          </a:bodyPr>
          <a:lstStyle/>
          <a:p>
            <a:r>
              <a:rPr lang="en-US" sz="1400" b="1" u="sng" dirty="0"/>
              <a:t>Question Goes Here</a:t>
            </a:r>
          </a:p>
        </p:txBody>
      </p:sp>
      <p:sp>
        <p:nvSpPr>
          <p:cNvPr id="3" name="Content Placeholder 2">
            <a:extLst>
              <a:ext uri="{FF2B5EF4-FFF2-40B4-BE49-F238E27FC236}">
                <a16:creationId xmlns:a16="http://schemas.microsoft.com/office/drawing/2014/main" id="{3BC2DABD-DA20-61B8-DE0F-406914685482}"/>
              </a:ext>
            </a:extLst>
          </p:cNvPr>
          <p:cNvSpPr>
            <a:spLocks noGrp="1"/>
          </p:cNvSpPr>
          <p:nvPr>
            <p:ph idx="1"/>
          </p:nvPr>
        </p:nvSpPr>
        <p:spPr>
          <a:xfrm>
            <a:off x="100585" y="436531"/>
            <a:ext cx="8954516" cy="3263504"/>
          </a:xfrm>
        </p:spPr>
        <p:txBody>
          <a:bodyPr>
            <a:normAutofit/>
          </a:bodyPr>
          <a:lstStyle/>
          <a:p>
            <a:r>
              <a:rPr lang="en-US" sz="1200" dirty="0"/>
              <a:t>Answer goes here</a:t>
            </a:r>
          </a:p>
          <a:p>
            <a:endParaRPr lang="en-US" sz="1200" dirty="0"/>
          </a:p>
          <a:p>
            <a:endParaRPr lang="en-US" sz="1200" dirty="0"/>
          </a:p>
        </p:txBody>
      </p:sp>
    </p:spTree>
    <p:extLst>
      <p:ext uri="{BB962C8B-B14F-4D97-AF65-F5344CB8AC3E}">
        <p14:creationId xmlns:p14="http://schemas.microsoft.com/office/powerpoint/2010/main" val="4214224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236"/>
        <p:cNvGrpSpPr/>
        <p:nvPr/>
      </p:nvGrpSpPr>
      <p:grpSpPr>
        <a:xfrm>
          <a:off x="0" y="0"/>
          <a:ext cx="0" cy="0"/>
          <a:chOff x="0" y="0"/>
          <a:chExt cx="0" cy="0"/>
        </a:xfrm>
      </p:grpSpPr>
      <p:sp>
        <p:nvSpPr>
          <p:cNvPr id="237" name="Google Shape;237;p26"/>
          <p:cNvSpPr txBox="1"/>
          <p:nvPr/>
        </p:nvSpPr>
        <p:spPr>
          <a:xfrm>
            <a:off x="0" y="221225"/>
            <a:ext cx="91440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t>Data Imbalance</a:t>
            </a:r>
            <a:endParaRPr sz="5000" b="1" dirty="0"/>
          </a:p>
        </p:txBody>
      </p:sp>
      <p:sp>
        <p:nvSpPr>
          <p:cNvPr id="2" name="Slide Number Placeholder 1">
            <a:extLst>
              <a:ext uri="{FF2B5EF4-FFF2-40B4-BE49-F238E27FC236}">
                <a16:creationId xmlns:a16="http://schemas.microsoft.com/office/drawing/2014/main" id="{29CA7AA4-CBC2-FFA4-64DD-8DA5148C3F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22315" y="-111830"/>
            <a:ext cx="91440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20" b="1" u="sng" dirty="0"/>
              <a:t>Explain how Mask-RCNN works.</a:t>
            </a:r>
            <a:endParaRPr sz="1720" b="1" u="sng" dirty="0"/>
          </a:p>
        </p:txBody>
      </p:sp>
      <p:sp>
        <p:nvSpPr>
          <p:cNvPr id="98" name="Google Shape;98;p17"/>
          <p:cNvSpPr txBox="1"/>
          <p:nvPr/>
        </p:nvSpPr>
        <p:spPr>
          <a:xfrm>
            <a:off x="71525" y="558423"/>
            <a:ext cx="90726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Essentially a Faster R-CNN (ResNet+FPN backbone), with a Fully Convolutional Network (FCN) on each ROI for segmentation.</a:t>
            </a:r>
            <a:endParaRPr sz="1100"/>
          </a:p>
          <a:p>
            <a:pPr marL="0" lvl="0" indent="0" algn="l" rtl="0">
              <a:spcBef>
                <a:spcPts val="0"/>
              </a:spcBef>
              <a:spcAft>
                <a:spcPts val="0"/>
              </a:spcAft>
              <a:buNone/>
            </a:pPr>
            <a:r>
              <a:rPr lang="en" sz="1100"/>
              <a:t>Uses </a:t>
            </a:r>
            <a:r>
              <a:rPr lang="en" sz="1100" b="1"/>
              <a:t>RoI Align</a:t>
            </a:r>
            <a:r>
              <a:rPr lang="en" sz="1100"/>
              <a:t> instead of RoI (max) Pooling, which does not use any quantization and does not break pixel-to-pixel alignment, by using bilinear interpolation before the max pooling operation.</a:t>
            </a:r>
            <a:endParaRPr sz="1100"/>
          </a:p>
        </p:txBody>
      </p:sp>
      <p:grpSp>
        <p:nvGrpSpPr>
          <p:cNvPr id="99" name="Google Shape;99;p17"/>
          <p:cNvGrpSpPr/>
          <p:nvPr/>
        </p:nvGrpSpPr>
        <p:grpSpPr>
          <a:xfrm>
            <a:off x="4719465" y="1363811"/>
            <a:ext cx="4323880" cy="1429065"/>
            <a:chOff x="5346100" y="1438575"/>
            <a:chExt cx="3093125" cy="1022294"/>
          </a:xfrm>
        </p:grpSpPr>
        <p:pic>
          <p:nvPicPr>
            <p:cNvPr id="100" name="Google Shape;100;p17"/>
            <p:cNvPicPr preferRelativeResize="0"/>
            <p:nvPr/>
          </p:nvPicPr>
          <p:blipFill>
            <a:blip r:embed="rId3">
              <a:alphaModFix/>
            </a:blip>
            <a:stretch>
              <a:fillRect/>
            </a:stretch>
          </p:blipFill>
          <p:spPr>
            <a:xfrm>
              <a:off x="5346100" y="1438575"/>
              <a:ext cx="2353862" cy="1022294"/>
            </a:xfrm>
            <a:prstGeom prst="rect">
              <a:avLst/>
            </a:prstGeom>
            <a:noFill/>
            <a:ln>
              <a:noFill/>
            </a:ln>
          </p:spPr>
        </p:pic>
        <p:pic>
          <p:nvPicPr>
            <p:cNvPr id="101" name="Google Shape;101;p17"/>
            <p:cNvPicPr preferRelativeResize="0"/>
            <p:nvPr/>
          </p:nvPicPr>
          <p:blipFill>
            <a:blip r:embed="rId4">
              <a:alphaModFix/>
            </a:blip>
            <a:stretch>
              <a:fillRect/>
            </a:stretch>
          </p:blipFill>
          <p:spPr>
            <a:xfrm>
              <a:off x="7821616" y="1452756"/>
              <a:ext cx="617609" cy="993925"/>
            </a:xfrm>
            <a:prstGeom prst="rect">
              <a:avLst/>
            </a:prstGeom>
            <a:noFill/>
            <a:ln>
              <a:noFill/>
            </a:ln>
          </p:spPr>
        </p:pic>
      </p:grpSp>
      <p:pic>
        <p:nvPicPr>
          <p:cNvPr id="102" name="Google Shape;102;p17"/>
          <p:cNvPicPr preferRelativeResize="0"/>
          <p:nvPr/>
        </p:nvPicPr>
        <p:blipFill>
          <a:blip r:embed="rId5">
            <a:alphaModFix/>
          </a:blip>
          <a:stretch>
            <a:fillRect/>
          </a:stretch>
        </p:blipFill>
        <p:spPr>
          <a:xfrm>
            <a:off x="1460498" y="1273200"/>
            <a:ext cx="2682924" cy="2012201"/>
          </a:xfrm>
          <a:prstGeom prst="rect">
            <a:avLst/>
          </a:prstGeom>
          <a:noFill/>
          <a:ln>
            <a:noFill/>
          </a:ln>
        </p:spPr>
      </p:pic>
      <p:pic>
        <p:nvPicPr>
          <p:cNvPr id="103" name="Google Shape;103;p17"/>
          <p:cNvPicPr preferRelativeResize="0"/>
          <p:nvPr/>
        </p:nvPicPr>
        <p:blipFill>
          <a:blip r:embed="rId6">
            <a:alphaModFix/>
          </a:blip>
          <a:stretch>
            <a:fillRect/>
          </a:stretch>
        </p:blipFill>
        <p:spPr>
          <a:xfrm>
            <a:off x="0" y="1189474"/>
            <a:ext cx="1973889" cy="1959375"/>
          </a:xfrm>
          <a:prstGeom prst="rect">
            <a:avLst/>
          </a:prstGeom>
          <a:noFill/>
          <a:ln>
            <a:noFill/>
          </a:ln>
        </p:spPr>
      </p:pic>
      <p:sp>
        <p:nvSpPr>
          <p:cNvPr id="104" name="Google Shape;104;p17"/>
          <p:cNvSpPr txBox="1"/>
          <p:nvPr/>
        </p:nvSpPr>
        <p:spPr>
          <a:xfrm>
            <a:off x="3711525" y="1363800"/>
            <a:ext cx="197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t>RoI (Max) </a:t>
            </a:r>
            <a:endParaRPr b="1" i="1"/>
          </a:p>
          <a:p>
            <a:pPr marL="0" lvl="0" indent="0" algn="l" rtl="0">
              <a:spcBef>
                <a:spcPts val="0"/>
              </a:spcBef>
              <a:spcAft>
                <a:spcPts val="0"/>
              </a:spcAft>
              <a:buNone/>
            </a:pPr>
            <a:r>
              <a:rPr lang="en" b="1" i="1"/>
              <a:t>Pooling</a:t>
            </a:r>
            <a:endParaRPr b="1" i="1"/>
          </a:p>
        </p:txBody>
      </p:sp>
      <p:pic>
        <p:nvPicPr>
          <p:cNvPr id="105" name="Google Shape;105;p17"/>
          <p:cNvPicPr preferRelativeResize="0"/>
          <p:nvPr/>
        </p:nvPicPr>
        <p:blipFill>
          <a:blip r:embed="rId7">
            <a:alphaModFix/>
          </a:blip>
          <a:stretch>
            <a:fillRect/>
          </a:stretch>
        </p:blipFill>
        <p:spPr>
          <a:xfrm>
            <a:off x="71524" y="3307487"/>
            <a:ext cx="2205050" cy="1516350"/>
          </a:xfrm>
          <a:prstGeom prst="rect">
            <a:avLst/>
          </a:prstGeom>
          <a:noFill/>
          <a:ln>
            <a:noFill/>
          </a:ln>
        </p:spPr>
      </p:pic>
      <p:pic>
        <p:nvPicPr>
          <p:cNvPr id="106" name="Google Shape;106;p17"/>
          <p:cNvPicPr preferRelativeResize="0"/>
          <p:nvPr/>
        </p:nvPicPr>
        <p:blipFill>
          <a:blip r:embed="rId8">
            <a:alphaModFix/>
          </a:blip>
          <a:stretch>
            <a:fillRect/>
          </a:stretch>
        </p:blipFill>
        <p:spPr>
          <a:xfrm>
            <a:off x="2421899" y="3429711"/>
            <a:ext cx="3407610" cy="1271875"/>
          </a:xfrm>
          <a:prstGeom prst="rect">
            <a:avLst/>
          </a:prstGeom>
          <a:noFill/>
          <a:ln>
            <a:noFill/>
          </a:ln>
        </p:spPr>
      </p:pic>
      <p:sp>
        <p:nvSpPr>
          <p:cNvPr id="107" name="Google Shape;107;p17"/>
          <p:cNvSpPr txBox="1"/>
          <p:nvPr/>
        </p:nvSpPr>
        <p:spPr>
          <a:xfrm>
            <a:off x="6247225" y="3865550"/>
            <a:ext cx="197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t>RoI Align</a:t>
            </a:r>
            <a:endParaRPr b="1" i="1"/>
          </a:p>
        </p:txBody>
      </p:sp>
      <p:pic>
        <p:nvPicPr>
          <p:cNvPr id="109" name="Google Shape;109;p17"/>
          <p:cNvPicPr preferRelativeResize="0"/>
          <p:nvPr/>
        </p:nvPicPr>
        <p:blipFill>
          <a:blip r:embed="rId9">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A2EA6B11-0D30-3888-06C1-5645E65D5E6B}"/>
              </a:ext>
            </a:extLst>
          </p:cNvPr>
          <p:cNvSpPr txBox="1"/>
          <p:nvPr/>
        </p:nvSpPr>
        <p:spPr>
          <a:xfrm>
            <a:off x="7809655" y="4983881"/>
            <a:ext cx="1426994" cy="200055"/>
          </a:xfrm>
          <a:prstGeom prst="rect">
            <a:avLst/>
          </a:prstGeom>
          <a:noFill/>
        </p:spPr>
        <p:txBody>
          <a:bodyPr wrap="none" rtlCol="0">
            <a:spAutoFit/>
          </a:bodyPr>
          <a:lstStyle/>
          <a:p>
            <a:r>
              <a:rPr lang="en-US" sz="700" i="1" dirty="0"/>
              <a:t>Object Detection/Segmentation</a:t>
            </a:r>
          </a:p>
        </p:txBody>
      </p:sp>
      <p:sp>
        <p:nvSpPr>
          <p:cNvPr id="3" name="Slide Number Placeholder 2">
            <a:extLst>
              <a:ext uri="{FF2B5EF4-FFF2-40B4-BE49-F238E27FC236}">
                <a16:creationId xmlns:a16="http://schemas.microsoft.com/office/drawing/2014/main" id="{E5D2C5E5-6503-12F4-F28C-585190A098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1000"/>
                                        <p:tgtEl>
                                          <p:spTgt spid="99"/>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10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1000"/>
                                        <p:tgtEl>
                                          <p:spTgt spid="103"/>
                                        </p:tgtEl>
                                      </p:cBhvr>
                                    </p:animEffect>
                                  </p:childTnLst>
                                </p:cTn>
                              </p:par>
                              <p:par>
                                <p:cTn id="17" presetID="10"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10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1000"/>
                                        <p:tgtEl>
                                          <p:spTgt spid="105"/>
                                        </p:tgtEl>
                                      </p:cBhvr>
                                    </p:animEffect>
                                  </p:childTnLst>
                                </p:cTn>
                              </p:par>
                              <p:par>
                                <p:cTn id="23" presetID="10" presetClass="entr" presetSubtype="0"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1000"/>
                                        <p:tgtEl>
                                          <p:spTgt spid="106"/>
                                        </p:tgtEl>
                                      </p:cBhvr>
                                    </p:animEffect>
                                  </p:childTnLst>
                                </p:cTn>
                              </p:par>
                              <p:par>
                                <p:cTn id="26" presetID="10" presetClass="entr" presetSubtype="0"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the methods to deal with data imbalance?</a:t>
            </a:r>
            <a:endParaRPr b="1" u="sng"/>
          </a:p>
        </p:txBody>
      </p:sp>
      <p:pic>
        <p:nvPicPr>
          <p:cNvPr id="254" name="Google Shape;254;p28"/>
          <p:cNvPicPr preferRelativeResize="0"/>
          <p:nvPr/>
        </p:nvPicPr>
        <p:blipFill>
          <a:blip r:embed="rId3">
            <a:alphaModFix/>
          </a:blip>
          <a:stretch>
            <a:fillRect/>
          </a:stretch>
        </p:blipFill>
        <p:spPr>
          <a:xfrm>
            <a:off x="75350" y="228825"/>
            <a:ext cx="6871773" cy="4853399"/>
          </a:xfrm>
          <a:prstGeom prst="rect">
            <a:avLst/>
          </a:prstGeom>
          <a:noFill/>
          <a:ln>
            <a:noFill/>
          </a:ln>
        </p:spPr>
      </p:pic>
      <p:pic>
        <p:nvPicPr>
          <p:cNvPr id="255" name="Google Shape;255;p28"/>
          <p:cNvPicPr preferRelativeResize="0"/>
          <p:nvPr/>
        </p:nvPicPr>
        <p:blipFill>
          <a:blip r:embed="rId4">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A56F478D-B11E-A3F6-7FBA-232426F67A07}"/>
              </a:ext>
            </a:extLst>
          </p:cNvPr>
          <p:cNvSpPr txBox="1"/>
          <p:nvPr/>
        </p:nvSpPr>
        <p:spPr>
          <a:xfrm>
            <a:off x="8410477" y="4988571"/>
            <a:ext cx="813043" cy="200055"/>
          </a:xfrm>
          <a:prstGeom prst="rect">
            <a:avLst/>
          </a:prstGeom>
          <a:noFill/>
        </p:spPr>
        <p:txBody>
          <a:bodyPr wrap="none" rtlCol="0">
            <a:spAutoFit/>
          </a:bodyPr>
          <a:lstStyle/>
          <a:p>
            <a:r>
              <a:rPr lang="en-US" sz="700" i="1" dirty="0"/>
              <a:t>Data Imbalance</a:t>
            </a:r>
          </a:p>
        </p:txBody>
      </p:sp>
      <p:sp>
        <p:nvSpPr>
          <p:cNvPr id="3" name="Slide Number Placeholder 2">
            <a:extLst>
              <a:ext uri="{FF2B5EF4-FFF2-40B4-BE49-F238E27FC236}">
                <a16:creationId xmlns:a16="http://schemas.microsoft.com/office/drawing/2014/main" id="{C5B1CD5A-4B92-FE03-C087-01E534400D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A4EF-54BD-3EAE-6935-B429D14AC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32EA78-CCFF-2143-A192-D4B1E579A720}"/>
              </a:ext>
            </a:extLst>
          </p:cNvPr>
          <p:cNvSpPr>
            <a:spLocks noGrp="1"/>
          </p:cNvSpPr>
          <p:nvPr>
            <p:ph type="title"/>
          </p:nvPr>
        </p:nvSpPr>
        <p:spPr>
          <a:xfrm>
            <a:off x="0" y="-48482"/>
            <a:ext cx="7687818" cy="559260"/>
          </a:xfrm>
        </p:spPr>
        <p:txBody>
          <a:bodyPr>
            <a:normAutofit/>
          </a:bodyPr>
          <a:lstStyle/>
          <a:p>
            <a:r>
              <a:rPr lang="en-US" sz="1400" b="1" u="sng" dirty="0"/>
              <a:t>Question Goes Here</a:t>
            </a:r>
          </a:p>
        </p:txBody>
      </p:sp>
      <p:sp>
        <p:nvSpPr>
          <p:cNvPr id="3" name="Content Placeholder 2">
            <a:extLst>
              <a:ext uri="{FF2B5EF4-FFF2-40B4-BE49-F238E27FC236}">
                <a16:creationId xmlns:a16="http://schemas.microsoft.com/office/drawing/2014/main" id="{EF568542-3EAE-0C35-920E-B97AE15EFF18}"/>
              </a:ext>
            </a:extLst>
          </p:cNvPr>
          <p:cNvSpPr>
            <a:spLocks noGrp="1"/>
          </p:cNvSpPr>
          <p:nvPr>
            <p:ph idx="1"/>
          </p:nvPr>
        </p:nvSpPr>
        <p:spPr>
          <a:xfrm>
            <a:off x="100585" y="436531"/>
            <a:ext cx="8954516" cy="3263504"/>
          </a:xfrm>
        </p:spPr>
        <p:txBody>
          <a:bodyPr>
            <a:normAutofit/>
          </a:bodyPr>
          <a:lstStyle/>
          <a:p>
            <a:r>
              <a:rPr lang="en-US" sz="1200" dirty="0"/>
              <a:t>Answer goes here</a:t>
            </a:r>
          </a:p>
          <a:p>
            <a:endParaRPr lang="en-US" sz="1200" dirty="0"/>
          </a:p>
          <a:p>
            <a:endParaRPr lang="en-US" sz="1200" dirty="0"/>
          </a:p>
        </p:txBody>
      </p:sp>
    </p:spTree>
    <p:extLst>
      <p:ext uri="{BB962C8B-B14F-4D97-AF65-F5344CB8AC3E}">
        <p14:creationId xmlns:p14="http://schemas.microsoft.com/office/powerpoint/2010/main" val="1877096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259"/>
        <p:cNvGrpSpPr/>
        <p:nvPr/>
      </p:nvGrpSpPr>
      <p:grpSpPr>
        <a:xfrm>
          <a:off x="0" y="0"/>
          <a:ext cx="0" cy="0"/>
          <a:chOff x="0" y="0"/>
          <a:chExt cx="0" cy="0"/>
        </a:xfrm>
      </p:grpSpPr>
      <p:sp>
        <p:nvSpPr>
          <p:cNvPr id="260" name="Google Shape;260;p29"/>
          <p:cNvSpPr txBox="1"/>
          <p:nvPr/>
        </p:nvSpPr>
        <p:spPr>
          <a:xfrm>
            <a:off x="0" y="221225"/>
            <a:ext cx="91440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Few-Shot Learning</a:t>
            </a:r>
            <a:endParaRPr sz="5000" b="1"/>
          </a:p>
        </p:txBody>
      </p:sp>
      <p:sp>
        <p:nvSpPr>
          <p:cNvPr id="2" name="Slide Number Placeholder 1">
            <a:extLst>
              <a:ext uri="{FF2B5EF4-FFF2-40B4-BE49-F238E27FC236}">
                <a16:creationId xmlns:a16="http://schemas.microsoft.com/office/drawing/2014/main" id="{108D65BF-C11B-B433-D2D8-FACD9378E6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At a high level, what is the few-shot learning problem?</a:t>
            </a:r>
            <a:endParaRPr b="1" u="sng"/>
          </a:p>
        </p:txBody>
      </p:sp>
      <p:sp>
        <p:nvSpPr>
          <p:cNvPr id="267" name="Google Shape;267;p30"/>
          <p:cNvSpPr txBox="1"/>
          <p:nvPr/>
        </p:nvSpPr>
        <p:spPr>
          <a:xfrm>
            <a:off x="-56624" y="327625"/>
            <a:ext cx="5847300" cy="3621000"/>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1200"/>
              </a:spcBef>
              <a:spcAft>
                <a:spcPts val="0"/>
              </a:spcAft>
              <a:buSzPts val="900"/>
              <a:buChar char="●"/>
            </a:pPr>
            <a:r>
              <a:rPr lang="en" sz="900" dirty="0"/>
              <a:t>In </a:t>
            </a:r>
            <a:r>
              <a:rPr lang="en" sz="900" b="1" dirty="0"/>
              <a:t>few-shot learning (FSL)</a:t>
            </a:r>
            <a:r>
              <a:rPr lang="en" sz="900" dirty="0"/>
              <a:t>, the goal is to learn tasks with only a few training examples.</a:t>
            </a:r>
            <a:endParaRPr sz="900" dirty="0"/>
          </a:p>
          <a:p>
            <a:pPr marL="457200" lvl="0" indent="-285750" algn="l" rtl="0">
              <a:lnSpc>
                <a:spcPct val="115000"/>
              </a:lnSpc>
              <a:spcBef>
                <a:spcPts val="0"/>
              </a:spcBef>
              <a:spcAft>
                <a:spcPts val="0"/>
              </a:spcAft>
              <a:buSzPts val="900"/>
              <a:buChar char="●"/>
            </a:pPr>
            <a:r>
              <a:rPr lang="en" sz="900" dirty="0"/>
              <a:t>We usually evaluate a FSL algorithm’s capability for data-efficient learning with multiple </a:t>
            </a:r>
            <a:r>
              <a:rPr lang="en" sz="900" b="1" dirty="0"/>
              <a:t>N-way, K-shot episodes</a:t>
            </a:r>
            <a:r>
              <a:rPr lang="en" sz="900" dirty="0"/>
              <a:t>.</a:t>
            </a:r>
            <a:endParaRPr sz="900" dirty="0"/>
          </a:p>
          <a:p>
            <a:pPr marL="457200" lvl="0" indent="-285750" algn="l" rtl="0">
              <a:lnSpc>
                <a:spcPct val="115000"/>
              </a:lnSpc>
              <a:spcBef>
                <a:spcPts val="0"/>
              </a:spcBef>
              <a:spcAft>
                <a:spcPts val="0"/>
              </a:spcAft>
              <a:buSzPts val="900"/>
              <a:buChar char="●"/>
            </a:pPr>
            <a:r>
              <a:rPr lang="en" sz="900" dirty="0"/>
              <a:t>Here, </a:t>
            </a:r>
            <a:r>
              <a:rPr lang="en" sz="900" b="1" dirty="0"/>
              <a:t>“way” = “classes”</a:t>
            </a:r>
            <a:r>
              <a:rPr lang="en" sz="900" dirty="0"/>
              <a:t> and </a:t>
            </a:r>
            <a:r>
              <a:rPr lang="en" sz="900" b="1" dirty="0"/>
              <a:t>“shot” = “training examples per class”</a:t>
            </a:r>
            <a:r>
              <a:rPr lang="en" sz="900" dirty="0"/>
              <a:t>. An </a:t>
            </a:r>
            <a:r>
              <a:rPr lang="en" sz="900" b="1" dirty="0"/>
              <a:t>episode</a:t>
            </a:r>
            <a:r>
              <a:rPr lang="en" sz="900" dirty="0"/>
              <a:t> can be thought of as an individually defined “classification task”. In detail, each episode will have:</a:t>
            </a:r>
            <a:endParaRPr sz="900" dirty="0"/>
          </a:p>
          <a:p>
            <a:pPr marL="914400" lvl="0" indent="-285750" algn="l" rtl="0">
              <a:lnSpc>
                <a:spcPct val="115000"/>
              </a:lnSpc>
              <a:spcBef>
                <a:spcPts val="0"/>
              </a:spcBef>
              <a:spcAft>
                <a:spcPts val="0"/>
              </a:spcAft>
              <a:buSzPts val="900"/>
              <a:buChar char="●"/>
            </a:pPr>
            <a:r>
              <a:rPr lang="en" sz="900" dirty="0"/>
              <a:t>A </a:t>
            </a:r>
            <a:r>
              <a:rPr lang="en" sz="900" b="1" dirty="0"/>
              <a:t>support set</a:t>
            </a:r>
            <a:r>
              <a:rPr lang="en" sz="900" dirty="0"/>
              <a:t> containing K training samples &amp; labels per class (so,  samples total), which the FSL algorithm trains on</a:t>
            </a:r>
            <a:endParaRPr sz="900" dirty="0"/>
          </a:p>
          <a:p>
            <a:pPr marL="1371600" lvl="1" indent="-285750" algn="l" rtl="0">
              <a:lnSpc>
                <a:spcPct val="115000"/>
              </a:lnSpc>
              <a:spcBef>
                <a:spcPts val="0"/>
              </a:spcBef>
              <a:spcAft>
                <a:spcPts val="0"/>
              </a:spcAft>
              <a:buSzPts val="900"/>
              <a:buChar char="○"/>
            </a:pPr>
            <a:r>
              <a:rPr lang="en" sz="900" dirty="0"/>
              <a:t>Commonly, K is 1 or 5; N is usually 5 but can be over 100</a:t>
            </a:r>
            <a:endParaRPr sz="900" dirty="0"/>
          </a:p>
          <a:p>
            <a:pPr marL="914400" lvl="0" indent="-285750" algn="l" rtl="0">
              <a:lnSpc>
                <a:spcPct val="115000"/>
              </a:lnSpc>
              <a:spcBef>
                <a:spcPts val="0"/>
              </a:spcBef>
              <a:spcAft>
                <a:spcPts val="0"/>
              </a:spcAft>
              <a:buSzPts val="900"/>
              <a:buChar char="●"/>
            </a:pPr>
            <a:r>
              <a:rPr lang="en" sz="900" dirty="0"/>
              <a:t>A </a:t>
            </a:r>
            <a:r>
              <a:rPr lang="en" sz="900" b="1" dirty="0"/>
              <a:t>query set</a:t>
            </a:r>
            <a:r>
              <a:rPr lang="en" sz="900" dirty="0"/>
              <a:t>, which we test the FSL algorithm on after it trains on the support set</a:t>
            </a:r>
            <a:endParaRPr sz="900" dirty="0"/>
          </a:p>
          <a:p>
            <a:pPr marL="1371600" lvl="1" indent="-285750" algn="l" rtl="0">
              <a:lnSpc>
                <a:spcPct val="115000"/>
              </a:lnSpc>
              <a:spcBef>
                <a:spcPts val="0"/>
              </a:spcBef>
              <a:spcAft>
                <a:spcPts val="0"/>
              </a:spcAft>
              <a:buSzPts val="900"/>
              <a:buChar char="○"/>
            </a:pPr>
            <a:r>
              <a:rPr lang="en" sz="900" dirty="0"/>
              <a:t>Generally at least NK in size</a:t>
            </a:r>
            <a:endParaRPr sz="900" dirty="0"/>
          </a:p>
          <a:p>
            <a:pPr marL="1371600" lvl="1" indent="-285750" algn="l" rtl="0">
              <a:lnSpc>
                <a:spcPct val="115000"/>
              </a:lnSpc>
              <a:spcBef>
                <a:spcPts val="0"/>
              </a:spcBef>
              <a:spcAft>
                <a:spcPts val="0"/>
              </a:spcAft>
              <a:buSzPts val="900"/>
              <a:buChar char="○"/>
            </a:pPr>
            <a:r>
              <a:rPr lang="en" sz="900" dirty="0"/>
              <a:t> For testing purposes we have labels, but the FSL algorithm doesn’t train on them; it’s purely a forward pass</a:t>
            </a:r>
            <a:endParaRPr sz="900" dirty="0"/>
          </a:p>
          <a:p>
            <a:pPr marL="457200" lvl="0" indent="-285750" algn="l" rtl="0">
              <a:lnSpc>
                <a:spcPct val="115000"/>
              </a:lnSpc>
              <a:spcBef>
                <a:spcPts val="0"/>
              </a:spcBef>
              <a:spcAft>
                <a:spcPts val="0"/>
              </a:spcAft>
              <a:buSzPts val="900"/>
              <a:buChar char="●"/>
            </a:pPr>
            <a:r>
              <a:rPr lang="en" sz="900" dirty="0"/>
              <a:t>In general, FSL episodes are easier with fewer classes (lower way) and more examples per class (higher shot).</a:t>
            </a:r>
            <a:endParaRPr sz="900" dirty="0"/>
          </a:p>
          <a:p>
            <a:pPr marL="457200" lvl="0" indent="-285750" algn="l" rtl="0">
              <a:lnSpc>
                <a:spcPct val="115000"/>
              </a:lnSpc>
              <a:spcBef>
                <a:spcPts val="0"/>
              </a:spcBef>
              <a:spcAft>
                <a:spcPts val="0"/>
              </a:spcAft>
              <a:buSzPts val="900"/>
              <a:buChar char="●"/>
            </a:pPr>
            <a:r>
              <a:rPr lang="en" sz="900" dirty="0"/>
              <a:t>FSL episodes are harder with more classes and less examples per class.</a:t>
            </a:r>
            <a:endParaRPr sz="900" dirty="0"/>
          </a:p>
          <a:p>
            <a:pPr marL="457200" lvl="0" indent="-285750" algn="l" rtl="0">
              <a:lnSpc>
                <a:spcPct val="115000"/>
              </a:lnSpc>
              <a:spcBef>
                <a:spcPts val="0"/>
              </a:spcBef>
              <a:spcAft>
                <a:spcPts val="0"/>
              </a:spcAft>
              <a:buSzPts val="900"/>
              <a:buChar char="●"/>
            </a:pPr>
            <a:r>
              <a:rPr lang="en" sz="1000" dirty="0">
                <a:solidFill>
                  <a:schemeClr val="dk1"/>
                </a:solidFill>
                <a:latin typeface="Cambria"/>
                <a:ea typeface="Cambria"/>
                <a:cs typeface="Cambria"/>
                <a:sym typeface="Cambria"/>
              </a:rPr>
              <a:t>A variant of few-shot learning is </a:t>
            </a:r>
            <a:r>
              <a:rPr lang="en" sz="1000" b="1" dirty="0">
                <a:solidFill>
                  <a:schemeClr val="dk1"/>
                </a:solidFill>
                <a:latin typeface="Cambria"/>
                <a:ea typeface="Cambria"/>
                <a:cs typeface="Cambria"/>
                <a:sym typeface="Cambria"/>
              </a:rPr>
              <a:t>zero-shot learning</a:t>
            </a:r>
            <a:r>
              <a:rPr lang="en" sz="1000" dirty="0">
                <a:solidFill>
                  <a:schemeClr val="dk1"/>
                </a:solidFill>
                <a:latin typeface="Cambria"/>
                <a:ea typeface="Cambria"/>
                <a:cs typeface="Cambria"/>
                <a:sym typeface="Cambria"/>
              </a:rPr>
              <a:t>, which learns solely on the category name, textual descriptions, or attributes.</a:t>
            </a:r>
            <a:endParaRPr sz="1000" dirty="0">
              <a:solidFill>
                <a:schemeClr val="dk1"/>
              </a:solidFill>
              <a:latin typeface="Cambria"/>
              <a:ea typeface="Cambria"/>
              <a:cs typeface="Cambria"/>
              <a:sym typeface="Cambria"/>
            </a:endParaRPr>
          </a:p>
          <a:p>
            <a:pPr marL="457200" lvl="0" indent="-292100" algn="l" rtl="0">
              <a:lnSpc>
                <a:spcPct val="115000"/>
              </a:lnSpc>
              <a:spcBef>
                <a:spcPts val="0"/>
              </a:spcBef>
              <a:spcAft>
                <a:spcPts val="0"/>
              </a:spcAft>
              <a:buClr>
                <a:schemeClr val="dk1"/>
              </a:buClr>
              <a:buSzPts val="1000"/>
              <a:buFont typeface="Cambria"/>
              <a:buChar char="●"/>
            </a:pPr>
            <a:r>
              <a:rPr lang="en" sz="1000" dirty="0">
                <a:solidFill>
                  <a:schemeClr val="dk1"/>
                </a:solidFill>
                <a:latin typeface="Cambria"/>
                <a:ea typeface="Cambria"/>
                <a:cs typeface="Cambria"/>
                <a:sym typeface="Cambria"/>
              </a:rPr>
              <a:t>Note that many few-shot methods are more tailored to that problem, and may be insufficient to tackle the more general </a:t>
            </a:r>
            <a:r>
              <a:rPr lang="en" sz="1000" b="1" dirty="0">
                <a:solidFill>
                  <a:schemeClr val="dk1"/>
                </a:solidFill>
                <a:latin typeface="Cambria"/>
                <a:ea typeface="Cambria"/>
                <a:cs typeface="Cambria"/>
                <a:sym typeface="Cambria"/>
              </a:rPr>
              <a:t>long-tailed problem</a:t>
            </a:r>
            <a:r>
              <a:rPr lang="en" sz="1000" dirty="0">
                <a:solidFill>
                  <a:schemeClr val="dk1"/>
                </a:solidFill>
                <a:latin typeface="Cambria"/>
                <a:ea typeface="Cambria"/>
                <a:cs typeface="Cambria"/>
                <a:sym typeface="Cambria"/>
              </a:rPr>
              <a:t>.</a:t>
            </a:r>
            <a:endParaRPr sz="1000" dirty="0">
              <a:solidFill>
                <a:schemeClr val="dk1"/>
              </a:solidFill>
              <a:latin typeface="Cambria"/>
              <a:ea typeface="Cambria"/>
              <a:cs typeface="Cambria"/>
              <a:sym typeface="Cambria"/>
            </a:endParaRPr>
          </a:p>
          <a:p>
            <a:pPr marL="0" lvl="0" indent="0" algn="l" rtl="0">
              <a:lnSpc>
                <a:spcPct val="115000"/>
              </a:lnSpc>
              <a:spcBef>
                <a:spcPts val="1200"/>
              </a:spcBef>
              <a:spcAft>
                <a:spcPts val="1000"/>
              </a:spcAft>
              <a:buNone/>
            </a:pPr>
            <a:endParaRPr sz="1200" dirty="0"/>
          </a:p>
        </p:txBody>
      </p:sp>
      <p:pic>
        <p:nvPicPr>
          <p:cNvPr id="269" name="Google Shape;269;p30"/>
          <p:cNvPicPr preferRelativeResize="0"/>
          <p:nvPr/>
        </p:nvPicPr>
        <p:blipFill>
          <a:blip r:embed="rId3">
            <a:alphaModFix/>
          </a:blip>
          <a:stretch>
            <a:fillRect/>
          </a:stretch>
        </p:blipFill>
        <p:spPr>
          <a:xfrm>
            <a:off x="5870926" y="327628"/>
            <a:ext cx="3025025" cy="3482207"/>
          </a:xfrm>
          <a:prstGeom prst="rect">
            <a:avLst/>
          </a:prstGeom>
          <a:noFill/>
          <a:ln>
            <a:noFill/>
          </a:ln>
        </p:spPr>
      </p:pic>
      <p:sp>
        <p:nvSpPr>
          <p:cNvPr id="2" name="TextBox 1">
            <a:extLst>
              <a:ext uri="{FF2B5EF4-FFF2-40B4-BE49-F238E27FC236}">
                <a16:creationId xmlns:a16="http://schemas.microsoft.com/office/drawing/2014/main" id="{8938A1C3-8FF0-3E9E-67E3-F3EEB34709A1}"/>
              </a:ext>
            </a:extLst>
          </p:cNvPr>
          <p:cNvSpPr txBox="1"/>
          <p:nvPr/>
        </p:nvSpPr>
        <p:spPr>
          <a:xfrm>
            <a:off x="8276166" y="4956789"/>
            <a:ext cx="941283" cy="200055"/>
          </a:xfrm>
          <a:prstGeom prst="rect">
            <a:avLst/>
          </a:prstGeom>
          <a:noFill/>
        </p:spPr>
        <p:txBody>
          <a:bodyPr wrap="none" rtlCol="0">
            <a:spAutoFit/>
          </a:bodyPr>
          <a:lstStyle/>
          <a:p>
            <a:r>
              <a:rPr lang="en-US" sz="700" i="1" dirty="0"/>
              <a:t>Few-Shot Learning</a:t>
            </a:r>
          </a:p>
        </p:txBody>
      </p:sp>
      <p:sp>
        <p:nvSpPr>
          <p:cNvPr id="3" name="Slide Number Placeholder 2">
            <a:extLst>
              <a:ext uri="{FF2B5EF4-FFF2-40B4-BE49-F238E27FC236}">
                <a16:creationId xmlns:a16="http://schemas.microsoft.com/office/drawing/2014/main" id="{8BB322FB-ECCA-DEB4-D1C8-14F1D25B52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childTnLst>
                                </p:cTn>
                              </p:par>
                              <p:par>
                                <p:cTn id="8" presetID="10" presetClass="entr" presetSubtype="0" fill="hold" nodeType="withEffect">
                                  <p:stCondLst>
                                    <p:cond delay="0"/>
                                  </p:stCondLst>
                                  <p:childTnLst>
                                    <p:set>
                                      <p:cBhvr>
                                        <p:cTn id="9" dur="1" fill="hold">
                                          <p:stCondLst>
                                            <p:cond delay="0"/>
                                          </p:stCondLst>
                                        </p:cTn>
                                        <p:tgtEl>
                                          <p:spTgt spid="269"/>
                                        </p:tgtEl>
                                        <p:attrNameLst>
                                          <p:attrName>style.visibility</p:attrName>
                                        </p:attrNameLst>
                                      </p:cBhvr>
                                      <p:to>
                                        <p:strVal val="visible"/>
                                      </p:to>
                                    </p:set>
                                    <p:animEffect transition="in" filter="fade">
                                      <p:cBhvr>
                                        <p:cTn id="10"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8E724B29-0C43-C923-F263-17348F0926A0}"/>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0E0A95E9-563D-D104-4DD3-4B9C1B3D5A63}"/>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What is Meta Learning?</a:t>
            </a:r>
            <a:endParaRPr b="1" u="sng" dirty="0"/>
          </a:p>
        </p:txBody>
      </p:sp>
      <p:sp>
        <p:nvSpPr>
          <p:cNvPr id="6" name="Text Placeholder 4">
            <a:extLst>
              <a:ext uri="{FF2B5EF4-FFF2-40B4-BE49-F238E27FC236}">
                <a16:creationId xmlns:a16="http://schemas.microsoft.com/office/drawing/2014/main" id="{EA76FF3F-7889-2C23-929A-86A6C6F617BE}"/>
              </a:ext>
            </a:extLst>
          </p:cNvPr>
          <p:cNvSpPr txBox="1">
            <a:spLocks/>
          </p:cNvSpPr>
          <p:nvPr/>
        </p:nvSpPr>
        <p:spPr>
          <a:xfrm>
            <a:off x="0" y="284903"/>
            <a:ext cx="6174712"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800" dirty="0">
                <a:solidFill>
                  <a:schemeClr val="tx1"/>
                </a:solidFill>
              </a:rPr>
              <a:t>In meta learning, the goal is to optimize a model to perform well across a distribution of tasks, instead of just one task. It should quickly adapt to new tasks using only a small amount of data – goal is to “learn to learn”</a:t>
            </a:r>
          </a:p>
          <a:p>
            <a:r>
              <a:rPr lang="en-US" sz="800" dirty="0">
                <a:solidFill>
                  <a:schemeClr val="tx1"/>
                </a:solidFill>
              </a:rPr>
              <a:t>Optimization-Based</a:t>
            </a:r>
          </a:p>
          <a:p>
            <a:pPr lvl="1"/>
            <a:r>
              <a:rPr lang="en-US" sz="800" dirty="0">
                <a:solidFill>
                  <a:schemeClr val="tx1"/>
                </a:solidFill>
              </a:rPr>
              <a:t>Here, the goal is to learn an initialization that allows for fast &amp; effective adaptation via fine-tuning on a few examples</a:t>
            </a:r>
          </a:p>
          <a:p>
            <a:pPr lvl="1"/>
            <a:r>
              <a:rPr lang="en-US" sz="800" dirty="0">
                <a:solidFill>
                  <a:schemeClr val="tx1"/>
                </a:solidFill>
              </a:rPr>
              <a:t>Involves training a model so it can adapt quickly with only a few gradient steps</a:t>
            </a:r>
          </a:p>
          <a:p>
            <a:pPr lvl="1"/>
            <a:r>
              <a:rPr lang="en-US" sz="800" dirty="0">
                <a:solidFill>
                  <a:schemeClr val="tx1"/>
                </a:solidFill>
              </a:rPr>
              <a:t>Examples include MAML (Model Agnostic Meta Learning) and REPTILE</a:t>
            </a:r>
          </a:p>
          <a:p>
            <a:pPr lvl="2"/>
            <a:r>
              <a:rPr lang="en-US" sz="800" dirty="0">
                <a:solidFill>
                  <a:schemeClr val="tx1"/>
                </a:solidFill>
              </a:rPr>
              <a:t>In MAML, we compute preliminary updated parameters on multiple tasks, then make a meta-update by evaluating performance on new/held-out tasks (requiring second order derivatives)</a:t>
            </a:r>
          </a:p>
          <a:p>
            <a:pPr lvl="2"/>
            <a:r>
              <a:rPr lang="en-US" sz="800" dirty="0">
                <a:solidFill>
                  <a:schemeClr val="tx1"/>
                </a:solidFill>
              </a:rPr>
              <a:t>Intuitively, we gather what a small update looks like for multiple tasks, then adjust the parameters so that future updates work even better.</a:t>
            </a:r>
          </a:p>
          <a:p>
            <a:pPr lvl="2"/>
            <a:r>
              <a:rPr lang="en-US" sz="800" dirty="0">
                <a:solidFill>
                  <a:schemeClr val="tx1"/>
                </a:solidFill>
              </a:rPr>
              <a:t>You want to “learn how to learn” efficiently, rather than learning for a specific downstream task; the goal is to learn something of a higher (meta) order, not necessarily the task directly</a:t>
            </a:r>
          </a:p>
          <a:p>
            <a:pPr lvl="2"/>
            <a:r>
              <a:rPr lang="en-US" sz="800" dirty="0">
                <a:solidFill>
                  <a:schemeClr val="tx1"/>
                </a:solidFill>
              </a:rPr>
              <a:t>For example, humans learn certain universally applicable mental tricks/techniques that allow us to learn novel tasks/concepts rapidly</a:t>
            </a:r>
          </a:p>
          <a:p>
            <a:r>
              <a:rPr lang="en-US" sz="800" dirty="0">
                <a:solidFill>
                  <a:schemeClr val="tx1"/>
                </a:solidFill>
              </a:rPr>
              <a:t>Model-Based</a:t>
            </a:r>
          </a:p>
          <a:p>
            <a:pPr lvl="1"/>
            <a:r>
              <a:rPr lang="en-US" sz="800" dirty="0" err="1">
                <a:solidFill>
                  <a:schemeClr val="tx1"/>
                </a:solidFill>
              </a:rPr>
              <a:t>HyperNetworks</a:t>
            </a:r>
            <a:r>
              <a:rPr lang="en-US" sz="800" dirty="0">
                <a:solidFill>
                  <a:schemeClr val="tx1"/>
                </a:solidFill>
              </a:rPr>
              <a:t> directly regress/predict the parameters of another network</a:t>
            </a:r>
          </a:p>
          <a:p>
            <a:pPr lvl="1"/>
            <a:r>
              <a:rPr lang="en-US" sz="800" dirty="0">
                <a:solidFill>
                  <a:schemeClr val="tx1"/>
                </a:solidFill>
              </a:rPr>
              <a:t>Have been shown to work for very large networks (hundreds of millions)</a:t>
            </a:r>
          </a:p>
          <a:p>
            <a:pPr lvl="1"/>
            <a:r>
              <a:rPr lang="en-US" sz="800" dirty="0">
                <a:solidFill>
                  <a:schemeClr val="tx1"/>
                </a:solidFill>
              </a:rPr>
              <a:t>Note, </a:t>
            </a:r>
            <a:r>
              <a:rPr lang="en-US" sz="800" dirty="0" err="1">
                <a:solidFill>
                  <a:schemeClr val="tx1"/>
                </a:solidFill>
              </a:rPr>
              <a:t>HyperNetworks</a:t>
            </a:r>
            <a:r>
              <a:rPr lang="en-US" sz="800" dirty="0">
                <a:solidFill>
                  <a:schemeClr val="tx1"/>
                </a:solidFill>
              </a:rPr>
              <a:t> are conceptually similar to </a:t>
            </a:r>
            <a:r>
              <a:rPr lang="en-US" sz="800" dirty="0" err="1">
                <a:solidFill>
                  <a:schemeClr val="tx1"/>
                </a:solidFill>
              </a:rPr>
              <a:t>LoRA</a:t>
            </a:r>
            <a:endParaRPr lang="en-US" sz="800" dirty="0">
              <a:solidFill>
                <a:schemeClr val="tx1"/>
              </a:solidFill>
            </a:endParaRPr>
          </a:p>
          <a:p>
            <a:r>
              <a:rPr lang="en-US" sz="800" dirty="0">
                <a:solidFill>
                  <a:schemeClr val="tx1"/>
                </a:solidFill>
              </a:rPr>
              <a:t>Applications:</a:t>
            </a:r>
          </a:p>
          <a:p>
            <a:pPr lvl="1"/>
            <a:r>
              <a:rPr lang="en-US" sz="800" dirty="0">
                <a:solidFill>
                  <a:schemeClr val="tx1"/>
                </a:solidFill>
              </a:rPr>
              <a:t>Few-Shot Learning</a:t>
            </a:r>
          </a:p>
          <a:p>
            <a:pPr lvl="1"/>
            <a:r>
              <a:rPr lang="en-US" sz="800" dirty="0">
                <a:solidFill>
                  <a:schemeClr val="tx1"/>
                </a:solidFill>
              </a:rPr>
              <a:t>Quick generation of </a:t>
            </a:r>
            <a:r>
              <a:rPr lang="en-US" sz="800" dirty="0" err="1">
                <a:solidFill>
                  <a:schemeClr val="tx1"/>
                </a:solidFill>
              </a:rPr>
              <a:t>NeRFs</a:t>
            </a:r>
            <a:endParaRPr lang="en-US" sz="800" dirty="0">
              <a:solidFill>
                <a:schemeClr val="tx1"/>
              </a:solidFill>
            </a:endParaRPr>
          </a:p>
          <a:p>
            <a:pPr lvl="1"/>
            <a:r>
              <a:rPr lang="en-US" sz="800" dirty="0">
                <a:solidFill>
                  <a:schemeClr val="tx1"/>
                </a:solidFill>
              </a:rPr>
              <a:t>Personalized/dynamic networks</a:t>
            </a:r>
          </a:p>
          <a:p>
            <a:pPr lvl="1"/>
            <a:r>
              <a:rPr lang="en-US" sz="800" dirty="0">
                <a:solidFill>
                  <a:schemeClr val="tx1"/>
                </a:solidFill>
              </a:rPr>
              <a:t>Neural architecture search</a:t>
            </a:r>
          </a:p>
          <a:p>
            <a:r>
              <a:rPr lang="en-US" sz="800" dirty="0">
                <a:solidFill>
                  <a:schemeClr val="tx1"/>
                </a:solidFill>
              </a:rPr>
              <a:t>Limitations:</a:t>
            </a:r>
          </a:p>
          <a:p>
            <a:pPr lvl="1"/>
            <a:r>
              <a:rPr lang="en-US" sz="800" dirty="0">
                <a:solidFill>
                  <a:schemeClr val="tx1"/>
                </a:solidFill>
              </a:rPr>
              <a:t>Can be prone to overfitting and bad generalization</a:t>
            </a:r>
          </a:p>
          <a:p>
            <a:pPr lvl="1"/>
            <a:r>
              <a:rPr lang="en-US" sz="800" dirty="0">
                <a:solidFill>
                  <a:schemeClr val="tx1"/>
                </a:solidFill>
              </a:rPr>
              <a:t>Can be hard to train/optimize</a:t>
            </a:r>
          </a:p>
          <a:p>
            <a:pPr lvl="1"/>
            <a:endParaRPr lang="en-US" sz="800" dirty="0">
              <a:solidFill>
                <a:schemeClr val="tx1"/>
              </a:solidFill>
            </a:endParaRPr>
          </a:p>
          <a:p>
            <a:endParaRPr lang="en-US" sz="800" dirty="0">
              <a:solidFill>
                <a:schemeClr val="tx1"/>
              </a:solidFill>
            </a:endParaRPr>
          </a:p>
          <a:p>
            <a:endParaRPr lang="en-US" sz="800" dirty="0">
              <a:solidFill>
                <a:schemeClr val="tx1"/>
              </a:solidFill>
            </a:endParaRPr>
          </a:p>
        </p:txBody>
      </p:sp>
      <p:pic>
        <p:nvPicPr>
          <p:cNvPr id="3" name="Picture 2">
            <a:extLst>
              <a:ext uri="{FF2B5EF4-FFF2-40B4-BE49-F238E27FC236}">
                <a16:creationId xmlns:a16="http://schemas.microsoft.com/office/drawing/2014/main" id="{FFCFF4F0-D44C-F557-D71C-86DA1C62273C}"/>
              </a:ext>
            </a:extLst>
          </p:cNvPr>
          <p:cNvPicPr>
            <a:picLocks noChangeAspect="1"/>
          </p:cNvPicPr>
          <p:nvPr/>
        </p:nvPicPr>
        <p:blipFill>
          <a:blip r:embed="rId3"/>
          <a:stretch>
            <a:fillRect/>
          </a:stretch>
        </p:blipFill>
        <p:spPr>
          <a:xfrm>
            <a:off x="6454635" y="86683"/>
            <a:ext cx="2566524" cy="1478807"/>
          </a:xfrm>
          <a:prstGeom prst="rect">
            <a:avLst/>
          </a:prstGeom>
          <a:ln>
            <a:solidFill>
              <a:schemeClr val="tx1"/>
            </a:solidFill>
          </a:ln>
        </p:spPr>
      </p:pic>
      <p:pic>
        <p:nvPicPr>
          <p:cNvPr id="5" name="Picture 4">
            <a:extLst>
              <a:ext uri="{FF2B5EF4-FFF2-40B4-BE49-F238E27FC236}">
                <a16:creationId xmlns:a16="http://schemas.microsoft.com/office/drawing/2014/main" id="{85A60822-3DFB-50C3-36DE-F0D75C6A2569}"/>
              </a:ext>
            </a:extLst>
          </p:cNvPr>
          <p:cNvPicPr>
            <a:picLocks noChangeAspect="1"/>
          </p:cNvPicPr>
          <p:nvPr/>
        </p:nvPicPr>
        <p:blipFill>
          <a:blip r:embed="rId4"/>
          <a:stretch>
            <a:fillRect/>
          </a:stretch>
        </p:blipFill>
        <p:spPr>
          <a:xfrm>
            <a:off x="6477932" y="1640029"/>
            <a:ext cx="2543226" cy="1747255"/>
          </a:xfrm>
          <a:prstGeom prst="rect">
            <a:avLst/>
          </a:prstGeom>
          <a:ln>
            <a:solidFill>
              <a:schemeClr val="tx1"/>
            </a:solidFill>
          </a:ln>
        </p:spPr>
      </p:pic>
      <p:pic>
        <p:nvPicPr>
          <p:cNvPr id="8" name="Picture 7">
            <a:extLst>
              <a:ext uri="{FF2B5EF4-FFF2-40B4-BE49-F238E27FC236}">
                <a16:creationId xmlns:a16="http://schemas.microsoft.com/office/drawing/2014/main" id="{BA108CA9-7C73-3D78-31B4-C8F03F8DBA20}"/>
              </a:ext>
            </a:extLst>
          </p:cNvPr>
          <p:cNvPicPr>
            <a:picLocks noChangeAspect="1"/>
          </p:cNvPicPr>
          <p:nvPr/>
        </p:nvPicPr>
        <p:blipFill>
          <a:blip r:embed="rId5"/>
          <a:stretch>
            <a:fillRect/>
          </a:stretch>
        </p:blipFill>
        <p:spPr>
          <a:xfrm>
            <a:off x="5747657" y="3461823"/>
            <a:ext cx="3155133" cy="1617124"/>
          </a:xfrm>
          <a:prstGeom prst="rect">
            <a:avLst/>
          </a:prstGeom>
          <a:ln>
            <a:solidFill>
              <a:schemeClr val="tx1"/>
            </a:solidFill>
          </a:ln>
        </p:spPr>
      </p:pic>
      <p:sp>
        <p:nvSpPr>
          <p:cNvPr id="2" name="Slide Number Placeholder 1">
            <a:extLst>
              <a:ext uri="{FF2B5EF4-FFF2-40B4-BE49-F238E27FC236}">
                <a16:creationId xmlns:a16="http://schemas.microsoft.com/office/drawing/2014/main" id="{457EF6C7-7342-ACA6-120C-A0AF79E91C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86525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6"/>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Summarize the following optimization meta learning approaches for few-shot: MAML, Reptile, LEO.</a:t>
            </a:r>
            <a:endParaRPr b="1" u="sng"/>
          </a:p>
        </p:txBody>
      </p:sp>
      <p:grpSp>
        <p:nvGrpSpPr>
          <p:cNvPr id="315" name="Google Shape;315;p36"/>
          <p:cNvGrpSpPr/>
          <p:nvPr/>
        </p:nvGrpSpPr>
        <p:grpSpPr>
          <a:xfrm>
            <a:off x="265225" y="588427"/>
            <a:ext cx="7805350" cy="3864321"/>
            <a:chOff x="112575" y="223402"/>
            <a:chExt cx="7805350" cy="3864321"/>
          </a:xfrm>
        </p:grpSpPr>
        <p:pic>
          <p:nvPicPr>
            <p:cNvPr id="316" name="Google Shape;316;p36"/>
            <p:cNvPicPr preferRelativeResize="0"/>
            <p:nvPr/>
          </p:nvPicPr>
          <p:blipFill>
            <a:blip r:embed="rId3">
              <a:alphaModFix/>
            </a:blip>
            <a:stretch>
              <a:fillRect/>
            </a:stretch>
          </p:blipFill>
          <p:spPr>
            <a:xfrm>
              <a:off x="142584" y="756841"/>
              <a:ext cx="7765501" cy="3330882"/>
            </a:xfrm>
            <a:prstGeom prst="rect">
              <a:avLst/>
            </a:prstGeom>
            <a:noFill/>
            <a:ln>
              <a:noFill/>
            </a:ln>
          </p:spPr>
        </p:pic>
        <p:pic>
          <p:nvPicPr>
            <p:cNvPr id="317" name="Google Shape;317;p36"/>
            <p:cNvPicPr preferRelativeResize="0"/>
            <p:nvPr/>
          </p:nvPicPr>
          <p:blipFill rotWithShape="1">
            <a:blip r:embed="rId4">
              <a:alphaModFix/>
            </a:blip>
            <a:srcRect b="87616"/>
            <a:stretch/>
          </p:blipFill>
          <p:spPr>
            <a:xfrm>
              <a:off x="112575" y="223402"/>
              <a:ext cx="7805350" cy="533199"/>
            </a:xfrm>
            <a:prstGeom prst="rect">
              <a:avLst/>
            </a:prstGeom>
            <a:noFill/>
            <a:ln>
              <a:noFill/>
            </a:ln>
          </p:spPr>
        </p:pic>
      </p:grpSp>
      <p:sp>
        <p:nvSpPr>
          <p:cNvPr id="2" name="TextBox 1">
            <a:extLst>
              <a:ext uri="{FF2B5EF4-FFF2-40B4-BE49-F238E27FC236}">
                <a16:creationId xmlns:a16="http://schemas.microsoft.com/office/drawing/2014/main" id="{CD7DCE7E-DA08-6ADC-B27A-A627644DBCA3}"/>
              </a:ext>
            </a:extLst>
          </p:cNvPr>
          <p:cNvSpPr txBox="1"/>
          <p:nvPr/>
        </p:nvSpPr>
        <p:spPr>
          <a:xfrm>
            <a:off x="8276166" y="4996545"/>
            <a:ext cx="941283" cy="200055"/>
          </a:xfrm>
          <a:prstGeom prst="rect">
            <a:avLst/>
          </a:prstGeom>
          <a:noFill/>
        </p:spPr>
        <p:txBody>
          <a:bodyPr wrap="none" rtlCol="0">
            <a:spAutoFit/>
          </a:bodyPr>
          <a:lstStyle/>
          <a:p>
            <a:r>
              <a:rPr lang="en-US" sz="700" i="1" dirty="0"/>
              <a:t>Few-Shot Learning</a:t>
            </a:r>
          </a:p>
        </p:txBody>
      </p:sp>
      <p:sp>
        <p:nvSpPr>
          <p:cNvPr id="3" name="Slide Number Placeholder 2">
            <a:extLst>
              <a:ext uri="{FF2B5EF4-FFF2-40B4-BE49-F238E27FC236}">
                <a16:creationId xmlns:a16="http://schemas.microsoft.com/office/drawing/2014/main" id="{A17FD33F-5791-F612-4D53-F81D1E72CC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2"/>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At a high level, what is metric learning? How can it be applied to few-shot?</a:t>
            </a:r>
            <a:endParaRPr b="1" u="sng"/>
          </a:p>
        </p:txBody>
      </p:sp>
      <p:sp>
        <p:nvSpPr>
          <p:cNvPr id="282" name="Google Shape;282;p32"/>
          <p:cNvSpPr txBox="1"/>
          <p:nvPr/>
        </p:nvSpPr>
        <p:spPr>
          <a:xfrm>
            <a:off x="-33122" y="132785"/>
            <a:ext cx="8765100" cy="28908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SzPts val="1100"/>
              <a:buChar char="●"/>
            </a:pPr>
            <a:r>
              <a:rPr lang="en" sz="1100" b="1" dirty="0"/>
              <a:t>Metric Learning</a:t>
            </a:r>
            <a:r>
              <a:rPr lang="en" sz="1100" dirty="0"/>
              <a:t> (i.e. </a:t>
            </a:r>
            <a:r>
              <a:rPr lang="en" sz="1100" b="1" dirty="0"/>
              <a:t>similarity learning</a:t>
            </a:r>
            <a:r>
              <a:rPr lang="en" sz="1100" dirty="0"/>
              <a:t>) aims to measure how related two objects are, in a lower-dimensional, semantic manifold</a:t>
            </a:r>
            <a:endParaRPr sz="1100" dirty="0"/>
          </a:p>
          <a:p>
            <a:pPr marL="457200" lvl="0" indent="-298450" algn="l" rtl="0">
              <a:lnSpc>
                <a:spcPct val="115000"/>
              </a:lnSpc>
              <a:spcBef>
                <a:spcPts val="0"/>
              </a:spcBef>
              <a:spcAft>
                <a:spcPts val="0"/>
              </a:spcAft>
              <a:buSzPts val="1100"/>
              <a:buChar char="●"/>
            </a:pPr>
            <a:r>
              <a:rPr lang="en" sz="1100" dirty="0"/>
              <a:t>It can be learned with a </a:t>
            </a:r>
            <a:r>
              <a:rPr lang="en" sz="1100" b="1" dirty="0"/>
              <a:t>regression</a:t>
            </a:r>
            <a:r>
              <a:rPr lang="en" sz="1100" dirty="0"/>
              <a:t> or </a:t>
            </a:r>
            <a:r>
              <a:rPr lang="en" sz="1100" b="1" dirty="0"/>
              <a:t>classification</a:t>
            </a:r>
            <a:r>
              <a:rPr lang="en" sz="1100" dirty="0"/>
              <a:t> based framework, using labeled pairs of similar or dissimilar images</a:t>
            </a:r>
            <a:endParaRPr sz="1100" dirty="0"/>
          </a:p>
          <a:p>
            <a:pPr marL="457200" lvl="0" indent="-298450" algn="l" rtl="0">
              <a:lnSpc>
                <a:spcPct val="115000"/>
              </a:lnSpc>
              <a:spcBef>
                <a:spcPts val="0"/>
              </a:spcBef>
              <a:spcAft>
                <a:spcPts val="0"/>
              </a:spcAft>
              <a:buSzPts val="1100"/>
              <a:buChar char="●"/>
            </a:pPr>
            <a:r>
              <a:rPr lang="en" sz="1100" dirty="0"/>
              <a:t>Alternatively, </a:t>
            </a:r>
            <a:r>
              <a:rPr lang="en" sz="1100" b="1" dirty="0"/>
              <a:t>triplets</a:t>
            </a:r>
            <a:r>
              <a:rPr lang="en" sz="1100" dirty="0"/>
              <a:t> of  can be used where  is known to be more similar to  than .</a:t>
            </a:r>
            <a:endParaRPr sz="1100" dirty="0"/>
          </a:p>
          <a:p>
            <a:pPr marL="914400" lvl="1" indent="-298450" algn="l" rtl="0">
              <a:lnSpc>
                <a:spcPct val="115000"/>
              </a:lnSpc>
              <a:spcBef>
                <a:spcPts val="0"/>
              </a:spcBef>
              <a:spcAft>
                <a:spcPts val="0"/>
              </a:spcAft>
              <a:buSzPts val="1100"/>
              <a:buChar char="○"/>
            </a:pPr>
            <a:r>
              <a:rPr lang="en" sz="1100" dirty="0"/>
              <a:t>This is </a:t>
            </a:r>
            <a:r>
              <a:rPr lang="en" sz="1100" b="1" dirty="0"/>
              <a:t>weaker supervision</a:t>
            </a:r>
            <a:r>
              <a:rPr lang="en" sz="1100" dirty="0"/>
              <a:t> than regression or classification, since instead of providing an exact measure of similarity (usually one-hot), one only has to provide the relative order of similarity. This also allows the use of data augmentation, for self supervised learning (e.g. simCLR)</a:t>
            </a:r>
            <a:endParaRPr sz="1100" dirty="0"/>
          </a:p>
          <a:p>
            <a:pPr marL="914400" lvl="1" indent="-298450" algn="l" rtl="0">
              <a:lnSpc>
                <a:spcPct val="115000"/>
              </a:lnSpc>
              <a:spcBef>
                <a:spcPts val="0"/>
              </a:spcBef>
              <a:spcAft>
                <a:spcPts val="0"/>
              </a:spcAft>
              <a:buSzPts val="1100"/>
              <a:buChar char="○"/>
            </a:pPr>
            <a:r>
              <a:rPr lang="en" sz="1100" dirty="0"/>
              <a:t>However, mining for the “hard” examples for   to train on is important, and nontrivial</a:t>
            </a:r>
            <a:endParaRPr sz="1100" dirty="0"/>
          </a:p>
          <a:p>
            <a:pPr marL="457200" lvl="0" indent="-298450" algn="l" rtl="0">
              <a:lnSpc>
                <a:spcPct val="115000"/>
              </a:lnSpc>
              <a:spcBef>
                <a:spcPts val="0"/>
              </a:spcBef>
              <a:spcAft>
                <a:spcPts val="0"/>
              </a:spcAft>
              <a:buSzPts val="1100"/>
              <a:buChar char="●"/>
            </a:pPr>
            <a:r>
              <a:rPr lang="en" sz="1100" dirty="0"/>
              <a:t>The embeddings can </a:t>
            </a:r>
            <a:r>
              <a:rPr lang="en" sz="1100" b="1" dirty="0"/>
              <a:t>readily be used for one-shot learning tasks</a:t>
            </a:r>
            <a:r>
              <a:rPr lang="en" sz="1100" dirty="0"/>
              <a:t> (e.g. face verification databases), and </a:t>
            </a:r>
            <a:r>
              <a:rPr lang="en" sz="1100" b="1" dirty="0"/>
              <a:t>support easy additions</a:t>
            </a:r>
            <a:r>
              <a:rPr lang="en" sz="1100" dirty="0"/>
              <a:t> at test-time without retraining. You just need to embed the support elements, and use </a:t>
            </a:r>
            <a:r>
              <a:rPr lang="en" sz="1100" b="1" dirty="0"/>
              <a:t>K nearest neighbors to classify</a:t>
            </a:r>
            <a:r>
              <a:rPr lang="en" sz="1100" dirty="0"/>
              <a:t>.</a:t>
            </a:r>
            <a:endParaRPr sz="1100" dirty="0"/>
          </a:p>
          <a:p>
            <a:pPr marL="457200" lvl="0" indent="-298450" algn="l" rtl="0">
              <a:lnSpc>
                <a:spcPct val="115000"/>
              </a:lnSpc>
              <a:spcBef>
                <a:spcPts val="0"/>
              </a:spcBef>
              <a:spcAft>
                <a:spcPts val="0"/>
              </a:spcAft>
              <a:buSzPts val="1100"/>
              <a:buChar char="●"/>
            </a:pPr>
            <a:r>
              <a:rPr lang="en" sz="1100" dirty="0"/>
              <a:t>Besides FSL, other applications for metric learning include </a:t>
            </a:r>
            <a:r>
              <a:rPr lang="en" sz="1100" b="1" dirty="0"/>
              <a:t>ranking</a:t>
            </a:r>
            <a:r>
              <a:rPr lang="en" sz="1100" dirty="0"/>
              <a:t> (for </a:t>
            </a:r>
            <a:r>
              <a:rPr lang="en" sz="1100" b="1" dirty="0"/>
              <a:t>retrieval</a:t>
            </a:r>
            <a:r>
              <a:rPr lang="en" sz="1100" dirty="0"/>
              <a:t> or </a:t>
            </a:r>
            <a:r>
              <a:rPr lang="en" sz="1100" b="1" dirty="0"/>
              <a:t>recommender systems</a:t>
            </a:r>
            <a:r>
              <a:rPr lang="en" sz="1100" dirty="0"/>
              <a:t>), large-scale </a:t>
            </a:r>
            <a:r>
              <a:rPr lang="en" sz="1100" b="1" dirty="0"/>
              <a:t>classification</a:t>
            </a:r>
            <a:r>
              <a:rPr lang="en" sz="1100" dirty="0"/>
              <a:t>, or </a:t>
            </a:r>
            <a:r>
              <a:rPr lang="en" sz="1100" b="1" dirty="0"/>
              <a:t>clustering</a:t>
            </a:r>
            <a:r>
              <a:rPr lang="en" sz="1100" dirty="0"/>
              <a:t>. It is also common to use the learned representation from </a:t>
            </a:r>
            <a:r>
              <a:rPr lang="en" sz="1100" b="1" dirty="0"/>
              <a:t>self-supervised metric</a:t>
            </a:r>
            <a:r>
              <a:rPr lang="en" sz="1100" dirty="0"/>
              <a:t> </a:t>
            </a:r>
            <a:r>
              <a:rPr lang="en" sz="1100" b="1" dirty="0"/>
              <a:t>learning</a:t>
            </a:r>
            <a:r>
              <a:rPr lang="en" sz="1100" dirty="0"/>
              <a:t> for a wide range of </a:t>
            </a:r>
            <a:r>
              <a:rPr lang="en" sz="1100" b="1" dirty="0"/>
              <a:t>downstream tasks via transfer learning</a:t>
            </a:r>
            <a:r>
              <a:rPr lang="en" sz="1100" dirty="0"/>
              <a:t>.</a:t>
            </a:r>
            <a:endParaRPr sz="1100" dirty="0"/>
          </a:p>
          <a:p>
            <a:pPr marL="0" lvl="0" indent="0" algn="l" rtl="0">
              <a:lnSpc>
                <a:spcPct val="115000"/>
              </a:lnSpc>
              <a:spcBef>
                <a:spcPts val="1200"/>
              </a:spcBef>
              <a:spcAft>
                <a:spcPts val="1000"/>
              </a:spcAft>
              <a:buNone/>
            </a:pPr>
            <a:endParaRPr dirty="0"/>
          </a:p>
        </p:txBody>
      </p:sp>
      <p:pic>
        <p:nvPicPr>
          <p:cNvPr id="284" name="Google Shape;284;p32"/>
          <p:cNvPicPr preferRelativeResize="0"/>
          <p:nvPr/>
        </p:nvPicPr>
        <p:blipFill>
          <a:blip r:embed="rId3">
            <a:alphaModFix/>
          </a:blip>
          <a:stretch>
            <a:fillRect/>
          </a:stretch>
        </p:blipFill>
        <p:spPr>
          <a:xfrm>
            <a:off x="605575" y="2904077"/>
            <a:ext cx="4800775" cy="1400225"/>
          </a:xfrm>
          <a:prstGeom prst="rect">
            <a:avLst/>
          </a:prstGeom>
          <a:noFill/>
          <a:ln>
            <a:noFill/>
          </a:ln>
        </p:spPr>
      </p:pic>
      <p:sp>
        <p:nvSpPr>
          <p:cNvPr id="2" name="TextBox 1">
            <a:extLst>
              <a:ext uri="{FF2B5EF4-FFF2-40B4-BE49-F238E27FC236}">
                <a16:creationId xmlns:a16="http://schemas.microsoft.com/office/drawing/2014/main" id="{753A8F1C-ADB8-E97B-B5DF-2C3A84357B4D}"/>
              </a:ext>
            </a:extLst>
          </p:cNvPr>
          <p:cNvSpPr txBox="1"/>
          <p:nvPr/>
        </p:nvSpPr>
        <p:spPr>
          <a:xfrm>
            <a:off x="8276166" y="4956789"/>
            <a:ext cx="941283" cy="200055"/>
          </a:xfrm>
          <a:prstGeom prst="rect">
            <a:avLst/>
          </a:prstGeom>
          <a:noFill/>
        </p:spPr>
        <p:txBody>
          <a:bodyPr wrap="none" rtlCol="0">
            <a:spAutoFit/>
          </a:bodyPr>
          <a:lstStyle/>
          <a:p>
            <a:r>
              <a:rPr lang="en-US" sz="700" i="1" dirty="0"/>
              <a:t>Few-Shot Learning</a:t>
            </a:r>
          </a:p>
        </p:txBody>
      </p:sp>
      <p:sp>
        <p:nvSpPr>
          <p:cNvPr id="3" name="Slide Number Placeholder 2">
            <a:extLst>
              <a:ext uri="{FF2B5EF4-FFF2-40B4-BE49-F238E27FC236}">
                <a16:creationId xmlns:a16="http://schemas.microsoft.com/office/drawing/2014/main" id="{8C505841-F254-B7D8-EAB0-719547D254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1000"/>
                                        <p:tgtEl>
                                          <p:spTgt spid="282"/>
                                        </p:tgtEl>
                                      </p:cBhvr>
                                    </p:animEffect>
                                  </p:childTnLst>
                                </p:cTn>
                              </p:par>
                              <p:par>
                                <p:cTn id="8" presetID="10" presetClass="entr" presetSubtype="0" fill="hold" nodeType="withEffect">
                                  <p:stCondLst>
                                    <p:cond delay="0"/>
                                  </p:stCondLst>
                                  <p:childTnLst>
                                    <p:set>
                                      <p:cBhvr>
                                        <p:cTn id="9" dur="1" fill="hold">
                                          <p:stCondLst>
                                            <p:cond delay="0"/>
                                          </p:stCondLst>
                                        </p:cTn>
                                        <p:tgtEl>
                                          <p:spTgt spid="284"/>
                                        </p:tgtEl>
                                        <p:attrNameLst>
                                          <p:attrName>style.visibility</p:attrName>
                                        </p:attrNameLst>
                                      </p:cBhvr>
                                      <p:to>
                                        <p:strVal val="visible"/>
                                      </p:to>
                                    </p:set>
                                    <p:animEffect transition="in" filter="fade">
                                      <p:cBhvr>
                                        <p:cTn id="10"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p:nvPr/>
        </p:nvSpPr>
        <p:spPr>
          <a:xfrm>
            <a:off x="-56613" y="-115297"/>
            <a:ext cx="8997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u="sng"/>
              <a:t>Explain how few-shot can tackled with transfer learning, optimization meta learning, and metric meta learning.</a:t>
            </a:r>
            <a:endParaRPr sz="1300" b="1" u="sng"/>
          </a:p>
        </p:txBody>
      </p:sp>
      <p:sp>
        <p:nvSpPr>
          <p:cNvPr id="290" name="Google Shape;290;p33"/>
          <p:cNvSpPr txBox="1"/>
          <p:nvPr/>
        </p:nvSpPr>
        <p:spPr>
          <a:xfrm>
            <a:off x="0" y="269600"/>
            <a:ext cx="6486300" cy="506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b="1" u="sng" dirty="0"/>
              <a:t>FSL via Transfer Learning</a:t>
            </a:r>
            <a:endParaRPr sz="800" b="1" u="sng" dirty="0"/>
          </a:p>
          <a:p>
            <a:pPr marL="457200" lvl="0" indent="-279400" algn="l" rtl="0">
              <a:lnSpc>
                <a:spcPct val="115000"/>
              </a:lnSpc>
              <a:spcBef>
                <a:spcPts val="0"/>
              </a:spcBef>
              <a:spcAft>
                <a:spcPts val="0"/>
              </a:spcAft>
              <a:buSzPts val="800"/>
              <a:buChar char="●"/>
            </a:pPr>
            <a:r>
              <a:rPr lang="en" sz="800" b="1" dirty="0"/>
              <a:t>Pre-train on a large, separate dataset</a:t>
            </a:r>
            <a:r>
              <a:rPr lang="en" sz="800" dirty="0"/>
              <a:t> with many classes and instances per class (where classes distinct from those seen during evaluation), e.g. ImageNet</a:t>
            </a:r>
            <a:endParaRPr sz="800" dirty="0"/>
          </a:p>
          <a:p>
            <a:pPr marL="457200" lvl="0" indent="-279400" algn="l" rtl="0">
              <a:lnSpc>
                <a:spcPct val="115000"/>
              </a:lnSpc>
              <a:spcBef>
                <a:spcPts val="0"/>
              </a:spcBef>
              <a:spcAft>
                <a:spcPts val="0"/>
              </a:spcAft>
              <a:buSzPts val="800"/>
              <a:buChar char="●"/>
            </a:pPr>
            <a:r>
              <a:rPr lang="en" sz="800" dirty="0"/>
              <a:t>Training can be fully supervised or self-supervised</a:t>
            </a:r>
            <a:endParaRPr sz="800" dirty="0"/>
          </a:p>
          <a:p>
            <a:pPr marL="457200" lvl="0" indent="-279400" algn="l" rtl="0">
              <a:lnSpc>
                <a:spcPct val="115000"/>
              </a:lnSpc>
              <a:spcBef>
                <a:spcPts val="0"/>
              </a:spcBef>
              <a:spcAft>
                <a:spcPts val="0"/>
              </a:spcAft>
              <a:buSzPts val="800"/>
              <a:buChar char="●"/>
            </a:pPr>
            <a:r>
              <a:rPr lang="en" sz="800" dirty="0"/>
              <a:t>During evaluation, </a:t>
            </a:r>
            <a:r>
              <a:rPr lang="en" sz="800" b="1" dirty="0"/>
              <a:t>transfer the learned representations</a:t>
            </a:r>
            <a:r>
              <a:rPr lang="en" sz="800" dirty="0"/>
              <a:t>, for example by</a:t>
            </a:r>
            <a:endParaRPr sz="800" dirty="0"/>
          </a:p>
          <a:p>
            <a:pPr marL="914400" lvl="1" indent="-279400" algn="l" rtl="0">
              <a:lnSpc>
                <a:spcPct val="115000"/>
              </a:lnSpc>
              <a:spcBef>
                <a:spcPts val="0"/>
              </a:spcBef>
              <a:spcAft>
                <a:spcPts val="0"/>
              </a:spcAft>
              <a:buSzPts val="800"/>
              <a:buChar char="○"/>
            </a:pPr>
            <a:r>
              <a:rPr lang="en" sz="800" b="1" dirty="0"/>
              <a:t>Fine-tuning</a:t>
            </a:r>
            <a:r>
              <a:rPr lang="en" sz="800" dirty="0"/>
              <a:t> on the NK episode training examples, or</a:t>
            </a:r>
            <a:endParaRPr sz="800" dirty="0"/>
          </a:p>
          <a:p>
            <a:pPr marL="914400" lvl="1" indent="-279400" algn="l" rtl="0">
              <a:lnSpc>
                <a:spcPct val="115000"/>
              </a:lnSpc>
              <a:spcBef>
                <a:spcPts val="0"/>
              </a:spcBef>
              <a:spcAft>
                <a:spcPts val="0"/>
              </a:spcAft>
              <a:buSzPts val="800"/>
              <a:buChar char="○"/>
            </a:pPr>
            <a:r>
              <a:rPr lang="en" sz="800" dirty="0"/>
              <a:t>Using it as a </a:t>
            </a:r>
            <a:r>
              <a:rPr lang="en" sz="800" b="1" dirty="0"/>
              <a:t>fixed feature extractor</a:t>
            </a:r>
            <a:r>
              <a:rPr lang="en" sz="800" dirty="0"/>
              <a:t> and learning a linear classifier (e.g. softmax) on top</a:t>
            </a:r>
            <a:endParaRPr sz="800" dirty="0"/>
          </a:p>
          <a:p>
            <a:pPr marL="457200" lvl="0" indent="-279400" algn="l" rtl="0">
              <a:lnSpc>
                <a:spcPct val="115000"/>
              </a:lnSpc>
              <a:spcBef>
                <a:spcPts val="0"/>
              </a:spcBef>
              <a:spcAft>
                <a:spcPts val="0"/>
              </a:spcAft>
              <a:buSzPts val="800"/>
              <a:buChar char="●"/>
            </a:pPr>
            <a:r>
              <a:rPr lang="en" sz="800" dirty="0"/>
              <a:t>Intuitively, at the transfer learning step, you’re not “teaching it to reason”, just “</a:t>
            </a:r>
            <a:r>
              <a:rPr lang="en" sz="800" b="1" dirty="0"/>
              <a:t>recontextualizing</a:t>
            </a:r>
            <a:r>
              <a:rPr lang="en" sz="800" dirty="0"/>
              <a:t>” with the few examples that you have</a:t>
            </a:r>
            <a:endParaRPr sz="800" dirty="0"/>
          </a:p>
          <a:p>
            <a:pPr marL="457200" lvl="0" indent="-279400" algn="l" rtl="0">
              <a:lnSpc>
                <a:spcPct val="115000"/>
              </a:lnSpc>
              <a:spcBef>
                <a:spcPts val="0"/>
              </a:spcBef>
              <a:spcAft>
                <a:spcPts val="0"/>
              </a:spcAft>
              <a:buSzPts val="800"/>
              <a:buChar char="●"/>
            </a:pPr>
            <a:r>
              <a:rPr lang="en" sz="800" dirty="0"/>
              <a:t>Most basic approach, but surprisingly, </a:t>
            </a:r>
            <a:r>
              <a:rPr lang="en" sz="800" b="1" dirty="0"/>
              <a:t>very competitive</a:t>
            </a:r>
            <a:r>
              <a:rPr lang="en" sz="800" dirty="0"/>
              <a:t> with more complicated meta learning based methods</a:t>
            </a:r>
            <a:endParaRPr sz="800" dirty="0"/>
          </a:p>
          <a:p>
            <a:pPr marL="0" lvl="0" indent="0" algn="l" rtl="0">
              <a:lnSpc>
                <a:spcPct val="115000"/>
              </a:lnSpc>
              <a:spcBef>
                <a:spcPts val="1200"/>
              </a:spcBef>
              <a:spcAft>
                <a:spcPts val="0"/>
              </a:spcAft>
              <a:buNone/>
            </a:pPr>
            <a:r>
              <a:rPr lang="en" sz="800" b="1" u="sng" dirty="0"/>
              <a:t>FSL via Optimization-Based Meta Learning</a:t>
            </a:r>
            <a:endParaRPr sz="800" b="1" u="sng" dirty="0"/>
          </a:p>
          <a:p>
            <a:pPr marL="457200" lvl="0" indent="-279400" algn="l" rtl="0">
              <a:lnSpc>
                <a:spcPct val="115000"/>
              </a:lnSpc>
              <a:spcBef>
                <a:spcPts val="0"/>
              </a:spcBef>
              <a:spcAft>
                <a:spcPts val="0"/>
              </a:spcAft>
              <a:buSzPts val="800"/>
              <a:buChar char="●"/>
            </a:pPr>
            <a:r>
              <a:rPr lang="en" sz="800" dirty="0"/>
              <a:t>Insight: </a:t>
            </a:r>
            <a:r>
              <a:rPr lang="en" sz="800" b="1" dirty="0"/>
              <a:t>Replicate the FSL episode-based evaluation procedure during training</a:t>
            </a:r>
            <a:endParaRPr sz="800" b="1" dirty="0"/>
          </a:p>
          <a:p>
            <a:pPr marL="457200" lvl="0" indent="-279400" algn="l" rtl="0">
              <a:lnSpc>
                <a:spcPct val="115000"/>
              </a:lnSpc>
              <a:spcBef>
                <a:spcPts val="0"/>
              </a:spcBef>
              <a:spcAft>
                <a:spcPts val="0"/>
              </a:spcAft>
              <a:buSzPts val="800"/>
              <a:buChar char="●"/>
            </a:pPr>
            <a:r>
              <a:rPr lang="en" sz="800" dirty="0"/>
              <a:t>Intuitively, optimize for “fast-weights/parameters” in network which can be adapted in a data-efficient manner to episodes without overfitting, using only a few gradient steps</a:t>
            </a:r>
            <a:endParaRPr sz="800" dirty="0"/>
          </a:p>
          <a:p>
            <a:pPr marL="457200" lvl="0" indent="-279400" algn="l" rtl="0">
              <a:lnSpc>
                <a:spcPct val="115000"/>
              </a:lnSpc>
              <a:spcBef>
                <a:spcPts val="0"/>
              </a:spcBef>
              <a:spcAft>
                <a:spcPts val="0"/>
              </a:spcAft>
              <a:buSzPts val="800"/>
              <a:buChar char="●"/>
            </a:pPr>
            <a:r>
              <a:rPr lang="en" sz="800" dirty="0"/>
              <a:t>However,</a:t>
            </a:r>
            <a:r>
              <a:rPr lang="en" sz="800" dirty="0">
                <a:uFill>
                  <a:noFill/>
                </a:uFill>
                <a:hlinkClick r:id="rId3"/>
              </a:rPr>
              <a:t> </a:t>
            </a:r>
            <a:r>
              <a:rPr lang="en" sz="800" u="sng" dirty="0">
                <a:solidFill>
                  <a:schemeClr val="hlink"/>
                </a:solidFill>
                <a:hlinkClick r:id="rId3"/>
              </a:rPr>
              <a:t>some</a:t>
            </a:r>
            <a:r>
              <a:rPr lang="en" sz="800" dirty="0">
                <a:uFill>
                  <a:noFill/>
                </a:uFill>
                <a:hlinkClick r:id="rId4"/>
              </a:rPr>
              <a:t> </a:t>
            </a:r>
            <a:r>
              <a:rPr lang="en" sz="800" u="sng" dirty="0">
                <a:solidFill>
                  <a:schemeClr val="hlink"/>
                </a:solidFill>
                <a:hlinkClick r:id="rId4"/>
              </a:rPr>
              <a:t>believe</a:t>
            </a:r>
            <a:r>
              <a:rPr lang="en" sz="800" dirty="0"/>
              <a:t> that this is more less due to </a:t>
            </a:r>
            <a:r>
              <a:rPr lang="en" sz="800" b="1" dirty="0"/>
              <a:t>reusing/learning high-quality features</a:t>
            </a:r>
            <a:r>
              <a:rPr lang="en" sz="800" dirty="0"/>
              <a:t>, rather than “rapid learning of each task”.</a:t>
            </a:r>
            <a:endParaRPr sz="800" dirty="0"/>
          </a:p>
          <a:p>
            <a:pPr marL="0" lvl="0" indent="0" algn="l" rtl="0">
              <a:lnSpc>
                <a:spcPct val="115000"/>
              </a:lnSpc>
              <a:spcBef>
                <a:spcPts val="1200"/>
              </a:spcBef>
              <a:spcAft>
                <a:spcPts val="0"/>
              </a:spcAft>
              <a:buNone/>
            </a:pPr>
            <a:r>
              <a:rPr lang="en" sz="800" b="1" u="sng" dirty="0"/>
              <a:t>FSL via Metric-Based Meta Learning</a:t>
            </a:r>
            <a:endParaRPr sz="800" b="1" u="sng" dirty="0"/>
          </a:p>
          <a:p>
            <a:pPr marL="457200" lvl="0" indent="-279400" algn="l" rtl="0">
              <a:lnSpc>
                <a:spcPct val="115000"/>
              </a:lnSpc>
              <a:spcBef>
                <a:spcPts val="0"/>
              </a:spcBef>
              <a:spcAft>
                <a:spcPts val="0"/>
              </a:spcAft>
              <a:buSzPts val="800"/>
              <a:buChar char="●"/>
            </a:pPr>
            <a:r>
              <a:rPr lang="en" sz="800" dirty="0"/>
              <a:t>Based on metric learning; want to learn a mapping from images to an </a:t>
            </a:r>
            <a:r>
              <a:rPr lang="en" sz="800" b="1" dirty="0"/>
              <a:t>embedding space</a:t>
            </a:r>
            <a:r>
              <a:rPr lang="en" sz="800" dirty="0"/>
              <a:t>, and use a (possibly learned) </a:t>
            </a:r>
            <a:r>
              <a:rPr lang="en" sz="800" b="1" dirty="0"/>
              <a:t>similarity function</a:t>
            </a:r>
            <a:r>
              <a:rPr lang="en" sz="800" dirty="0"/>
              <a:t> between points</a:t>
            </a:r>
            <a:endParaRPr sz="800" dirty="0"/>
          </a:p>
          <a:p>
            <a:pPr marL="914400" lvl="1" indent="-279400" algn="l" rtl="0">
              <a:lnSpc>
                <a:spcPct val="115000"/>
              </a:lnSpc>
              <a:spcBef>
                <a:spcPts val="0"/>
              </a:spcBef>
              <a:spcAft>
                <a:spcPts val="0"/>
              </a:spcAft>
              <a:buSzPts val="800"/>
              <a:buChar char="○"/>
            </a:pPr>
            <a:r>
              <a:rPr lang="en" sz="800" dirty="0"/>
              <a:t>Goal: images from the same category are closed together and from different categories are far apart.</a:t>
            </a:r>
            <a:endParaRPr sz="800" dirty="0"/>
          </a:p>
          <a:p>
            <a:pPr marL="914400" lvl="1" indent="-279400" algn="l" rtl="0">
              <a:lnSpc>
                <a:spcPct val="115000"/>
              </a:lnSpc>
              <a:spcBef>
                <a:spcPts val="0"/>
              </a:spcBef>
              <a:spcAft>
                <a:spcPts val="0"/>
              </a:spcAft>
              <a:buSzPts val="800"/>
              <a:buChar char="○"/>
            </a:pPr>
            <a:r>
              <a:rPr lang="en" sz="800" dirty="0"/>
              <a:t>Ideally, the mapping will hold true for unseen categories; during evaluation, we embed the support set and use nearest-neighbors to classify</a:t>
            </a:r>
            <a:endParaRPr sz="800" dirty="0"/>
          </a:p>
          <a:p>
            <a:pPr marL="914400" lvl="1" indent="-279400" algn="l" rtl="0">
              <a:lnSpc>
                <a:spcPct val="115000"/>
              </a:lnSpc>
              <a:spcBef>
                <a:spcPts val="0"/>
              </a:spcBef>
              <a:spcAft>
                <a:spcPts val="0"/>
              </a:spcAft>
              <a:buSzPts val="800"/>
              <a:buChar char="○"/>
            </a:pPr>
            <a:r>
              <a:rPr lang="en" sz="800" dirty="0"/>
              <a:t>Essentially assumes that  can be modeled by the form , where k is a similarity function (e.g. embedding Euclidian distance)</a:t>
            </a:r>
            <a:endParaRPr sz="800" dirty="0"/>
          </a:p>
          <a:p>
            <a:pPr marL="457200" lvl="0" indent="-279400" algn="l" rtl="0">
              <a:lnSpc>
                <a:spcPct val="115000"/>
              </a:lnSpc>
              <a:spcBef>
                <a:spcPts val="0"/>
              </a:spcBef>
              <a:spcAft>
                <a:spcPts val="0"/>
              </a:spcAft>
              <a:buSzPts val="800"/>
              <a:buChar char="●"/>
            </a:pPr>
            <a:r>
              <a:rPr lang="en" sz="800" dirty="0"/>
              <a:t>“Older”, more classical approach to FSL</a:t>
            </a:r>
            <a:endParaRPr sz="800" dirty="0"/>
          </a:p>
          <a:p>
            <a:pPr marL="457200" lvl="0" indent="-279400" algn="l" rtl="0">
              <a:lnSpc>
                <a:spcPct val="115000"/>
              </a:lnSpc>
              <a:spcBef>
                <a:spcPts val="0"/>
              </a:spcBef>
              <a:spcAft>
                <a:spcPts val="0"/>
              </a:spcAft>
              <a:buSzPts val="800"/>
              <a:buChar char="●"/>
            </a:pPr>
            <a:r>
              <a:rPr lang="en" sz="800" dirty="0"/>
              <a:t>Especially useful for tasks like </a:t>
            </a:r>
            <a:r>
              <a:rPr lang="en" sz="800" b="1" dirty="0"/>
              <a:t>face verification</a:t>
            </a:r>
            <a:r>
              <a:rPr lang="en" sz="800" dirty="0"/>
              <a:t>, where you have a </a:t>
            </a:r>
            <a:r>
              <a:rPr lang="en" sz="800" b="1" dirty="0"/>
              <a:t>frequently changing database</a:t>
            </a:r>
            <a:r>
              <a:rPr lang="en" sz="800" dirty="0"/>
              <a:t> of objects (pictures of people) that you want to recognize, but only a few data samples for each object. Unlike Meta-learning approaches, you would </a:t>
            </a:r>
            <a:r>
              <a:rPr lang="en" sz="800" b="1" dirty="0"/>
              <a:t>not need to retrain</a:t>
            </a:r>
            <a:r>
              <a:rPr lang="en" sz="800" dirty="0"/>
              <a:t> when you add or remove people from the database.</a:t>
            </a:r>
            <a:endParaRPr sz="800" dirty="0"/>
          </a:p>
          <a:p>
            <a:pPr marL="457200" lvl="0" indent="-279400" algn="l" rtl="0">
              <a:lnSpc>
                <a:spcPct val="115000"/>
              </a:lnSpc>
              <a:spcBef>
                <a:spcPts val="0"/>
              </a:spcBef>
              <a:spcAft>
                <a:spcPts val="0"/>
              </a:spcAft>
              <a:buSzPts val="800"/>
              <a:buChar char="●"/>
            </a:pPr>
            <a:r>
              <a:rPr lang="en" sz="800" dirty="0"/>
              <a:t>Can involve contrastive methods (where you have positive and negative sampling), or methods based on softmax (which is a generally easier to apply)</a:t>
            </a:r>
            <a:endParaRPr sz="800" dirty="0"/>
          </a:p>
          <a:p>
            <a:pPr marL="0" lvl="0" indent="0" algn="l" rtl="0">
              <a:lnSpc>
                <a:spcPct val="115000"/>
              </a:lnSpc>
              <a:spcBef>
                <a:spcPts val="1200"/>
              </a:spcBef>
              <a:spcAft>
                <a:spcPts val="1000"/>
              </a:spcAft>
              <a:buNone/>
            </a:pPr>
            <a:endParaRPr sz="1100" dirty="0"/>
          </a:p>
        </p:txBody>
      </p:sp>
      <p:pic>
        <p:nvPicPr>
          <p:cNvPr id="292" name="Google Shape;292;p33"/>
          <p:cNvPicPr preferRelativeResize="0"/>
          <p:nvPr/>
        </p:nvPicPr>
        <p:blipFill>
          <a:blip r:embed="rId5">
            <a:alphaModFix/>
          </a:blip>
          <a:stretch>
            <a:fillRect/>
          </a:stretch>
        </p:blipFill>
        <p:spPr>
          <a:xfrm>
            <a:off x="6486300" y="426550"/>
            <a:ext cx="2618600" cy="2790570"/>
          </a:xfrm>
          <a:prstGeom prst="rect">
            <a:avLst/>
          </a:prstGeom>
          <a:noFill/>
          <a:ln w="9525" cap="flat" cmpd="sng">
            <a:solidFill>
              <a:schemeClr val="dk2"/>
            </a:solidFill>
            <a:prstDash val="solid"/>
            <a:round/>
            <a:headEnd type="none" w="sm" len="sm"/>
            <a:tailEnd type="none" w="sm" len="sm"/>
          </a:ln>
        </p:spPr>
      </p:pic>
      <p:sp>
        <p:nvSpPr>
          <p:cNvPr id="2" name="TextBox 1">
            <a:extLst>
              <a:ext uri="{FF2B5EF4-FFF2-40B4-BE49-F238E27FC236}">
                <a16:creationId xmlns:a16="http://schemas.microsoft.com/office/drawing/2014/main" id="{51D3D391-004F-9CB9-58AC-6FB444D89A26}"/>
              </a:ext>
            </a:extLst>
          </p:cNvPr>
          <p:cNvSpPr txBox="1"/>
          <p:nvPr/>
        </p:nvSpPr>
        <p:spPr>
          <a:xfrm>
            <a:off x="8276166" y="4956789"/>
            <a:ext cx="941283" cy="200055"/>
          </a:xfrm>
          <a:prstGeom prst="rect">
            <a:avLst/>
          </a:prstGeom>
          <a:noFill/>
        </p:spPr>
        <p:txBody>
          <a:bodyPr wrap="none" rtlCol="0">
            <a:spAutoFit/>
          </a:bodyPr>
          <a:lstStyle/>
          <a:p>
            <a:r>
              <a:rPr lang="en-US" sz="700" i="1" dirty="0"/>
              <a:t>Few-Shot Learning</a:t>
            </a:r>
          </a:p>
        </p:txBody>
      </p:sp>
      <p:sp>
        <p:nvSpPr>
          <p:cNvPr id="3" name="Slide Number Placeholder 2">
            <a:extLst>
              <a:ext uri="{FF2B5EF4-FFF2-40B4-BE49-F238E27FC236}">
                <a16:creationId xmlns:a16="http://schemas.microsoft.com/office/drawing/2014/main" id="{F954E706-EE87-8245-4860-DEEBFE44A3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1000"/>
                                        <p:tgtEl>
                                          <p:spTgt spid="290"/>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4"/>
          <p:cNvSpPr txBox="1"/>
          <p:nvPr/>
        </p:nvSpPr>
        <p:spPr>
          <a:xfrm>
            <a:off x="-56626" y="-115300"/>
            <a:ext cx="9460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u="sng"/>
              <a:t>Summarize the following metric meta learning approaches for few-shot: Siamese NNs, Matching Networks, Relation Networks, Prototypical Networks.</a:t>
            </a:r>
            <a:endParaRPr sz="1000" b="1" u="sng"/>
          </a:p>
        </p:txBody>
      </p:sp>
      <p:pic>
        <p:nvPicPr>
          <p:cNvPr id="299" name="Google Shape;299;p34"/>
          <p:cNvPicPr preferRelativeResize="0"/>
          <p:nvPr/>
        </p:nvPicPr>
        <p:blipFill>
          <a:blip r:embed="rId3">
            <a:alphaModFix/>
          </a:blip>
          <a:stretch>
            <a:fillRect/>
          </a:stretch>
        </p:blipFill>
        <p:spPr>
          <a:xfrm>
            <a:off x="0" y="103925"/>
            <a:ext cx="9018101" cy="4974701"/>
          </a:xfrm>
          <a:prstGeom prst="rect">
            <a:avLst/>
          </a:prstGeom>
          <a:noFill/>
          <a:ln>
            <a:noFill/>
          </a:ln>
        </p:spPr>
      </p:pic>
      <p:sp>
        <p:nvSpPr>
          <p:cNvPr id="2" name="TextBox 1">
            <a:extLst>
              <a:ext uri="{FF2B5EF4-FFF2-40B4-BE49-F238E27FC236}">
                <a16:creationId xmlns:a16="http://schemas.microsoft.com/office/drawing/2014/main" id="{27704440-1187-4617-BA5F-87486AFE156A}"/>
              </a:ext>
            </a:extLst>
          </p:cNvPr>
          <p:cNvSpPr txBox="1"/>
          <p:nvPr/>
        </p:nvSpPr>
        <p:spPr>
          <a:xfrm>
            <a:off x="8276166" y="4996545"/>
            <a:ext cx="941283" cy="200055"/>
          </a:xfrm>
          <a:prstGeom prst="rect">
            <a:avLst/>
          </a:prstGeom>
          <a:noFill/>
        </p:spPr>
        <p:txBody>
          <a:bodyPr wrap="none" rtlCol="0">
            <a:spAutoFit/>
          </a:bodyPr>
          <a:lstStyle/>
          <a:p>
            <a:r>
              <a:rPr lang="en-US" sz="700" i="1" dirty="0"/>
              <a:t>Few-Shot Learning</a:t>
            </a:r>
          </a:p>
        </p:txBody>
      </p:sp>
      <p:sp>
        <p:nvSpPr>
          <p:cNvPr id="3" name="Slide Number Placeholder 2">
            <a:extLst>
              <a:ext uri="{FF2B5EF4-FFF2-40B4-BE49-F238E27FC236}">
                <a16:creationId xmlns:a16="http://schemas.microsoft.com/office/drawing/2014/main" id="{A4A5872D-D43C-987C-47D8-2DFAFF537D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5"/>
          <p:cNvSpPr txBox="1"/>
          <p:nvPr/>
        </p:nvSpPr>
        <p:spPr>
          <a:xfrm>
            <a:off x="-30088" y="3"/>
            <a:ext cx="8997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u="sng"/>
              <a:t>Summarize contrastive and non-contrastive-margin metric learning approaches for few-shot. What are their advantages and disadvantages?</a:t>
            </a:r>
            <a:endParaRPr sz="1000" b="1" u="sng"/>
          </a:p>
        </p:txBody>
      </p:sp>
      <p:grpSp>
        <p:nvGrpSpPr>
          <p:cNvPr id="306" name="Google Shape;306;p35"/>
          <p:cNvGrpSpPr/>
          <p:nvPr/>
        </p:nvGrpSpPr>
        <p:grpSpPr>
          <a:xfrm>
            <a:off x="404600" y="415859"/>
            <a:ext cx="7805350" cy="4593929"/>
            <a:chOff x="112575" y="223409"/>
            <a:chExt cx="7805350" cy="4593929"/>
          </a:xfrm>
        </p:grpSpPr>
        <p:pic>
          <p:nvPicPr>
            <p:cNvPr id="307" name="Google Shape;307;p35"/>
            <p:cNvPicPr preferRelativeResize="0"/>
            <p:nvPr/>
          </p:nvPicPr>
          <p:blipFill rotWithShape="1">
            <a:blip r:embed="rId3">
              <a:alphaModFix/>
            </a:blip>
            <a:srcRect b="87770"/>
            <a:stretch/>
          </p:blipFill>
          <p:spPr>
            <a:xfrm>
              <a:off x="112575" y="223409"/>
              <a:ext cx="7805350" cy="526550"/>
            </a:xfrm>
            <a:prstGeom prst="rect">
              <a:avLst/>
            </a:prstGeom>
            <a:noFill/>
            <a:ln>
              <a:noFill/>
            </a:ln>
          </p:spPr>
        </p:pic>
        <p:pic>
          <p:nvPicPr>
            <p:cNvPr id="308" name="Google Shape;308;p35"/>
            <p:cNvPicPr preferRelativeResize="0"/>
            <p:nvPr/>
          </p:nvPicPr>
          <p:blipFill>
            <a:blip r:embed="rId4">
              <a:alphaModFix/>
            </a:blip>
            <a:stretch>
              <a:fillRect/>
            </a:stretch>
          </p:blipFill>
          <p:spPr>
            <a:xfrm>
              <a:off x="132501" y="749950"/>
              <a:ext cx="7772149" cy="4067388"/>
            </a:xfrm>
            <a:prstGeom prst="rect">
              <a:avLst/>
            </a:prstGeom>
            <a:noFill/>
            <a:ln>
              <a:noFill/>
            </a:ln>
          </p:spPr>
        </p:pic>
      </p:grpSp>
      <p:sp>
        <p:nvSpPr>
          <p:cNvPr id="2" name="TextBox 1">
            <a:extLst>
              <a:ext uri="{FF2B5EF4-FFF2-40B4-BE49-F238E27FC236}">
                <a16:creationId xmlns:a16="http://schemas.microsoft.com/office/drawing/2014/main" id="{2EC1DE3F-4DBA-3AC6-63BF-20A7BF97835E}"/>
              </a:ext>
            </a:extLst>
          </p:cNvPr>
          <p:cNvSpPr txBox="1"/>
          <p:nvPr/>
        </p:nvSpPr>
        <p:spPr>
          <a:xfrm>
            <a:off x="8276166" y="4996545"/>
            <a:ext cx="941283" cy="200055"/>
          </a:xfrm>
          <a:prstGeom prst="rect">
            <a:avLst/>
          </a:prstGeom>
          <a:noFill/>
        </p:spPr>
        <p:txBody>
          <a:bodyPr wrap="none" rtlCol="0">
            <a:spAutoFit/>
          </a:bodyPr>
          <a:lstStyle/>
          <a:p>
            <a:r>
              <a:rPr lang="en-US" sz="700" i="1" dirty="0"/>
              <a:t>Few-Shot Learning</a:t>
            </a:r>
          </a:p>
        </p:txBody>
      </p:sp>
      <p:sp>
        <p:nvSpPr>
          <p:cNvPr id="3" name="Slide Number Placeholder 2">
            <a:extLst>
              <a:ext uri="{FF2B5EF4-FFF2-40B4-BE49-F238E27FC236}">
                <a16:creationId xmlns:a16="http://schemas.microsoft.com/office/drawing/2014/main" id="{7FEE696F-177D-676C-28A6-1CF2BA25FC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4937725" y="2871800"/>
            <a:ext cx="4183950" cy="2136125"/>
          </a:xfrm>
          <a:prstGeom prst="rect">
            <a:avLst/>
          </a:prstGeom>
          <a:noFill/>
          <a:ln>
            <a:noFill/>
          </a:ln>
        </p:spPr>
      </p:pic>
      <p:sp>
        <p:nvSpPr>
          <p:cNvPr id="115" name="Google Shape;115;p18"/>
          <p:cNvSpPr txBox="1">
            <a:spLocks noGrp="1"/>
          </p:cNvSpPr>
          <p:nvPr>
            <p:ph type="title"/>
          </p:nvPr>
        </p:nvSpPr>
        <p:spPr>
          <a:xfrm>
            <a:off x="-22315" y="-111830"/>
            <a:ext cx="91440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20" b="1" u="sng" dirty="0"/>
              <a:t>Explain FCN, U-Net, and DeepLab</a:t>
            </a:r>
            <a:endParaRPr sz="1720" b="1" u="sng" dirty="0"/>
          </a:p>
        </p:txBody>
      </p:sp>
      <p:sp>
        <p:nvSpPr>
          <p:cNvPr id="116" name="Google Shape;116;p18"/>
          <p:cNvSpPr txBox="1"/>
          <p:nvPr/>
        </p:nvSpPr>
        <p:spPr>
          <a:xfrm>
            <a:off x="84975" y="316700"/>
            <a:ext cx="64062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All three are for semantic segmentation. Here, the key challenge is upsampling, while preserving detail.</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b="1" dirty="0"/>
              <a:t>Fully Convolutional Network (FCN)</a:t>
            </a:r>
            <a:r>
              <a:rPr lang="en" sz="1000" dirty="0"/>
              <a:t> stacks a bunch of conv layers in an encoder-decoder fashion. </a:t>
            </a:r>
            <a:endParaRPr sz="1000" dirty="0"/>
          </a:p>
          <a:p>
            <a:pPr marL="457200" lvl="0" indent="-292100" algn="l" rtl="0">
              <a:spcBef>
                <a:spcPts val="0"/>
              </a:spcBef>
              <a:spcAft>
                <a:spcPts val="0"/>
              </a:spcAft>
              <a:buSzPts val="1000"/>
              <a:buChar char="●"/>
            </a:pPr>
            <a:r>
              <a:rPr lang="en" sz="1000" dirty="0"/>
              <a:t>No linear layers at the end for classification; only 1x1 convolutions. This allows different size img inputs. </a:t>
            </a:r>
            <a:endParaRPr sz="1000" dirty="0"/>
          </a:p>
          <a:p>
            <a:pPr marL="457200" lvl="0" indent="-292100" algn="l" rtl="0">
              <a:spcBef>
                <a:spcPts val="0"/>
              </a:spcBef>
              <a:spcAft>
                <a:spcPts val="0"/>
              </a:spcAft>
              <a:buSzPts val="1000"/>
              <a:buChar char="●"/>
            </a:pPr>
            <a:r>
              <a:rPr lang="en" sz="1000" dirty="0"/>
              <a:t>Upsamples only once in the decoder (using a deconvolution)</a:t>
            </a:r>
            <a:endParaRPr sz="1000" dirty="0"/>
          </a:p>
          <a:p>
            <a:pPr marL="457200" lvl="0" indent="-292100" algn="l" rtl="0">
              <a:spcBef>
                <a:spcPts val="0"/>
              </a:spcBef>
              <a:spcAft>
                <a:spcPts val="0"/>
              </a:spcAft>
              <a:buSzPts val="1000"/>
              <a:buChar char="●"/>
            </a:pPr>
            <a:r>
              <a:rPr lang="en" sz="1000" dirty="0"/>
              <a:t>Skip connections are added. The intuition is that this can recover fine-grained spatial information lost in the pooling/downsampling layers for making the final predictions</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The </a:t>
            </a:r>
            <a:r>
              <a:rPr lang="en" sz="1000" b="1" dirty="0"/>
              <a:t>U-Net</a:t>
            </a:r>
            <a:r>
              <a:rPr lang="en" sz="1000" dirty="0"/>
              <a:t> is similar, but has some modifications:</a:t>
            </a:r>
            <a:endParaRPr sz="1000" dirty="0"/>
          </a:p>
          <a:p>
            <a:pPr marL="457200" lvl="0" indent="-292100" algn="l" rtl="0">
              <a:spcBef>
                <a:spcPts val="0"/>
              </a:spcBef>
              <a:spcAft>
                <a:spcPts val="0"/>
              </a:spcAft>
              <a:buSzPts val="1000"/>
              <a:buChar char="●"/>
            </a:pPr>
            <a:r>
              <a:rPr lang="en" sz="1000" dirty="0"/>
              <a:t>Multiple upsampling layers, so that the encoder-decoder is symmetric</a:t>
            </a:r>
            <a:endParaRPr sz="1000" dirty="0"/>
          </a:p>
          <a:p>
            <a:pPr marL="457200" lvl="0" indent="-292100" algn="l" rtl="0">
              <a:spcBef>
                <a:spcPts val="0"/>
              </a:spcBef>
              <a:spcAft>
                <a:spcPts val="0"/>
              </a:spcAft>
              <a:buSzPts val="1000"/>
              <a:buChar char="●"/>
            </a:pPr>
            <a:r>
              <a:rPr lang="en" sz="1000" dirty="0"/>
              <a:t>Skip connections are concatenated</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The </a:t>
            </a:r>
            <a:r>
              <a:rPr lang="en" sz="1000" b="1" dirty="0"/>
              <a:t>DeepLabv3+ </a:t>
            </a:r>
            <a:r>
              <a:rPr lang="en" sz="1000" dirty="0"/>
              <a:t>(from Google) is the best performing of the 3:</a:t>
            </a:r>
            <a:endParaRPr sz="1000" dirty="0"/>
          </a:p>
          <a:p>
            <a:pPr marL="0" lvl="0" indent="0" algn="l" rtl="0">
              <a:spcBef>
                <a:spcPts val="0"/>
              </a:spcBef>
              <a:spcAft>
                <a:spcPts val="0"/>
              </a:spcAft>
              <a:buNone/>
            </a:pPr>
            <a:endParaRPr sz="1000" dirty="0"/>
          </a:p>
          <a:p>
            <a:pPr marL="457200" lvl="0" indent="-292100" algn="l" rtl="0">
              <a:spcBef>
                <a:spcPts val="0"/>
              </a:spcBef>
              <a:spcAft>
                <a:spcPts val="0"/>
              </a:spcAft>
              <a:buSzPts val="1000"/>
              <a:buChar char="●"/>
            </a:pPr>
            <a:r>
              <a:rPr lang="en" sz="1000" dirty="0"/>
              <a:t>Uses multiple Atrous convolutions, in a depthwise separable manner, at different dilation rates (creating a pyramid) in Encoder</a:t>
            </a:r>
            <a:endParaRPr sz="1000" dirty="0"/>
          </a:p>
          <a:p>
            <a:pPr marL="457200" lvl="0" indent="-292100" algn="l" rtl="0">
              <a:spcBef>
                <a:spcPts val="0"/>
              </a:spcBef>
              <a:spcAft>
                <a:spcPts val="0"/>
              </a:spcAft>
              <a:buSzPts val="1000"/>
              <a:buChar char="●"/>
            </a:pPr>
            <a:r>
              <a:rPr lang="en" sz="1000" dirty="0"/>
              <a:t>Upsamples 4x twice using bilinear interpolation, in Decoder</a:t>
            </a:r>
            <a:endParaRPr sz="1000" dirty="0"/>
          </a:p>
          <a:p>
            <a:pPr marL="457200" lvl="0" indent="-292100" algn="l" rtl="0">
              <a:spcBef>
                <a:spcPts val="0"/>
              </a:spcBef>
              <a:spcAft>
                <a:spcPts val="0"/>
              </a:spcAft>
              <a:buSzPts val="1000"/>
              <a:buChar char="●"/>
            </a:pPr>
            <a:r>
              <a:rPr lang="en" sz="1000" dirty="0"/>
              <a:t>Original DeepLab used conditional random fields (CRFs), but this was dropped</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pic>
        <p:nvPicPr>
          <p:cNvPr id="117" name="Google Shape;117;p18"/>
          <p:cNvPicPr preferRelativeResize="0"/>
          <p:nvPr/>
        </p:nvPicPr>
        <p:blipFill rotWithShape="1">
          <a:blip r:embed="rId4">
            <a:alphaModFix/>
          </a:blip>
          <a:srcRect b="24862"/>
          <a:stretch/>
        </p:blipFill>
        <p:spPr>
          <a:xfrm>
            <a:off x="6491125" y="87103"/>
            <a:ext cx="2506650" cy="1170800"/>
          </a:xfrm>
          <a:prstGeom prst="rect">
            <a:avLst/>
          </a:prstGeom>
          <a:noFill/>
          <a:ln>
            <a:noFill/>
          </a:ln>
        </p:spPr>
      </p:pic>
      <p:pic>
        <p:nvPicPr>
          <p:cNvPr id="118" name="Google Shape;118;p18"/>
          <p:cNvPicPr preferRelativeResize="0"/>
          <p:nvPr/>
        </p:nvPicPr>
        <p:blipFill>
          <a:blip r:embed="rId5">
            <a:alphaModFix/>
          </a:blip>
          <a:stretch>
            <a:fillRect/>
          </a:stretch>
        </p:blipFill>
        <p:spPr>
          <a:xfrm>
            <a:off x="6491125" y="1257900"/>
            <a:ext cx="2103750" cy="1433200"/>
          </a:xfrm>
          <a:prstGeom prst="rect">
            <a:avLst/>
          </a:prstGeom>
          <a:noFill/>
          <a:ln>
            <a:noFill/>
          </a:ln>
        </p:spPr>
      </p:pic>
      <p:sp>
        <p:nvSpPr>
          <p:cNvPr id="119" name="Google Shape;119;p18"/>
          <p:cNvSpPr txBox="1"/>
          <p:nvPr/>
        </p:nvSpPr>
        <p:spPr>
          <a:xfrm>
            <a:off x="8555400" y="1096750"/>
            <a:ext cx="537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i="1"/>
              <a:t>FCN</a:t>
            </a:r>
            <a:endParaRPr sz="1100" b="1" i="1"/>
          </a:p>
        </p:txBody>
      </p:sp>
      <p:sp>
        <p:nvSpPr>
          <p:cNvPr id="120" name="Google Shape;120;p18"/>
          <p:cNvSpPr txBox="1"/>
          <p:nvPr/>
        </p:nvSpPr>
        <p:spPr>
          <a:xfrm>
            <a:off x="8504100" y="2394750"/>
            <a:ext cx="63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i="1"/>
              <a:t>U-Net</a:t>
            </a:r>
            <a:endParaRPr sz="1100" b="1" i="1"/>
          </a:p>
        </p:txBody>
      </p:sp>
      <p:sp>
        <p:nvSpPr>
          <p:cNvPr id="121" name="Google Shape;121;p18"/>
          <p:cNvSpPr txBox="1"/>
          <p:nvPr/>
        </p:nvSpPr>
        <p:spPr>
          <a:xfrm>
            <a:off x="8427450" y="2871800"/>
            <a:ext cx="793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i="1"/>
              <a:t>DeepLab</a:t>
            </a:r>
            <a:endParaRPr sz="1100" b="1" i="1"/>
          </a:p>
        </p:txBody>
      </p:sp>
      <p:pic>
        <p:nvPicPr>
          <p:cNvPr id="122" name="Google Shape;122;p18"/>
          <p:cNvPicPr preferRelativeResize="0"/>
          <p:nvPr/>
        </p:nvPicPr>
        <p:blipFill>
          <a:blip r:embed="rId6">
            <a:alphaModFix/>
          </a:blip>
          <a:stretch>
            <a:fillRect/>
          </a:stretch>
        </p:blipFill>
        <p:spPr>
          <a:xfrm>
            <a:off x="739100" y="3397147"/>
            <a:ext cx="3266150" cy="1688900"/>
          </a:xfrm>
          <a:prstGeom prst="rect">
            <a:avLst/>
          </a:prstGeom>
          <a:noFill/>
          <a:ln>
            <a:noFill/>
          </a:ln>
        </p:spPr>
      </p:pic>
      <p:pic>
        <p:nvPicPr>
          <p:cNvPr id="124" name="Google Shape;124;p18"/>
          <p:cNvPicPr preferRelativeResize="0"/>
          <p:nvPr/>
        </p:nvPicPr>
        <p:blipFill>
          <a:blip r:embed="rId7">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037A0E20-B1E3-B7B8-D045-EE70DF622333}"/>
              </a:ext>
            </a:extLst>
          </p:cNvPr>
          <p:cNvSpPr txBox="1"/>
          <p:nvPr/>
        </p:nvSpPr>
        <p:spPr>
          <a:xfrm>
            <a:off x="7809655" y="4983881"/>
            <a:ext cx="1426994" cy="200055"/>
          </a:xfrm>
          <a:prstGeom prst="rect">
            <a:avLst/>
          </a:prstGeom>
          <a:noFill/>
        </p:spPr>
        <p:txBody>
          <a:bodyPr wrap="none" rtlCol="0">
            <a:spAutoFit/>
          </a:bodyPr>
          <a:lstStyle/>
          <a:p>
            <a:r>
              <a:rPr lang="en-US" sz="700" i="1" dirty="0"/>
              <a:t>Object Detection/Segmentation</a:t>
            </a:r>
          </a:p>
        </p:txBody>
      </p:sp>
      <p:sp>
        <p:nvSpPr>
          <p:cNvPr id="3" name="Slide Number Placeholder 2">
            <a:extLst>
              <a:ext uri="{FF2B5EF4-FFF2-40B4-BE49-F238E27FC236}">
                <a16:creationId xmlns:a16="http://schemas.microsoft.com/office/drawing/2014/main" id="{843FFE5B-9BF3-9FC2-4B8A-5F5D245989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1000"/>
                                        <p:tgtEl>
                                          <p:spTgt spid="116"/>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1000"/>
                                        <p:tgtEl>
                                          <p:spTgt spid="118"/>
                                        </p:tgtEl>
                                      </p:cBhvr>
                                    </p:animEffect>
                                  </p:childTnLst>
                                </p:cTn>
                              </p:par>
                              <p:par>
                                <p:cTn id="17" presetID="10"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1000"/>
                                        <p:tgtEl>
                                          <p:spTgt spid="119"/>
                                        </p:tgtEl>
                                      </p:cBhvr>
                                    </p:animEffect>
                                  </p:childTnLst>
                                </p:cTn>
                              </p:par>
                              <p:par>
                                <p:cTn id="20" presetID="10"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childTnLst>
                                </p:cTn>
                              </p:par>
                              <p:par>
                                <p:cTn id="23" presetID="10" presetClass="entr" presetSubtype="0"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1000"/>
                                        <p:tgtEl>
                                          <p:spTgt spid="121"/>
                                        </p:tgtEl>
                                      </p:cBhvr>
                                    </p:animEffect>
                                  </p:childTnLst>
                                </p:cTn>
                              </p:par>
                              <p:par>
                                <p:cTn id="26" presetID="10" presetClass="entr" presetSubtype="0" fill="hold" nodeType="withEffect">
                                  <p:stCondLst>
                                    <p:cond delay="0"/>
                                  </p:stCondLst>
                                  <p:childTnLst>
                                    <p:set>
                                      <p:cBhvr>
                                        <p:cTn id="27" dur="1" fill="hold">
                                          <p:stCondLst>
                                            <p:cond delay="0"/>
                                          </p:stCondLst>
                                        </p:cTn>
                                        <p:tgtEl>
                                          <p:spTgt spid="122"/>
                                        </p:tgtEl>
                                        <p:attrNameLst>
                                          <p:attrName>style.visibility</p:attrName>
                                        </p:attrNameLst>
                                      </p:cBhvr>
                                      <p:to>
                                        <p:strVal val="visible"/>
                                      </p:to>
                                    </p:set>
                                    <p:animEffect transition="in" filter="fade">
                                      <p:cBhvr>
                                        <p:cTn id="28"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21"/>
        <p:cNvGrpSpPr/>
        <p:nvPr/>
      </p:nvGrpSpPr>
      <p:grpSpPr>
        <a:xfrm>
          <a:off x="0" y="0"/>
          <a:ext cx="0" cy="0"/>
          <a:chOff x="0" y="0"/>
          <a:chExt cx="0" cy="0"/>
        </a:xfrm>
      </p:grpSpPr>
      <p:sp>
        <p:nvSpPr>
          <p:cNvPr id="322" name="Google Shape;322;p37"/>
          <p:cNvSpPr txBox="1"/>
          <p:nvPr/>
        </p:nvSpPr>
        <p:spPr>
          <a:xfrm>
            <a:off x="0" y="221225"/>
            <a:ext cx="91440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Explainable Artificial AI (XAI)</a:t>
            </a:r>
            <a:endParaRPr sz="5000" b="1"/>
          </a:p>
        </p:txBody>
      </p:sp>
      <p:sp>
        <p:nvSpPr>
          <p:cNvPr id="2" name="Slide Number Placeholder 1">
            <a:extLst>
              <a:ext uri="{FF2B5EF4-FFF2-40B4-BE49-F238E27FC236}">
                <a16:creationId xmlns:a16="http://schemas.microsoft.com/office/drawing/2014/main" id="{7712F0FB-02E5-EBD7-7B50-AED2ECDACC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9"/>
          <p:cNvSpPr txBox="1"/>
          <p:nvPr/>
        </p:nvSpPr>
        <p:spPr>
          <a:xfrm>
            <a:off x="-56613" y="-115297"/>
            <a:ext cx="89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At a high level, describe the following basic XAI methods: Layer weight/activation visualization, maximally activating retrievals, and occlusion maps.</a:t>
            </a:r>
            <a:endParaRPr b="1" u="sng"/>
          </a:p>
        </p:txBody>
      </p:sp>
      <p:pic>
        <p:nvPicPr>
          <p:cNvPr id="337" name="Google Shape;337;p39"/>
          <p:cNvPicPr preferRelativeResize="0"/>
          <p:nvPr/>
        </p:nvPicPr>
        <p:blipFill>
          <a:blip r:embed="rId3">
            <a:alphaModFix/>
          </a:blip>
          <a:stretch>
            <a:fillRect/>
          </a:stretch>
        </p:blipFill>
        <p:spPr>
          <a:xfrm>
            <a:off x="152400" y="652703"/>
            <a:ext cx="8839201" cy="2472872"/>
          </a:xfrm>
          <a:prstGeom prst="rect">
            <a:avLst/>
          </a:prstGeom>
          <a:noFill/>
          <a:ln>
            <a:noFill/>
          </a:ln>
        </p:spPr>
      </p:pic>
      <p:pic>
        <p:nvPicPr>
          <p:cNvPr id="338" name="Google Shape;338;p39"/>
          <p:cNvPicPr preferRelativeResize="0"/>
          <p:nvPr/>
        </p:nvPicPr>
        <p:blipFill>
          <a:blip r:embed="rId4">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7A7ED91A-AEBE-9E55-0684-58F956278ED5}"/>
              </a:ext>
            </a:extLst>
          </p:cNvPr>
          <p:cNvSpPr txBox="1"/>
          <p:nvPr/>
        </p:nvSpPr>
        <p:spPr>
          <a:xfrm>
            <a:off x="8441816" y="4996545"/>
            <a:ext cx="755335" cy="200055"/>
          </a:xfrm>
          <a:prstGeom prst="rect">
            <a:avLst/>
          </a:prstGeom>
          <a:noFill/>
        </p:spPr>
        <p:txBody>
          <a:bodyPr wrap="none" rtlCol="0">
            <a:spAutoFit/>
          </a:bodyPr>
          <a:lstStyle/>
          <a:p>
            <a:r>
              <a:rPr lang="en-US" sz="700" i="1" dirty="0"/>
              <a:t>Explainable AI</a:t>
            </a:r>
          </a:p>
        </p:txBody>
      </p:sp>
      <p:sp>
        <p:nvSpPr>
          <p:cNvPr id="3" name="Slide Number Placeholder 2">
            <a:extLst>
              <a:ext uri="{FF2B5EF4-FFF2-40B4-BE49-F238E27FC236}">
                <a16:creationId xmlns:a16="http://schemas.microsoft.com/office/drawing/2014/main" id="{44BB3506-BFF3-B51C-1CCF-F996FD5EDE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0"/>
          <p:cNvSpPr txBox="1"/>
          <p:nvPr/>
        </p:nvSpPr>
        <p:spPr>
          <a:xfrm>
            <a:off x="-56613" y="-115297"/>
            <a:ext cx="89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At a high level, describe the following backprop-based XAI methods: Guided backprop, DeepDream, CAM, Grad-CAM.</a:t>
            </a:r>
            <a:endParaRPr b="1" u="sng"/>
          </a:p>
        </p:txBody>
      </p:sp>
      <p:pic>
        <p:nvPicPr>
          <p:cNvPr id="345" name="Google Shape;345;p40"/>
          <p:cNvPicPr preferRelativeResize="0"/>
          <p:nvPr/>
        </p:nvPicPr>
        <p:blipFill>
          <a:blip r:embed="rId3">
            <a:alphaModFix/>
          </a:blip>
          <a:stretch>
            <a:fillRect/>
          </a:stretch>
        </p:blipFill>
        <p:spPr>
          <a:xfrm>
            <a:off x="152400" y="652703"/>
            <a:ext cx="8839200" cy="3556545"/>
          </a:xfrm>
          <a:prstGeom prst="rect">
            <a:avLst/>
          </a:prstGeom>
          <a:noFill/>
          <a:ln>
            <a:noFill/>
          </a:ln>
        </p:spPr>
      </p:pic>
      <p:pic>
        <p:nvPicPr>
          <p:cNvPr id="346" name="Google Shape;346;p40"/>
          <p:cNvPicPr preferRelativeResize="0"/>
          <p:nvPr/>
        </p:nvPicPr>
        <p:blipFill>
          <a:blip r:embed="rId4">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E0CC5F33-98F3-B430-6833-DB533CCDFCB8}"/>
              </a:ext>
            </a:extLst>
          </p:cNvPr>
          <p:cNvSpPr txBox="1"/>
          <p:nvPr/>
        </p:nvSpPr>
        <p:spPr>
          <a:xfrm>
            <a:off x="8441816" y="4996545"/>
            <a:ext cx="755335" cy="200055"/>
          </a:xfrm>
          <a:prstGeom prst="rect">
            <a:avLst/>
          </a:prstGeom>
          <a:noFill/>
        </p:spPr>
        <p:txBody>
          <a:bodyPr wrap="none" rtlCol="0">
            <a:spAutoFit/>
          </a:bodyPr>
          <a:lstStyle/>
          <a:p>
            <a:r>
              <a:rPr lang="en-US" sz="700" i="1" dirty="0"/>
              <a:t>Explainable AI</a:t>
            </a:r>
          </a:p>
        </p:txBody>
      </p:sp>
      <p:sp>
        <p:nvSpPr>
          <p:cNvPr id="3" name="Slide Number Placeholder 2">
            <a:extLst>
              <a:ext uri="{FF2B5EF4-FFF2-40B4-BE49-F238E27FC236}">
                <a16:creationId xmlns:a16="http://schemas.microsoft.com/office/drawing/2014/main" id="{4AD28371-2052-CB31-1B8B-2240D4DF6B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1"/>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At a high level, describe the following numerical-based XAI methods: T-SNE, TCAV.</a:t>
            </a:r>
            <a:endParaRPr b="1" u="sng"/>
          </a:p>
        </p:txBody>
      </p:sp>
      <p:pic>
        <p:nvPicPr>
          <p:cNvPr id="353" name="Google Shape;353;p41"/>
          <p:cNvPicPr preferRelativeResize="0"/>
          <p:nvPr/>
        </p:nvPicPr>
        <p:blipFill>
          <a:blip r:embed="rId3">
            <a:alphaModFix/>
          </a:blip>
          <a:stretch>
            <a:fillRect/>
          </a:stretch>
        </p:blipFill>
        <p:spPr>
          <a:xfrm>
            <a:off x="152400" y="437303"/>
            <a:ext cx="8839199" cy="1898510"/>
          </a:xfrm>
          <a:prstGeom prst="rect">
            <a:avLst/>
          </a:prstGeom>
          <a:noFill/>
          <a:ln>
            <a:noFill/>
          </a:ln>
        </p:spPr>
      </p:pic>
      <p:sp>
        <p:nvSpPr>
          <p:cNvPr id="2" name="TextBox 1">
            <a:extLst>
              <a:ext uri="{FF2B5EF4-FFF2-40B4-BE49-F238E27FC236}">
                <a16:creationId xmlns:a16="http://schemas.microsoft.com/office/drawing/2014/main" id="{F77EEAAA-C575-7BC4-F542-F3CE70D625AE}"/>
              </a:ext>
            </a:extLst>
          </p:cNvPr>
          <p:cNvSpPr txBox="1"/>
          <p:nvPr/>
        </p:nvSpPr>
        <p:spPr>
          <a:xfrm>
            <a:off x="8441816" y="4996545"/>
            <a:ext cx="755335" cy="200055"/>
          </a:xfrm>
          <a:prstGeom prst="rect">
            <a:avLst/>
          </a:prstGeom>
          <a:noFill/>
        </p:spPr>
        <p:txBody>
          <a:bodyPr wrap="none" rtlCol="0">
            <a:spAutoFit/>
          </a:bodyPr>
          <a:lstStyle/>
          <a:p>
            <a:r>
              <a:rPr lang="en-US" sz="700" i="1" dirty="0"/>
              <a:t>Explainable AI</a:t>
            </a:r>
          </a:p>
        </p:txBody>
      </p:sp>
      <p:sp>
        <p:nvSpPr>
          <p:cNvPr id="3" name="Slide Number Placeholder 2">
            <a:extLst>
              <a:ext uri="{FF2B5EF4-FFF2-40B4-BE49-F238E27FC236}">
                <a16:creationId xmlns:a16="http://schemas.microsoft.com/office/drawing/2014/main" id="{534F632F-2699-DADC-B857-580EE1E301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1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57"/>
        <p:cNvGrpSpPr/>
        <p:nvPr/>
      </p:nvGrpSpPr>
      <p:grpSpPr>
        <a:xfrm>
          <a:off x="0" y="0"/>
          <a:ext cx="0" cy="0"/>
          <a:chOff x="0" y="0"/>
          <a:chExt cx="0" cy="0"/>
        </a:xfrm>
      </p:grpSpPr>
      <p:sp>
        <p:nvSpPr>
          <p:cNvPr id="358" name="Google Shape;358;p42"/>
          <p:cNvSpPr txBox="1"/>
          <p:nvPr/>
        </p:nvSpPr>
        <p:spPr>
          <a:xfrm>
            <a:off x="0" y="221225"/>
            <a:ext cx="91440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Security / Adversarial Attacks</a:t>
            </a:r>
            <a:endParaRPr sz="5000" b="1"/>
          </a:p>
        </p:txBody>
      </p:sp>
      <p:sp>
        <p:nvSpPr>
          <p:cNvPr id="2" name="Slide Number Placeholder 1">
            <a:extLst>
              <a:ext uri="{FF2B5EF4-FFF2-40B4-BE49-F238E27FC236}">
                <a16:creationId xmlns:a16="http://schemas.microsoft.com/office/drawing/2014/main" id="{3735C746-F25E-5FDC-377B-D969B0111A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Explain what white box and black box attacks are, and how they’re typically implemented.</a:t>
            </a:r>
            <a:endParaRPr b="1" u="sng"/>
          </a:p>
        </p:txBody>
      </p:sp>
      <p:sp>
        <p:nvSpPr>
          <p:cNvPr id="365" name="Google Shape;365;p43"/>
          <p:cNvSpPr txBox="1"/>
          <p:nvPr/>
        </p:nvSpPr>
        <p:spPr>
          <a:xfrm>
            <a:off x="-33125" y="132775"/>
            <a:ext cx="9144000" cy="3254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b="1"/>
              <a:t>White box </a:t>
            </a:r>
            <a:r>
              <a:rPr lang="en"/>
              <a:t>attacks have access to neural network weights</a:t>
            </a:r>
            <a:endParaRPr/>
          </a:p>
          <a:p>
            <a:pPr marL="914400" lvl="1" indent="-317500" algn="l" rtl="0">
              <a:lnSpc>
                <a:spcPct val="115000"/>
              </a:lnSpc>
              <a:spcBef>
                <a:spcPts val="0"/>
              </a:spcBef>
              <a:spcAft>
                <a:spcPts val="0"/>
              </a:spcAft>
              <a:buSzPts val="1400"/>
              <a:buChar char="○"/>
            </a:pPr>
            <a:r>
              <a:rPr lang="en"/>
              <a:t>You can use </a:t>
            </a:r>
            <a:r>
              <a:rPr lang="en" b="1"/>
              <a:t>gradient ascent </a:t>
            </a:r>
            <a:r>
              <a:rPr lang="en"/>
              <a:t>to backpropagate back to the original input image</a:t>
            </a:r>
            <a:endParaRPr/>
          </a:p>
          <a:p>
            <a:pPr marL="457200" lvl="0" indent="-317500" algn="l" rtl="0">
              <a:lnSpc>
                <a:spcPct val="115000"/>
              </a:lnSpc>
              <a:spcBef>
                <a:spcPts val="0"/>
              </a:spcBef>
              <a:spcAft>
                <a:spcPts val="0"/>
              </a:spcAft>
              <a:buSzPts val="1400"/>
              <a:buChar char="●"/>
            </a:pPr>
            <a:r>
              <a:rPr lang="en" b="1"/>
              <a:t>Black box</a:t>
            </a:r>
            <a:r>
              <a:rPr lang="en"/>
              <a:t> attacks do not have access to the weights of the neural network.</a:t>
            </a:r>
            <a:endParaRPr/>
          </a:p>
          <a:p>
            <a:pPr marL="914400" lvl="1" indent="-317500" algn="l" rtl="0">
              <a:lnSpc>
                <a:spcPct val="115000"/>
              </a:lnSpc>
              <a:spcBef>
                <a:spcPts val="0"/>
              </a:spcBef>
              <a:spcAft>
                <a:spcPts val="0"/>
              </a:spcAft>
              <a:buSzPts val="1400"/>
              <a:buChar char="○"/>
            </a:pPr>
            <a:r>
              <a:rPr lang="en"/>
              <a:t>A </a:t>
            </a:r>
            <a:r>
              <a:rPr lang="en" b="1"/>
              <a:t>substitute model</a:t>
            </a:r>
            <a:r>
              <a:rPr lang="en"/>
              <a:t> can be used to emulate the original model, using a transferable attack strategy</a:t>
            </a:r>
            <a:endParaRPr/>
          </a:p>
          <a:p>
            <a:pPr marL="914400" lvl="1" indent="-317500" algn="l" rtl="0">
              <a:lnSpc>
                <a:spcPct val="115000"/>
              </a:lnSpc>
              <a:spcBef>
                <a:spcPts val="0"/>
              </a:spcBef>
              <a:spcAft>
                <a:spcPts val="0"/>
              </a:spcAft>
              <a:buSzPts val="1400"/>
              <a:buChar char="○"/>
            </a:pPr>
            <a:r>
              <a:rPr lang="en"/>
              <a:t>A </a:t>
            </a:r>
            <a:r>
              <a:rPr lang="en" b="1"/>
              <a:t>query feedback</a:t>
            </a:r>
            <a:r>
              <a:rPr lang="en"/>
              <a:t> mechanism can be used, along with random/grid/local search. You just keep modifying the input until you break the CNN and produce incorrect results. Modifications can be things like affine transform, changing hue, etc.</a:t>
            </a:r>
            <a:endParaRPr/>
          </a:p>
          <a:p>
            <a:pPr marL="457200" lvl="0" indent="-317500" algn="l" rtl="0">
              <a:lnSpc>
                <a:spcPct val="115000"/>
              </a:lnSpc>
              <a:spcBef>
                <a:spcPts val="0"/>
              </a:spcBef>
              <a:spcAft>
                <a:spcPts val="0"/>
              </a:spcAft>
              <a:buSzPts val="1400"/>
              <a:buChar char="●"/>
            </a:pPr>
            <a:r>
              <a:rPr lang="en"/>
              <a:t>Most attacks that are designed to fool a particular CNN also fool many other CNNs</a:t>
            </a:r>
            <a:endParaRPr/>
          </a:p>
          <a:p>
            <a:pPr marL="457200" lvl="0" indent="-317500" algn="l" rtl="0">
              <a:lnSpc>
                <a:spcPct val="115000"/>
              </a:lnSpc>
              <a:spcBef>
                <a:spcPts val="0"/>
              </a:spcBef>
              <a:spcAft>
                <a:spcPts val="0"/>
              </a:spcAft>
              <a:buSzPts val="1400"/>
              <a:buChar char="●"/>
            </a:pPr>
            <a:r>
              <a:rPr lang="en"/>
              <a:t>There are two theories on why adversarial attacks exist:</a:t>
            </a:r>
            <a:endParaRPr/>
          </a:p>
          <a:p>
            <a:pPr marL="914400" lvl="1" indent="-304800" algn="l" rtl="0">
              <a:lnSpc>
                <a:spcPct val="115000"/>
              </a:lnSpc>
              <a:spcBef>
                <a:spcPts val="0"/>
              </a:spcBef>
              <a:spcAft>
                <a:spcPts val="0"/>
              </a:spcAft>
              <a:buSzPts val="1200"/>
              <a:buChar char="○"/>
            </a:pPr>
            <a:r>
              <a:rPr lang="en">
                <a:solidFill>
                  <a:schemeClr val="dk1"/>
                </a:solidFill>
              </a:rPr>
              <a:t>Consequence of SGD-based approximate optimization</a:t>
            </a:r>
            <a:endParaRPr>
              <a:solidFill>
                <a:schemeClr val="dk1"/>
              </a:solidFill>
            </a:endParaRPr>
          </a:p>
          <a:p>
            <a:pPr marL="914400" lvl="1" indent="-304800" algn="l" rtl="0">
              <a:lnSpc>
                <a:spcPct val="115000"/>
              </a:lnSpc>
              <a:spcBef>
                <a:spcPts val="0"/>
              </a:spcBef>
              <a:spcAft>
                <a:spcPts val="0"/>
              </a:spcAft>
              <a:buSzPts val="1200"/>
              <a:buChar char="○"/>
            </a:pPr>
            <a:r>
              <a:rPr lang="en">
                <a:solidFill>
                  <a:schemeClr val="dk1"/>
                </a:solidFill>
              </a:rPr>
              <a:t>Reliance on human-invisible non-robust feature patterns (i.e. overfitting to the training dataset)</a:t>
            </a:r>
            <a:endParaRPr>
              <a:solidFill>
                <a:schemeClr val="dk1"/>
              </a:solidFill>
            </a:endParaRPr>
          </a:p>
          <a:p>
            <a:pPr marL="914400" lvl="0" indent="0" algn="l" rtl="0">
              <a:lnSpc>
                <a:spcPct val="115000"/>
              </a:lnSpc>
              <a:spcBef>
                <a:spcPts val="1000"/>
              </a:spcBef>
              <a:spcAft>
                <a:spcPts val="1000"/>
              </a:spcAft>
              <a:buNone/>
            </a:pPr>
            <a:endParaRPr/>
          </a:p>
        </p:txBody>
      </p:sp>
      <p:sp>
        <p:nvSpPr>
          <p:cNvPr id="2" name="TextBox 1">
            <a:extLst>
              <a:ext uri="{FF2B5EF4-FFF2-40B4-BE49-F238E27FC236}">
                <a16:creationId xmlns:a16="http://schemas.microsoft.com/office/drawing/2014/main" id="{714A509D-4356-7908-DF26-63A187240F60}"/>
              </a:ext>
            </a:extLst>
          </p:cNvPr>
          <p:cNvSpPr txBox="1"/>
          <p:nvPr/>
        </p:nvSpPr>
        <p:spPr>
          <a:xfrm>
            <a:off x="7878599" y="4983293"/>
            <a:ext cx="1353256" cy="200055"/>
          </a:xfrm>
          <a:prstGeom prst="rect">
            <a:avLst/>
          </a:prstGeom>
          <a:noFill/>
        </p:spPr>
        <p:txBody>
          <a:bodyPr wrap="none" rtlCol="0">
            <a:spAutoFit/>
          </a:bodyPr>
          <a:lstStyle/>
          <a:p>
            <a:r>
              <a:rPr lang="en-US" sz="700" i="1" dirty="0"/>
              <a:t>Security / Adversarial Attacks</a:t>
            </a:r>
          </a:p>
        </p:txBody>
      </p:sp>
      <p:sp>
        <p:nvSpPr>
          <p:cNvPr id="3" name="Slide Number Placeholder 2">
            <a:extLst>
              <a:ext uri="{FF2B5EF4-FFF2-40B4-BE49-F238E27FC236}">
                <a16:creationId xmlns:a16="http://schemas.microsoft.com/office/drawing/2014/main" id="{0A13DBCB-D237-DCC1-2A9B-18F2E65A92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Explain what real-world adversarial attacks are, and give some examples.</a:t>
            </a:r>
            <a:endParaRPr b="1" u="sng"/>
          </a:p>
        </p:txBody>
      </p:sp>
      <p:sp>
        <p:nvSpPr>
          <p:cNvPr id="372" name="Google Shape;372;p44"/>
          <p:cNvSpPr txBox="1"/>
          <p:nvPr/>
        </p:nvSpPr>
        <p:spPr>
          <a:xfrm>
            <a:off x="-185525" y="132775"/>
            <a:ext cx="5895000" cy="3469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000"/>
              </a:spcBef>
              <a:spcAft>
                <a:spcPts val="0"/>
              </a:spcAft>
              <a:buSzPts val="1100"/>
              <a:buChar char="●"/>
            </a:pPr>
            <a:r>
              <a:rPr lang="en" sz="1100"/>
              <a:t>Real world attacks face some additional challenges:</a:t>
            </a:r>
            <a:endParaRPr sz="1100"/>
          </a:p>
          <a:p>
            <a:pPr marL="914400" lvl="1" indent="-298450" algn="l" rtl="0">
              <a:lnSpc>
                <a:spcPct val="115000"/>
              </a:lnSpc>
              <a:spcBef>
                <a:spcPts val="0"/>
              </a:spcBef>
              <a:spcAft>
                <a:spcPts val="0"/>
              </a:spcAft>
              <a:buSzPts val="1100"/>
              <a:buChar char="○"/>
            </a:pPr>
            <a:r>
              <a:rPr lang="en" sz="1100"/>
              <a:t>Needs to have viewpoint invariance and robustness to lighting, occlusion, etc</a:t>
            </a:r>
            <a:endParaRPr sz="1100"/>
          </a:p>
          <a:p>
            <a:pPr marL="914400" lvl="1" indent="-298450" algn="l" rtl="0">
              <a:lnSpc>
                <a:spcPct val="115000"/>
              </a:lnSpc>
              <a:spcBef>
                <a:spcPts val="0"/>
              </a:spcBef>
              <a:spcAft>
                <a:spcPts val="0"/>
              </a:spcAft>
              <a:buSzPts val="1100"/>
              <a:buChar char="○"/>
            </a:pPr>
            <a:r>
              <a:rPr lang="en" sz="1100"/>
              <a:t>If it’s on something like a street sign, cannot be on the whole image, only on the foreground obj</a:t>
            </a:r>
            <a:endParaRPr sz="1100"/>
          </a:p>
          <a:p>
            <a:pPr marL="914400" lvl="1" indent="-298450" algn="l" rtl="0">
              <a:lnSpc>
                <a:spcPct val="115000"/>
              </a:lnSpc>
              <a:spcBef>
                <a:spcPts val="0"/>
              </a:spcBef>
              <a:spcAft>
                <a:spcPts val="0"/>
              </a:spcAft>
              <a:buSzPts val="1100"/>
              <a:buChar char="○"/>
            </a:pPr>
            <a:r>
              <a:rPr lang="en" sz="1100"/>
              <a:t>Cannot just be imperceptible; needs to be perceptible by camera</a:t>
            </a:r>
            <a:endParaRPr sz="1100"/>
          </a:p>
          <a:p>
            <a:pPr marL="914400" lvl="1" indent="-298450" algn="l" rtl="0">
              <a:lnSpc>
                <a:spcPct val="115000"/>
              </a:lnSpc>
              <a:spcBef>
                <a:spcPts val="0"/>
              </a:spcBef>
              <a:spcAft>
                <a:spcPts val="0"/>
              </a:spcAft>
              <a:buSzPts val="1100"/>
              <a:buChar char="○"/>
            </a:pPr>
            <a:r>
              <a:rPr lang="en" sz="1100"/>
              <a:t>Needs to be robust to some fabrication error (eg by printer)</a:t>
            </a:r>
            <a:endParaRPr sz="1100"/>
          </a:p>
          <a:p>
            <a:pPr marL="457200" lvl="0" indent="-298450" algn="l" rtl="0">
              <a:lnSpc>
                <a:spcPct val="115000"/>
              </a:lnSpc>
              <a:spcBef>
                <a:spcPts val="0"/>
              </a:spcBef>
              <a:spcAft>
                <a:spcPts val="0"/>
              </a:spcAft>
              <a:buSzPts val="1100"/>
              <a:buChar char="●"/>
            </a:pPr>
            <a:r>
              <a:rPr lang="en" sz="1100"/>
              <a:t>The paper “Synthesizing Robust Adversarial Examples” shows that attacks can be 3d printed and work in the real world.</a:t>
            </a:r>
            <a:endParaRPr sz="1100"/>
          </a:p>
          <a:p>
            <a:pPr marL="914400" lvl="1" indent="-298450" algn="l" rtl="0">
              <a:lnSpc>
                <a:spcPct val="115000"/>
              </a:lnSpc>
              <a:spcBef>
                <a:spcPts val="0"/>
              </a:spcBef>
              <a:spcAft>
                <a:spcPts val="0"/>
              </a:spcAft>
              <a:buSzPts val="1100"/>
              <a:buChar char="○"/>
            </a:pPr>
            <a:r>
              <a:rPr lang="en" sz="1100"/>
              <a:t>A 3D turtle texture is optimized to be an adversarial attack from many viewpoints and lighting conditions with differentiable rendering</a:t>
            </a:r>
            <a:endParaRPr sz="1100"/>
          </a:p>
          <a:p>
            <a:pPr marL="457200" lvl="0" indent="-298450" algn="l" rtl="0">
              <a:lnSpc>
                <a:spcPct val="115000"/>
              </a:lnSpc>
              <a:spcBef>
                <a:spcPts val="0"/>
              </a:spcBef>
              <a:spcAft>
                <a:spcPts val="0"/>
              </a:spcAft>
              <a:buSzPts val="1100"/>
              <a:buChar char="●"/>
            </a:pPr>
            <a:r>
              <a:rPr lang="en" sz="1100"/>
              <a:t>In the paper “Robust Physical-World Attacks on Deep Learning Visual Classification”, real-world attacks are performed on stop signs</a:t>
            </a:r>
            <a:endParaRPr sz="1100"/>
          </a:p>
          <a:p>
            <a:pPr marL="914400" lvl="1" indent="-298450" algn="l" rtl="0">
              <a:lnSpc>
                <a:spcPct val="115000"/>
              </a:lnSpc>
              <a:spcBef>
                <a:spcPts val="0"/>
              </a:spcBef>
              <a:spcAft>
                <a:spcPts val="0"/>
              </a:spcAft>
              <a:buSzPts val="1100"/>
              <a:buChar char="○"/>
            </a:pPr>
            <a:r>
              <a:rPr lang="en" sz="1100"/>
              <a:t>The adversarial optimization procedure is performed over a distribution (dataset) of “realistic” stop signs, by using a hybrid real &amp; synthetic augmentation approach.</a:t>
            </a:r>
            <a:endParaRPr sz="1100"/>
          </a:p>
          <a:p>
            <a:pPr marL="914400" lvl="1" indent="-298450" algn="l" rtl="0">
              <a:lnSpc>
                <a:spcPct val="115000"/>
              </a:lnSpc>
              <a:spcBef>
                <a:spcPts val="0"/>
              </a:spcBef>
              <a:spcAft>
                <a:spcPts val="0"/>
              </a:spcAft>
              <a:buSzPts val="1100"/>
              <a:buChar char="○"/>
            </a:pPr>
            <a:r>
              <a:rPr lang="en" sz="1100"/>
              <a:t>A mask is used to ensure the attack pattern is on the foreground stop sign</a:t>
            </a:r>
            <a:endParaRPr sz="1100"/>
          </a:p>
          <a:p>
            <a:pPr marL="914400" lvl="1" indent="-298450" algn="l" rtl="0">
              <a:lnSpc>
                <a:spcPct val="115000"/>
              </a:lnSpc>
              <a:spcBef>
                <a:spcPts val="0"/>
              </a:spcBef>
              <a:spcAft>
                <a:spcPts val="0"/>
              </a:spcAft>
              <a:buSzPts val="1100"/>
              <a:buChar char="○"/>
            </a:pPr>
            <a:r>
              <a:rPr lang="en" sz="1100"/>
              <a:t>There is also a loss that encourages colors/patterns to be easily printable</a:t>
            </a:r>
            <a:endParaRPr sz="1100"/>
          </a:p>
        </p:txBody>
      </p:sp>
      <p:pic>
        <p:nvPicPr>
          <p:cNvPr id="374" name="Google Shape;374;p44"/>
          <p:cNvPicPr preferRelativeResize="0"/>
          <p:nvPr/>
        </p:nvPicPr>
        <p:blipFill>
          <a:blip r:embed="rId3">
            <a:alphaModFix/>
          </a:blip>
          <a:stretch>
            <a:fillRect/>
          </a:stretch>
        </p:blipFill>
        <p:spPr>
          <a:xfrm>
            <a:off x="5595475" y="322328"/>
            <a:ext cx="3425674" cy="1885375"/>
          </a:xfrm>
          <a:prstGeom prst="rect">
            <a:avLst/>
          </a:prstGeom>
          <a:noFill/>
          <a:ln>
            <a:noFill/>
          </a:ln>
        </p:spPr>
      </p:pic>
      <p:pic>
        <p:nvPicPr>
          <p:cNvPr id="375" name="Google Shape;375;p44"/>
          <p:cNvPicPr preferRelativeResize="0"/>
          <p:nvPr/>
        </p:nvPicPr>
        <p:blipFill>
          <a:blip r:embed="rId4">
            <a:alphaModFix/>
          </a:blip>
          <a:stretch>
            <a:fillRect/>
          </a:stretch>
        </p:blipFill>
        <p:spPr>
          <a:xfrm>
            <a:off x="6018063" y="2245115"/>
            <a:ext cx="3003099" cy="2520400"/>
          </a:xfrm>
          <a:prstGeom prst="rect">
            <a:avLst/>
          </a:prstGeom>
          <a:noFill/>
          <a:ln>
            <a:noFill/>
          </a:ln>
        </p:spPr>
      </p:pic>
      <p:sp>
        <p:nvSpPr>
          <p:cNvPr id="2" name="TextBox 1">
            <a:extLst>
              <a:ext uri="{FF2B5EF4-FFF2-40B4-BE49-F238E27FC236}">
                <a16:creationId xmlns:a16="http://schemas.microsoft.com/office/drawing/2014/main" id="{BDA61AF4-D475-9CCD-44FC-D46E7F297848}"/>
              </a:ext>
            </a:extLst>
          </p:cNvPr>
          <p:cNvSpPr txBox="1"/>
          <p:nvPr/>
        </p:nvSpPr>
        <p:spPr>
          <a:xfrm>
            <a:off x="7878599" y="4983293"/>
            <a:ext cx="1353256" cy="200055"/>
          </a:xfrm>
          <a:prstGeom prst="rect">
            <a:avLst/>
          </a:prstGeom>
          <a:noFill/>
        </p:spPr>
        <p:txBody>
          <a:bodyPr wrap="none" rtlCol="0">
            <a:spAutoFit/>
          </a:bodyPr>
          <a:lstStyle/>
          <a:p>
            <a:r>
              <a:rPr lang="en-US" sz="700" i="1" dirty="0"/>
              <a:t>Security / Adversarial Attacks</a:t>
            </a:r>
          </a:p>
        </p:txBody>
      </p:sp>
      <p:sp>
        <p:nvSpPr>
          <p:cNvPr id="3" name="Slide Number Placeholder 2">
            <a:extLst>
              <a:ext uri="{FF2B5EF4-FFF2-40B4-BE49-F238E27FC236}">
                <a16:creationId xmlns:a16="http://schemas.microsoft.com/office/drawing/2014/main" id="{861C0CF0-E4A5-602F-FDC1-C847A98E19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000"/>
                                        <p:tgtEl>
                                          <p:spTgt spid="372"/>
                                        </p:tgtEl>
                                      </p:cBhvr>
                                    </p:animEffect>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par>
                                <p:cTn id="11" presetID="10" presetClass="entr" presetSubtype="0" fill="hold" nodeType="withEffect">
                                  <p:stCondLst>
                                    <p:cond delay="0"/>
                                  </p:stCondLst>
                                  <p:childTnLst>
                                    <p:set>
                                      <p:cBhvr>
                                        <p:cTn id="12" dur="1" fill="hold">
                                          <p:stCondLst>
                                            <p:cond delay="0"/>
                                          </p:stCondLst>
                                        </p:cTn>
                                        <p:tgtEl>
                                          <p:spTgt spid="375"/>
                                        </p:tgtEl>
                                        <p:attrNameLst>
                                          <p:attrName>style.visibility</p:attrName>
                                        </p:attrNameLst>
                                      </p:cBhvr>
                                      <p:to>
                                        <p:strVal val="visible"/>
                                      </p:to>
                                    </p:set>
                                    <p:animEffect transition="in" filter="fade">
                                      <p:cBhvr>
                                        <p:cTn id="13" dur="10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some typical defenses for adversarial attacks?</a:t>
            </a:r>
            <a:endParaRPr b="1" u="sng"/>
          </a:p>
        </p:txBody>
      </p:sp>
      <p:sp>
        <p:nvSpPr>
          <p:cNvPr id="381" name="Google Shape;381;p45"/>
          <p:cNvSpPr txBox="1"/>
          <p:nvPr/>
        </p:nvSpPr>
        <p:spPr>
          <a:xfrm>
            <a:off x="-33122" y="132785"/>
            <a:ext cx="8765100" cy="1143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Adversarial training (eg training from FGSM or iterative FGSM attacks)</a:t>
            </a:r>
            <a:endParaRPr/>
          </a:p>
          <a:p>
            <a:pPr marL="914400" lvl="1" indent="-317500" algn="l" rtl="0">
              <a:lnSpc>
                <a:spcPct val="115000"/>
              </a:lnSpc>
              <a:spcBef>
                <a:spcPts val="0"/>
              </a:spcBef>
              <a:spcAft>
                <a:spcPts val="0"/>
              </a:spcAft>
              <a:buSzPts val="1400"/>
              <a:buChar char="○"/>
            </a:pPr>
            <a:r>
              <a:rPr lang="en"/>
              <a:t>In general, any attack can be transformed into a defense in this way</a:t>
            </a:r>
            <a:endParaRPr/>
          </a:p>
          <a:p>
            <a:pPr marL="457200" lvl="0" indent="-317500" algn="l" rtl="0">
              <a:lnSpc>
                <a:spcPct val="115000"/>
              </a:lnSpc>
              <a:spcBef>
                <a:spcPts val="0"/>
              </a:spcBef>
              <a:spcAft>
                <a:spcPts val="0"/>
              </a:spcAft>
              <a:buSzPts val="1400"/>
              <a:buChar char="●"/>
            </a:pPr>
            <a:r>
              <a:rPr lang="en"/>
              <a:t>Ensemble voting </a:t>
            </a:r>
            <a:endParaRPr/>
          </a:p>
          <a:p>
            <a:pPr marL="457200" lvl="0" indent="-317500" algn="l" rtl="0">
              <a:lnSpc>
                <a:spcPct val="115000"/>
              </a:lnSpc>
              <a:spcBef>
                <a:spcPts val="0"/>
              </a:spcBef>
              <a:spcAft>
                <a:spcPts val="0"/>
              </a:spcAft>
              <a:buSzPts val="1400"/>
              <a:buChar char="●"/>
            </a:pPr>
            <a:r>
              <a:rPr lang="en"/>
              <a:t>Adversarial classifier</a:t>
            </a:r>
            <a:endParaRPr/>
          </a:p>
        </p:txBody>
      </p:sp>
      <p:grpSp>
        <p:nvGrpSpPr>
          <p:cNvPr id="383" name="Google Shape;383;p45"/>
          <p:cNvGrpSpPr/>
          <p:nvPr/>
        </p:nvGrpSpPr>
        <p:grpSpPr>
          <a:xfrm>
            <a:off x="5415275" y="2178152"/>
            <a:ext cx="3526000" cy="646973"/>
            <a:chOff x="5415275" y="2178152"/>
            <a:chExt cx="3526000" cy="646973"/>
          </a:xfrm>
        </p:grpSpPr>
        <p:pic>
          <p:nvPicPr>
            <p:cNvPr id="384" name="Google Shape;384;p45"/>
            <p:cNvPicPr preferRelativeResize="0"/>
            <p:nvPr/>
          </p:nvPicPr>
          <p:blipFill>
            <a:blip r:embed="rId3">
              <a:alphaModFix/>
            </a:blip>
            <a:stretch>
              <a:fillRect/>
            </a:stretch>
          </p:blipFill>
          <p:spPr>
            <a:xfrm>
              <a:off x="5415275" y="2178152"/>
              <a:ext cx="3526000" cy="393600"/>
            </a:xfrm>
            <a:prstGeom prst="rect">
              <a:avLst/>
            </a:prstGeom>
            <a:noFill/>
            <a:ln>
              <a:noFill/>
            </a:ln>
          </p:spPr>
        </p:pic>
        <p:sp>
          <p:nvSpPr>
            <p:cNvPr id="385" name="Google Shape;385;p45"/>
            <p:cNvSpPr txBox="1"/>
            <p:nvPr/>
          </p:nvSpPr>
          <p:spPr>
            <a:xfrm>
              <a:off x="5602275" y="2471125"/>
              <a:ext cx="3339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i="1"/>
                <a:t>FGSM procedure, where J is the loss function</a:t>
              </a:r>
              <a:endParaRPr sz="1100" b="1" i="1"/>
            </a:p>
          </p:txBody>
        </p:sp>
      </p:grpSp>
      <p:sp>
        <p:nvSpPr>
          <p:cNvPr id="2" name="TextBox 1">
            <a:extLst>
              <a:ext uri="{FF2B5EF4-FFF2-40B4-BE49-F238E27FC236}">
                <a16:creationId xmlns:a16="http://schemas.microsoft.com/office/drawing/2014/main" id="{CE7EF123-882A-C2A3-A64D-B1D21D96997F}"/>
              </a:ext>
            </a:extLst>
          </p:cNvPr>
          <p:cNvSpPr txBox="1"/>
          <p:nvPr/>
        </p:nvSpPr>
        <p:spPr>
          <a:xfrm>
            <a:off x="7878599" y="4983293"/>
            <a:ext cx="1353256" cy="200055"/>
          </a:xfrm>
          <a:prstGeom prst="rect">
            <a:avLst/>
          </a:prstGeom>
          <a:noFill/>
        </p:spPr>
        <p:txBody>
          <a:bodyPr wrap="none" rtlCol="0">
            <a:spAutoFit/>
          </a:bodyPr>
          <a:lstStyle/>
          <a:p>
            <a:r>
              <a:rPr lang="en-US" sz="700" i="1" dirty="0"/>
              <a:t>Security / Adversarial Attacks</a:t>
            </a:r>
          </a:p>
        </p:txBody>
      </p:sp>
      <p:sp>
        <p:nvSpPr>
          <p:cNvPr id="3" name="Slide Number Placeholder 2">
            <a:extLst>
              <a:ext uri="{FF2B5EF4-FFF2-40B4-BE49-F238E27FC236}">
                <a16:creationId xmlns:a16="http://schemas.microsoft.com/office/drawing/2014/main" id="{E306F240-9636-87F5-7A6F-5C2CE685D8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1000"/>
                                        <p:tgtEl>
                                          <p:spTgt spid="381"/>
                                        </p:tgtEl>
                                      </p:cBhvr>
                                    </p:animEffect>
                                  </p:childTnLst>
                                </p:cTn>
                              </p:par>
                              <p:par>
                                <p:cTn id="8" presetID="10" presetClass="entr" presetSubtype="0" fill="hold" nodeType="withEffect">
                                  <p:stCondLst>
                                    <p:cond delay="0"/>
                                  </p:stCondLst>
                                  <p:childTnLst>
                                    <p:set>
                                      <p:cBhvr>
                                        <p:cTn id="9" dur="1" fill="hold">
                                          <p:stCondLst>
                                            <p:cond delay="0"/>
                                          </p:stCondLst>
                                        </p:cTn>
                                        <p:tgtEl>
                                          <p:spTgt spid="383"/>
                                        </p:tgtEl>
                                        <p:attrNameLst>
                                          <p:attrName>style.visibility</p:attrName>
                                        </p:attrNameLst>
                                      </p:cBhvr>
                                      <p:to>
                                        <p:strVal val="visible"/>
                                      </p:to>
                                    </p:set>
                                    <p:animEffect transition="in" filter="fade">
                                      <p:cBhvr>
                                        <p:cTn id="10" dur="10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389"/>
        <p:cNvGrpSpPr/>
        <p:nvPr/>
      </p:nvGrpSpPr>
      <p:grpSpPr>
        <a:xfrm>
          <a:off x="0" y="0"/>
          <a:ext cx="0" cy="0"/>
          <a:chOff x="0" y="0"/>
          <a:chExt cx="0" cy="0"/>
        </a:xfrm>
      </p:grpSpPr>
      <p:sp>
        <p:nvSpPr>
          <p:cNvPr id="390" name="Google Shape;390;p46"/>
          <p:cNvSpPr txBox="1"/>
          <p:nvPr/>
        </p:nvSpPr>
        <p:spPr>
          <a:xfrm>
            <a:off x="0" y="221225"/>
            <a:ext cx="91440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Efficient Deep Learning</a:t>
            </a:r>
            <a:endParaRPr sz="5000" b="1"/>
          </a:p>
        </p:txBody>
      </p:sp>
      <p:sp>
        <p:nvSpPr>
          <p:cNvPr id="2" name="Slide Number Placeholder 1">
            <a:extLst>
              <a:ext uri="{FF2B5EF4-FFF2-40B4-BE49-F238E27FC236}">
                <a16:creationId xmlns:a16="http://schemas.microsoft.com/office/drawing/2014/main" id="{81BEE63A-4C28-0A23-486F-6F5D058FB6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7"/>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At a high level, what is the goal of efficient DL?</a:t>
            </a:r>
            <a:endParaRPr b="1" u="sng"/>
          </a:p>
        </p:txBody>
      </p:sp>
      <p:sp>
        <p:nvSpPr>
          <p:cNvPr id="397" name="Google Shape;397;p47"/>
          <p:cNvSpPr txBox="1"/>
          <p:nvPr/>
        </p:nvSpPr>
        <p:spPr>
          <a:xfrm>
            <a:off x="-33122" y="132785"/>
            <a:ext cx="8765100" cy="3333900"/>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1200"/>
              </a:spcBef>
              <a:spcAft>
                <a:spcPts val="0"/>
              </a:spcAft>
              <a:buSzPts val="900"/>
              <a:buChar char="●"/>
            </a:pPr>
            <a:r>
              <a:rPr lang="en" sz="900">
                <a:solidFill>
                  <a:schemeClr val="dk1"/>
                </a:solidFill>
              </a:rPr>
              <a:t>The goal of </a:t>
            </a:r>
            <a:r>
              <a:rPr lang="en" sz="900" b="1">
                <a:solidFill>
                  <a:schemeClr val="dk1"/>
                </a:solidFill>
              </a:rPr>
              <a:t>efficient deep learning</a:t>
            </a:r>
            <a:r>
              <a:rPr lang="en" sz="900">
                <a:solidFill>
                  <a:schemeClr val="dk1"/>
                </a:solidFill>
              </a:rPr>
              <a:t> is to improve the </a:t>
            </a:r>
            <a:r>
              <a:rPr lang="en" sz="900" b="1">
                <a:solidFill>
                  <a:schemeClr val="dk1"/>
                </a:solidFill>
              </a:rPr>
              <a:t>quality/footprint ratio</a:t>
            </a:r>
            <a:r>
              <a:rPr lang="en" sz="900">
                <a:solidFill>
                  <a:schemeClr val="dk1"/>
                </a:solidFill>
              </a:rPr>
              <a:t> of models:</a:t>
            </a:r>
            <a:endParaRPr sz="900">
              <a:solidFill>
                <a:schemeClr val="dk1"/>
              </a:solidFill>
            </a:endParaRPr>
          </a:p>
          <a:p>
            <a:pPr marL="0" lvl="0" indent="0" algn="l" rtl="0">
              <a:lnSpc>
                <a:spcPct val="115000"/>
              </a:lnSpc>
              <a:spcBef>
                <a:spcPts val="1200"/>
              </a:spcBef>
              <a:spcAft>
                <a:spcPts val="0"/>
              </a:spcAft>
              <a:buNone/>
            </a:pPr>
            <a:endParaRPr sz="900">
              <a:solidFill>
                <a:schemeClr val="dk1"/>
              </a:solidFill>
            </a:endParaRPr>
          </a:p>
          <a:p>
            <a:pPr marL="0" lvl="0" indent="0" algn="l" rtl="0">
              <a:lnSpc>
                <a:spcPct val="115000"/>
              </a:lnSpc>
              <a:spcBef>
                <a:spcPts val="1200"/>
              </a:spcBef>
              <a:spcAft>
                <a:spcPts val="0"/>
              </a:spcAft>
              <a:buNone/>
            </a:pPr>
            <a:endParaRPr sz="900">
              <a:solidFill>
                <a:schemeClr val="dk1"/>
              </a:solidFill>
            </a:endParaRPr>
          </a:p>
          <a:p>
            <a:pPr marL="457200" lvl="0" indent="-285750" algn="l" rtl="0">
              <a:lnSpc>
                <a:spcPct val="115000"/>
              </a:lnSpc>
              <a:spcBef>
                <a:spcPts val="1200"/>
              </a:spcBef>
              <a:spcAft>
                <a:spcPts val="0"/>
              </a:spcAft>
              <a:buSzPts val="900"/>
              <a:buChar char="●"/>
            </a:pPr>
            <a:r>
              <a:rPr lang="en" sz="900"/>
              <a:t>While usually not a priority for general ML research, it’s important for:</a:t>
            </a:r>
            <a:endParaRPr sz="900"/>
          </a:p>
          <a:p>
            <a:pPr marL="914400" lvl="1" indent="-285750" algn="l" rtl="0">
              <a:lnSpc>
                <a:spcPct val="115000"/>
              </a:lnSpc>
              <a:spcBef>
                <a:spcPts val="0"/>
              </a:spcBef>
              <a:spcAft>
                <a:spcPts val="0"/>
              </a:spcAft>
              <a:buSzPts val="900"/>
              <a:buChar char="○"/>
            </a:pPr>
            <a:r>
              <a:rPr lang="en" sz="900"/>
              <a:t>Very large models (which cost substantial amounts of money)</a:t>
            </a:r>
            <a:endParaRPr sz="900"/>
          </a:p>
          <a:p>
            <a:pPr marL="914400" lvl="1" indent="-285750" algn="l" rtl="0">
              <a:lnSpc>
                <a:spcPct val="115000"/>
              </a:lnSpc>
              <a:spcBef>
                <a:spcPts val="0"/>
              </a:spcBef>
              <a:spcAft>
                <a:spcPts val="0"/>
              </a:spcAft>
              <a:buSzPts val="900"/>
              <a:buChar char="○"/>
            </a:pPr>
            <a:r>
              <a:rPr lang="en" sz="900"/>
              <a:t>Deployment at the edge (e.g. inference of NNs on smartphones)</a:t>
            </a:r>
            <a:endParaRPr sz="900"/>
          </a:p>
          <a:p>
            <a:pPr marL="457200" lvl="0" indent="-285750" algn="l" rtl="0">
              <a:lnSpc>
                <a:spcPct val="115000"/>
              </a:lnSpc>
              <a:spcBef>
                <a:spcPts val="0"/>
              </a:spcBef>
              <a:spcAft>
                <a:spcPts val="0"/>
              </a:spcAft>
              <a:buSzPts val="900"/>
              <a:buChar char="●"/>
            </a:pPr>
            <a:r>
              <a:rPr lang="en" sz="900"/>
              <a:t>In general, there is a </a:t>
            </a:r>
            <a:r>
              <a:rPr lang="en" sz="900" b="1"/>
              <a:t>Pareto optimal frontier</a:t>
            </a:r>
            <a:r>
              <a:rPr lang="en" sz="900"/>
              <a:t> that describes optimal efficiency for intrinsic trade-offs between quality and footprint. The goal of efficient DL is to approach the frontier.</a:t>
            </a:r>
            <a:endParaRPr sz="900"/>
          </a:p>
          <a:p>
            <a:pPr marL="457200" lvl="0" indent="-285750" algn="l" rtl="0">
              <a:lnSpc>
                <a:spcPct val="115000"/>
              </a:lnSpc>
              <a:spcBef>
                <a:spcPts val="0"/>
              </a:spcBef>
              <a:spcAft>
                <a:spcPts val="0"/>
              </a:spcAft>
              <a:buSzPts val="900"/>
              <a:buChar char="●"/>
            </a:pPr>
            <a:r>
              <a:rPr lang="en" sz="900"/>
              <a:t>Methods can be broken down into 5 categories:</a:t>
            </a:r>
            <a:endParaRPr sz="900"/>
          </a:p>
          <a:p>
            <a:pPr marL="914400" lvl="1" indent="-285750" algn="l" rtl="0">
              <a:lnSpc>
                <a:spcPct val="115000"/>
              </a:lnSpc>
              <a:spcBef>
                <a:spcPts val="0"/>
              </a:spcBef>
              <a:spcAft>
                <a:spcPts val="0"/>
              </a:spcAft>
              <a:buSzPts val="900"/>
              <a:buChar char="○"/>
            </a:pPr>
            <a:r>
              <a:rPr lang="en" sz="900" b="1"/>
              <a:t>Compression</a:t>
            </a:r>
            <a:r>
              <a:rPr lang="en" sz="900"/>
              <a:t>: Can we compress parts of the given model graph?</a:t>
            </a:r>
            <a:endParaRPr sz="900"/>
          </a:p>
          <a:p>
            <a:pPr marL="914400" lvl="1" indent="-285750" algn="l" rtl="0">
              <a:lnSpc>
                <a:spcPct val="115000"/>
              </a:lnSpc>
              <a:spcBef>
                <a:spcPts val="0"/>
              </a:spcBef>
              <a:spcAft>
                <a:spcPts val="0"/>
              </a:spcAft>
              <a:buSzPts val="900"/>
              <a:buChar char="○"/>
            </a:pPr>
            <a:r>
              <a:rPr lang="en" sz="900" b="1"/>
              <a:t>Learning Techniques</a:t>
            </a:r>
            <a:r>
              <a:rPr lang="en" sz="900"/>
              <a:t>: Can we train the model better? Techniques may involve the data and/or loss functions.</a:t>
            </a:r>
            <a:endParaRPr sz="900"/>
          </a:p>
          <a:p>
            <a:pPr marL="914400" lvl="1" indent="-285750" algn="l" rtl="0">
              <a:lnSpc>
                <a:spcPct val="115000"/>
              </a:lnSpc>
              <a:spcBef>
                <a:spcPts val="0"/>
              </a:spcBef>
              <a:spcAft>
                <a:spcPts val="0"/>
              </a:spcAft>
              <a:buSzPts val="900"/>
              <a:buChar char="○"/>
            </a:pPr>
            <a:r>
              <a:rPr lang="en" sz="900" b="1"/>
              <a:t>Architectural</a:t>
            </a:r>
            <a:r>
              <a:rPr lang="en" sz="900"/>
              <a:t>: Can we use/design layers and architectures which are fundamentally more efficient?</a:t>
            </a:r>
            <a:endParaRPr sz="900"/>
          </a:p>
          <a:p>
            <a:pPr marL="914400" lvl="1" indent="-285750" algn="l" rtl="0">
              <a:lnSpc>
                <a:spcPct val="115000"/>
              </a:lnSpc>
              <a:spcBef>
                <a:spcPts val="0"/>
              </a:spcBef>
              <a:spcAft>
                <a:spcPts val="0"/>
              </a:spcAft>
              <a:buSzPts val="900"/>
              <a:buChar char="○"/>
            </a:pPr>
            <a:r>
              <a:rPr lang="en" sz="900" b="1"/>
              <a:t>Automation</a:t>
            </a:r>
            <a:r>
              <a:rPr lang="en" sz="900"/>
              <a:t>: Can we search for more efficient models?</a:t>
            </a:r>
            <a:endParaRPr sz="900"/>
          </a:p>
          <a:p>
            <a:pPr marL="914400" lvl="1" indent="-285750" algn="l" rtl="0">
              <a:lnSpc>
                <a:spcPct val="115000"/>
              </a:lnSpc>
              <a:spcBef>
                <a:spcPts val="0"/>
              </a:spcBef>
              <a:spcAft>
                <a:spcPts val="0"/>
              </a:spcAft>
              <a:buSzPts val="900"/>
              <a:buChar char="○"/>
            </a:pPr>
            <a:r>
              <a:rPr lang="en" sz="900" b="1"/>
              <a:t>CS-Based:</a:t>
            </a:r>
            <a:endParaRPr sz="900" b="1"/>
          </a:p>
          <a:p>
            <a:pPr marL="1371600" lvl="2" indent="-285750" algn="l" rtl="0">
              <a:lnSpc>
                <a:spcPct val="115000"/>
              </a:lnSpc>
              <a:spcBef>
                <a:spcPts val="0"/>
              </a:spcBef>
              <a:spcAft>
                <a:spcPts val="0"/>
              </a:spcAft>
              <a:buSzPts val="900"/>
              <a:buChar char="■"/>
            </a:pPr>
            <a:r>
              <a:rPr lang="en" sz="900" b="1"/>
              <a:t>Caching</a:t>
            </a:r>
            <a:r>
              <a:rPr lang="en" sz="900"/>
              <a:t>: if some inputs are more common than others. Before calling model, check cache</a:t>
            </a:r>
            <a:endParaRPr sz="900"/>
          </a:p>
          <a:p>
            <a:pPr marL="1371600" lvl="2" indent="-285750" algn="l" rtl="0">
              <a:lnSpc>
                <a:spcPct val="115000"/>
              </a:lnSpc>
              <a:spcBef>
                <a:spcPts val="0"/>
              </a:spcBef>
              <a:spcAft>
                <a:spcPts val="0"/>
              </a:spcAft>
              <a:buSzPts val="900"/>
              <a:buChar char="■"/>
            </a:pPr>
            <a:r>
              <a:rPr lang="en" sz="900" b="1"/>
              <a:t>Batching</a:t>
            </a:r>
            <a:r>
              <a:rPr lang="en" sz="900"/>
              <a:t>: Gather prediction requests until you have a batch, then perform them in parallel as a batch. Batch size tradeoffs between throughput and latency</a:t>
            </a:r>
            <a:endParaRPr sz="900"/>
          </a:p>
        </p:txBody>
      </p:sp>
      <p:pic>
        <p:nvPicPr>
          <p:cNvPr id="399" name="Google Shape;399;p47"/>
          <p:cNvPicPr preferRelativeResize="0"/>
          <p:nvPr/>
        </p:nvPicPr>
        <p:blipFill>
          <a:blip r:embed="rId3">
            <a:alphaModFix/>
          </a:blip>
          <a:stretch>
            <a:fillRect/>
          </a:stretch>
        </p:blipFill>
        <p:spPr>
          <a:xfrm>
            <a:off x="567125" y="569494"/>
            <a:ext cx="2425950" cy="627350"/>
          </a:xfrm>
          <a:prstGeom prst="rect">
            <a:avLst/>
          </a:prstGeom>
          <a:noFill/>
          <a:ln>
            <a:noFill/>
          </a:ln>
        </p:spPr>
      </p:pic>
      <p:pic>
        <p:nvPicPr>
          <p:cNvPr id="400" name="Google Shape;400;p47"/>
          <p:cNvPicPr preferRelativeResize="0"/>
          <p:nvPr/>
        </p:nvPicPr>
        <p:blipFill>
          <a:blip r:embed="rId4">
            <a:alphaModFix/>
          </a:blip>
          <a:stretch>
            <a:fillRect/>
          </a:stretch>
        </p:blipFill>
        <p:spPr>
          <a:xfrm>
            <a:off x="5543575" y="3322775"/>
            <a:ext cx="2185975" cy="1701775"/>
          </a:xfrm>
          <a:prstGeom prst="rect">
            <a:avLst/>
          </a:prstGeom>
          <a:noFill/>
          <a:ln>
            <a:noFill/>
          </a:ln>
        </p:spPr>
      </p:pic>
      <p:sp>
        <p:nvSpPr>
          <p:cNvPr id="2" name="TextBox 1">
            <a:extLst>
              <a:ext uri="{FF2B5EF4-FFF2-40B4-BE49-F238E27FC236}">
                <a16:creationId xmlns:a16="http://schemas.microsoft.com/office/drawing/2014/main" id="{A42B3C03-0799-23B7-B354-62A49C90305A}"/>
              </a:ext>
            </a:extLst>
          </p:cNvPr>
          <p:cNvSpPr txBox="1"/>
          <p:nvPr/>
        </p:nvSpPr>
        <p:spPr>
          <a:xfrm>
            <a:off x="8587590" y="4983293"/>
            <a:ext cx="643125" cy="200055"/>
          </a:xfrm>
          <a:prstGeom prst="rect">
            <a:avLst/>
          </a:prstGeom>
          <a:noFill/>
        </p:spPr>
        <p:txBody>
          <a:bodyPr wrap="none" rtlCol="0">
            <a:spAutoFit/>
          </a:bodyPr>
          <a:lstStyle/>
          <a:p>
            <a:r>
              <a:rPr lang="en-US" sz="700" i="1" dirty="0"/>
              <a:t>Efficient DL</a:t>
            </a:r>
          </a:p>
        </p:txBody>
      </p:sp>
      <p:sp>
        <p:nvSpPr>
          <p:cNvPr id="3" name="Slide Number Placeholder 2">
            <a:extLst>
              <a:ext uri="{FF2B5EF4-FFF2-40B4-BE49-F238E27FC236}">
                <a16:creationId xmlns:a16="http://schemas.microsoft.com/office/drawing/2014/main" id="{688B0E79-C906-7240-E260-AA618D7DF5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fade">
                                      <p:cBhvr>
                                        <p:cTn id="7" dur="1000"/>
                                        <p:tgtEl>
                                          <p:spTgt spid="397"/>
                                        </p:tgtEl>
                                      </p:cBhvr>
                                    </p:animEffect>
                                  </p:childTnLst>
                                </p:cTn>
                              </p:par>
                              <p:par>
                                <p:cTn id="8" presetID="10" presetClass="entr" presetSubtype="0" fill="hold" nodeType="withEffect">
                                  <p:stCondLst>
                                    <p:cond delay="0"/>
                                  </p:stCondLst>
                                  <p:childTnLst>
                                    <p:set>
                                      <p:cBhvr>
                                        <p:cTn id="9" dur="1" fill="hold">
                                          <p:stCondLst>
                                            <p:cond delay="0"/>
                                          </p:stCondLst>
                                        </p:cTn>
                                        <p:tgtEl>
                                          <p:spTgt spid="399"/>
                                        </p:tgtEl>
                                        <p:attrNameLst>
                                          <p:attrName>style.visibility</p:attrName>
                                        </p:attrNameLst>
                                      </p:cBhvr>
                                      <p:to>
                                        <p:strVal val="visible"/>
                                      </p:to>
                                    </p:set>
                                    <p:animEffect transition="in" filter="fade">
                                      <p:cBhvr>
                                        <p:cTn id="10" dur="1000"/>
                                        <p:tgtEl>
                                          <p:spTgt spid="399"/>
                                        </p:tgtEl>
                                      </p:cBhvr>
                                    </p:animEffect>
                                  </p:childTnLst>
                                </p:cTn>
                              </p:par>
                              <p:par>
                                <p:cTn id="11" presetID="10" presetClass="entr" presetSubtype="0" fill="hold" nodeType="withEffect">
                                  <p:stCondLst>
                                    <p:cond delay="0"/>
                                  </p:stCondLst>
                                  <p:childTnLst>
                                    <p:set>
                                      <p:cBhvr>
                                        <p:cTn id="12" dur="1" fill="hold">
                                          <p:stCondLst>
                                            <p:cond delay="0"/>
                                          </p:stCondLst>
                                        </p:cTn>
                                        <p:tgtEl>
                                          <p:spTgt spid="400"/>
                                        </p:tgtEl>
                                        <p:attrNameLst>
                                          <p:attrName>style.visibility</p:attrName>
                                        </p:attrNameLst>
                                      </p:cBhvr>
                                      <p:to>
                                        <p:strVal val="visible"/>
                                      </p:to>
                                    </p:set>
                                    <p:animEffect transition="in" filter="fade">
                                      <p:cBhvr>
                                        <p:cTn id="13" dur="10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What losses are used for semantic segmentation?</a:t>
            </a:r>
            <a:endParaRPr b="1" u="sng" dirty="0"/>
          </a:p>
        </p:txBody>
      </p:sp>
      <p:sp>
        <p:nvSpPr>
          <p:cNvPr id="130" name="Google Shape;130;p19"/>
          <p:cNvSpPr txBox="1"/>
          <p:nvPr/>
        </p:nvSpPr>
        <p:spPr>
          <a:xfrm>
            <a:off x="-33122" y="132785"/>
            <a:ext cx="8765100" cy="1639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Cross entropy</a:t>
            </a:r>
            <a:endParaRPr/>
          </a:p>
          <a:p>
            <a:pPr marL="457200" lvl="0" indent="-317500" algn="l" rtl="0">
              <a:lnSpc>
                <a:spcPct val="115000"/>
              </a:lnSpc>
              <a:spcBef>
                <a:spcPts val="0"/>
              </a:spcBef>
              <a:spcAft>
                <a:spcPts val="0"/>
              </a:spcAft>
              <a:buSzPts val="1400"/>
              <a:buChar char="●"/>
            </a:pPr>
            <a:r>
              <a:rPr lang="en"/>
              <a:t>Dice loss</a:t>
            </a:r>
            <a:endParaRPr/>
          </a:p>
          <a:p>
            <a:pPr marL="914400" lvl="1" indent="-317500" algn="l" rtl="0">
              <a:lnSpc>
                <a:spcPct val="115000"/>
              </a:lnSpc>
              <a:spcBef>
                <a:spcPts val="0"/>
              </a:spcBef>
              <a:spcAft>
                <a:spcPts val="0"/>
              </a:spcAft>
              <a:buSzPts val="1400"/>
              <a:buChar char="○"/>
            </a:pPr>
            <a:r>
              <a:rPr lang="en"/>
              <a:t>I.e., IoU loss</a:t>
            </a:r>
            <a:endParaRPr/>
          </a:p>
          <a:p>
            <a:pPr marL="914400" lvl="1" indent="-317500" algn="l" rtl="0">
              <a:lnSpc>
                <a:spcPct val="115000"/>
              </a:lnSpc>
              <a:spcBef>
                <a:spcPts val="0"/>
              </a:spcBef>
              <a:spcAft>
                <a:spcPts val="0"/>
              </a:spcAft>
              <a:buSzPts val="1400"/>
              <a:buChar char="○"/>
            </a:pPr>
            <a:r>
              <a:rPr lang="en"/>
              <a:t>In practice a “soft dice loss” is used, where A is the probability map mask and the g.t. Mask</a:t>
            </a:r>
            <a:endParaRPr/>
          </a:p>
          <a:p>
            <a:pPr marL="914400" lvl="1" indent="-317500" algn="l" rtl="0">
              <a:lnSpc>
                <a:spcPct val="115000"/>
              </a:lnSpc>
              <a:spcBef>
                <a:spcPts val="0"/>
              </a:spcBef>
              <a:spcAft>
                <a:spcPts val="0"/>
              </a:spcAft>
              <a:buSzPts val="1400"/>
              <a:buChar char="○"/>
            </a:pPr>
            <a:r>
              <a:rPr lang="en"/>
              <a:t>In general, this is conceptually more “direct”, but cross entropy can be better in implementation because it has nicer gradient properties which do not explode as easily</a:t>
            </a:r>
            <a:endParaRPr/>
          </a:p>
        </p:txBody>
      </p:sp>
      <p:grpSp>
        <p:nvGrpSpPr>
          <p:cNvPr id="132" name="Google Shape;132;p19"/>
          <p:cNvGrpSpPr/>
          <p:nvPr/>
        </p:nvGrpSpPr>
        <p:grpSpPr>
          <a:xfrm>
            <a:off x="808025" y="2314810"/>
            <a:ext cx="1782558" cy="420819"/>
            <a:chOff x="1230650" y="1747885"/>
            <a:chExt cx="1782558" cy="420819"/>
          </a:xfrm>
        </p:grpSpPr>
        <p:pic>
          <p:nvPicPr>
            <p:cNvPr id="133" name="Google Shape;133;p19"/>
            <p:cNvPicPr preferRelativeResize="0"/>
            <p:nvPr/>
          </p:nvPicPr>
          <p:blipFill>
            <a:blip r:embed="rId3">
              <a:alphaModFix/>
            </a:blip>
            <a:stretch>
              <a:fillRect/>
            </a:stretch>
          </p:blipFill>
          <p:spPr>
            <a:xfrm>
              <a:off x="2440700" y="1768504"/>
              <a:ext cx="572508" cy="400200"/>
            </a:xfrm>
            <a:prstGeom prst="rect">
              <a:avLst/>
            </a:prstGeom>
            <a:noFill/>
            <a:ln>
              <a:noFill/>
            </a:ln>
          </p:spPr>
        </p:pic>
        <p:sp>
          <p:nvSpPr>
            <p:cNvPr id="134" name="Google Shape;134;p19"/>
            <p:cNvSpPr txBox="1"/>
            <p:nvPr/>
          </p:nvSpPr>
          <p:spPr>
            <a:xfrm>
              <a:off x="1230650" y="1747885"/>
              <a:ext cx="142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Dice loss = 1-</a:t>
              </a:r>
              <a:endParaRPr/>
            </a:p>
          </p:txBody>
        </p:sp>
      </p:grpSp>
      <p:pic>
        <p:nvPicPr>
          <p:cNvPr id="135" name="Google Shape;135;p19"/>
          <p:cNvPicPr preferRelativeResize="0"/>
          <p:nvPr/>
        </p:nvPicPr>
        <p:blipFill>
          <a:blip r:embed="rId4">
            <a:alphaModFix/>
          </a:blip>
          <a:stretch>
            <a:fillRect/>
          </a:stretch>
        </p:blipFill>
        <p:spPr>
          <a:xfrm>
            <a:off x="22725" y="3022029"/>
            <a:ext cx="8839201" cy="1344739"/>
          </a:xfrm>
          <a:prstGeom prst="rect">
            <a:avLst/>
          </a:prstGeom>
          <a:noFill/>
          <a:ln>
            <a:noFill/>
          </a:ln>
        </p:spPr>
      </p:pic>
      <p:sp>
        <p:nvSpPr>
          <p:cNvPr id="2" name="TextBox 1">
            <a:extLst>
              <a:ext uri="{FF2B5EF4-FFF2-40B4-BE49-F238E27FC236}">
                <a16:creationId xmlns:a16="http://schemas.microsoft.com/office/drawing/2014/main" id="{D089707C-4D3B-6193-F75B-9361B98B00BB}"/>
              </a:ext>
            </a:extLst>
          </p:cNvPr>
          <p:cNvSpPr txBox="1"/>
          <p:nvPr/>
        </p:nvSpPr>
        <p:spPr>
          <a:xfrm>
            <a:off x="7809655" y="4983881"/>
            <a:ext cx="1426994" cy="200055"/>
          </a:xfrm>
          <a:prstGeom prst="rect">
            <a:avLst/>
          </a:prstGeom>
          <a:noFill/>
        </p:spPr>
        <p:txBody>
          <a:bodyPr wrap="none" rtlCol="0">
            <a:spAutoFit/>
          </a:bodyPr>
          <a:lstStyle/>
          <a:p>
            <a:r>
              <a:rPr lang="en-US" sz="700" i="1" dirty="0"/>
              <a:t>Object Detection/Segmentation</a:t>
            </a:r>
          </a:p>
        </p:txBody>
      </p:sp>
      <p:sp>
        <p:nvSpPr>
          <p:cNvPr id="3" name="Slide Number Placeholder 2">
            <a:extLst>
              <a:ext uri="{FF2B5EF4-FFF2-40B4-BE49-F238E27FC236}">
                <a16:creationId xmlns:a16="http://schemas.microsoft.com/office/drawing/2014/main" id="{94583D0A-1DD1-7D0E-F14A-68A4972C5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1000"/>
                                        <p:tgtEl>
                                          <p:spTgt spid="132"/>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1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Explain some compression and architectural based methods for efficient DL.</a:t>
            </a:r>
            <a:endParaRPr b="1" u="sng"/>
          </a:p>
        </p:txBody>
      </p:sp>
      <p:pic>
        <p:nvPicPr>
          <p:cNvPr id="407" name="Google Shape;407;p48"/>
          <p:cNvPicPr preferRelativeResize="0"/>
          <p:nvPr/>
        </p:nvPicPr>
        <p:blipFill>
          <a:blip r:embed="rId3">
            <a:alphaModFix/>
          </a:blip>
          <a:stretch>
            <a:fillRect/>
          </a:stretch>
        </p:blipFill>
        <p:spPr>
          <a:xfrm>
            <a:off x="0" y="414625"/>
            <a:ext cx="9103150" cy="3595924"/>
          </a:xfrm>
          <a:prstGeom prst="rect">
            <a:avLst/>
          </a:prstGeom>
          <a:noFill/>
          <a:ln>
            <a:noFill/>
          </a:ln>
        </p:spPr>
      </p:pic>
      <p:pic>
        <p:nvPicPr>
          <p:cNvPr id="408" name="Google Shape;408;p48"/>
          <p:cNvPicPr preferRelativeResize="0"/>
          <p:nvPr/>
        </p:nvPicPr>
        <p:blipFill>
          <a:blip r:embed="rId4">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6DC1B15D-13AC-16A1-6F45-CB03148C4D6D}"/>
              </a:ext>
            </a:extLst>
          </p:cNvPr>
          <p:cNvSpPr txBox="1"/>
          <p:nvPr/>
        </p:nvSpPr>
        <p:spPr>
          <a:xfrm>
            <a:off x="8587590" y="4983293"/>
            <a:ext cx="643125" cy="200055"/>
          </a:xfrm>
          <a:prstGeom prst="rect">
            <a:avLst/>
          </a:prstGeom>
          <a:noFill/>
        </p:spPr>
        <p:txBody>
          <a:bodyPr wrap="none" rtlCol="0">
            <a:spAutoFit/>
          </a:bodyPr>
          <a:lstStyle/>
          <a:p>
            <a:r>
              <a:rPr lang="en-US" sz="700" i="1" dirty="0"/>
              <a:t>Efficient DL</a:t>
            </a:r>
          </a:p>
        </p:txBody>
      </p:sp>
      <p:sp>
        <p:nvSpPr>
          <p:cNvPr id="3" name="Slide Number Placeholder 2">
            <a:extLst>
              <a:ext uri="{FF2B5EF4-FFF2-40B4-BE49-F238E27FC236}">
                <a16:creationId xmlns:a16="http://schemas.microsoft.com/office/drawing/2014/main" id="{4072DFBF-BAE8-8EE1-C6A1-F8F787A8F2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Explain some learning and automation based methods for efficient DL.</a:t>
            </a:r>
            <a:endParaRPr b="1" u="sng"/>
          </a:p>
        </p:txBody>
      </p:sp>
      <p:grpSp>
        <p:nvGrpSpPr>
          <p:cNvPr id="415" name="Google Shape;415;p49"/>
          <p:cNvGrpSpPr/>
          <p:nvPr/>
        </p:nvGrpSpPr>
        <p:grpSpPr>
          <a:xfrm>
            <a:off x="352069" y="309719"/>
            <a:ext cx="7991077" cy="4524080"/>
            <a:chOff x="565038" y="465178"/>
            <a:chExt cx="7754563" cy="4315224"/>
          </a:xfrm>
        </p:grpSpPr>
        <p:pic>
          <p:nvPicPr>
            <p:cNvPr id="416" name="Google Shape;416;p49"/>
            <p:cNvPicPr preferRelativeResize="0"/>
            <p:nvPr/>
          </p:nvPicPr>
          <p:blipFill>
            <a:blip r:embed="rId3">
              <a:alphaModFix/>
            </a:blip>
            <a:stretch>
              <a:fillRect/>
            </a:stretch>
          </p:blipFill>
          <p:spPr>
            <a:xfrm>
              <a:off x="565038" y="929625"/>
              <a:ext cx="7754563" cy="3850776"/>
            </a:xfrm>
            <a:prstGeom prst="rect">
              <a:avLst/>
            </a:prstGeom>
            <a:noFill/>
            <a:ln>
              <a:noFill/>
            </a:ln>
          </p:spPr>
        </p:pic>
        <p:pic>
          <p:nvPicPr>
            <p:cNvPr id="417" name="Google Shape;417;p49"/>
            <p:cNvPicPr preferRelativeResize="0"/>
            <p:nvPr/>
          </p:nvPicPr>
          <p:blipFill rotWithShape="1">
            <a:blip r:embed="rId4">
              <a:alphaModFix/>
            </a:blip>
            <a:srcRect b="83809"/>
            <a:stretch/>
          </p:blipFill>
          <p:spPr>
            <a:xfrm>
              <a:off x="598588" y="465178"/>
              <a:ext cx="7699251" cy="479624"/>
            </a:xfrm>
            <a:prstGeom prst="rect">
              <a:avLst/>
            </a:prstGeom>
            <a:noFill/>
            <a:ln>
              <a:noFill/>
            </a:ln>
          </p:spPr>
        </p:pic>
      </p:grpSp>
      <p:pic>
        <p:nvPicPr>
          <p:cNvPr id="418" name="Google Shape;418;p49"/>
          <p:cNvPicPr preferRelativeResize="0"/>
          <p:nvPr/>
        </p:nvPicPr>
        <p:blipFill>
          <a:blip r:embed="rId5">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AD8DE58B-899F-7EF3-A50C-4C97C12BBB38}"/>
              </a:ext>
            </a:extLst>
          </p:cNvPr>
          <p:cNvSpPr txBox="1"/>
          <p:nvPr/>
        </p:nvSpPr>
        <p:spPr>
          <a:xfrm>
            <a:off x="8587590" y="4983293"/>
            <a:ext cx="643125" cy="200055"/>
          </a:xfrm>
          <a:prstGeom prst="rect">
            <a:avLst/>
          </a:prstGeom>
          <a:noFill/>
        </p:spPr>
        <p:txBody>
          <a:bodyPr wrap="none" rtlCol="0">
            <a:spAutoFit/>
          </a:bodyPr>
          <a:lstStyle/>
          <a:p>
            <a:r>
              <a:rPr lang="en-US" sz="700" i="1" dirty="0"/>
              <a:t>Efficient DL</a:t>
            </a:r>
          </a:p>
        </p:txBody>
      </p:sp>
      <p:sp>
        <p:nvSpPr>
          <p:cNvPr id="3" name="Slide Number Placeholder 2">
            <a:extLst>
              <a:ext uri="{FF2B5EF4-FFF2-40B4-BE49-F238E27FC236}">
                <a16:creationId xmlns:a16="http://schemas.microsoft.com/office/drawing/2014/main" id="{A4926297-EEF6-D20F-7E19-29F28FEDBC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10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0"/>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does QAT work? What types of errors can be incurred?</a:t>
            </a:r>
            <a:endParaRPr b="1" u="sng"/>
          </a:p>
        </p:txBody>
      </p:sp>
      <p:pic>
        <p:nvPicPr>
          <p:cNvPr id="425" name="Google Shape;425;p50"/>
          <p:cNvPicPr preferRelativeResize="0"/>
          <p:nvPr/>
        </p:nvPicPr>
        <p:blipFill>
          <a:blip r:embed="rId3">
            <a:alphaModFix/>
          </a:blip>
          <a:stretch>
            <a:fillRect/>
          </a:stretch>
        </p:blipFill>
        <p:spPr>
          <a:xfrm>
            <a:off x="94600" y="437301"/>
            <a:ext cx="3544750" cy="2313326"/>
          </a:xfrm>
          <a:prstGeom prst="rect">
            <a:avLst/>
          </a:prstGeom>
          <a:noFill/>
          <a:ln>
            <a:noFill/>
          </a:ln>
        </p:spPr>
      </p:pic>
      <p:pic>
        <p:nvPicPr>
          <p:cNvPr id="426" name="Google Shape;426;p50"/>
          <p:cNvPicPr preferRelativeResize="0"/>
          <p:nvPr/>
        </p:nvPicPr>
        <p:blipFill>
          <a:blip r:embed="rId4">
            <a:alphaModFix/>
          </a:blip>
          <a:stretch>
            <a:fillRect/>
          </a:stretch>
        </p:blipFill>
        <p:spPr>
          <a:xfrm>
            <a:off x="5809825" y="69126"/>
            <a:ext cx="3070350" cy="1244250"/>
          </a:xfrm>
          <a:prstGeom prst="rect">
            <a:avLst/>
          </a:prstGeom>
          <a:noFill/>
          <a:ln>
            <a:noFill/>
          </a:ln>
        </p:spPr>
      </p:pic>
      <p:pic>
        <p:nvPicPr>
          <p:cNvPr id="427" name="Google Shape;427;p50"/>
          <p:cNvPicPr preferRelativeResize="0"/>
          <p:nvPr/>
        </p:nvPicPr>
        <p:blipFill>
          <a:blip r:embed="rId5">
            <a:alphaModFix/>
          </a:blip>
          <a:stretch>
            <a:fillRect/>
          </a:stretch>
        </p:blipFill>
        <p:spPr>
          <a:xfrm>
            <a:off x="4043725" y="1454925"/>
            <a:ext cx="4897551" cy="889354"/>
          </a:xfrm>
          <a:prstGeom prst="rect">
            <a:avLst/>
          </a:prstGeom>
          <a:noFill/>
          <a:ln>
            <a:noFill/>
          </a:ln>
        </p:spPr>
      </p:pic>
      <p:pic>
        <p:nvPicPr>
          <p:cNvPr id="428" name="Google Shape;428;p50"/>
          <p:cNvPicPr preferRelativeResize="0"/>
          <p:nvPr/>
        </p:nvPicPr>
        <p:blipFill>
          <a:blip r:embed="rId6">
            <a:alphaModFix/>
          </a:blip>
          <a:stretch>
            <a:fillRect/>
          </a:stretch>
        </p:blipFill>
        <p:spPr>
          <a:xfrm>
            <a:off x="206525" y="2804775"/>
            <a:ext cx="2936711" cy="1244250"/>
          </a:xfrm>
          <a:prstGeom prst="rect">
            <a:avLst/>
          </a:prstGeom>
          <a:noFill/>
          <a:ln>
            <a:noFill/>
          </a:ln>
        </p:spPr>
      </p:pic>
      <p:sp>
        <p:nvSpPr>
          <p:cNvPr id="2" name="TextBox 1">
            <a:extLst>
              <a:ext uri="{FF2B5EF4-FFF2-40B4-BE49-F238E27FC236}">
                <a16:creationId xmlns:a16="http://schemas.microsoft.com/office/drawing/2014/main" id="{92D0748F-E68C-9822-B9B5-671F285D4446}"/>
              </a:ext>
            </a:extLst>
          </p:cNvPr>
          <p:cNvSpPr txBox="1"/>
          <p:nvPr/>
        </p:nvSpPr>
        <p:spPr>
          <a:xfrm>
            <a:off x="8587590" y="4983293"/>
            <a:ext cx="643125" cy="200055"/>
          </a:xfrm>
          <a:prstGeom prst="rect">
            <a:avLst/>
          </a:prstGeom>
          <a:noFill/>
        </p:spPr>
        <p:txBody>
          <a:bodyPr wrap="none" rtlCol="0">
            <a:spAutoFit/>
          </a:bodyPr>
          <a:lstStyle/>
          <a:p>
            <a:r>
              <a:rPr lang="en-US" sz="700" i="1" dirty="0"/>
              <a:t>Efficient DL</a:t>
            </a:r>
          </a:p>
        </p:txBody>
      </p:sp>
      <p:sp>
        <p:nvSpPr>
          <p:cNvPr id="3" name="Slide Number Placeholder 2">
            <a:extLst>
              <a:ext uri="{FF2B5EF4-FFF2-40B4-BE49-F238E27FC236}">
                <a16:creationId xmlns:a16="http://schemas.microsoft.com/office/drawing/2014/main" id="{9893DE1E-9395-55B3-BD1B-DD4C55D17A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1"/>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does the backwards pass work during QAT?</a:t>
            </a:r>
            <a:endParaRPr b="1" u="sng"/>
          </a:p>
        </p:txBody>
      </p:sp>
      <p:sp>
        <p:nvSpPr>
          <p:cNvPr id="435" name="Google Shape;435;p51"/>
          <p:cNvSpPr txBox="1"/>
          <p:nvPr/>
        </p:nvSpPr>
        <p:spPr>
          <a:xfrm>
            <a:off x="58775" y="572200"/>
            <a:ext cx="8997900" cy="1695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Since a QAT model is a piecewise constant function where gradients vanishes almost everywhere (as quantization is non-differentiable), we cannot perform vanilla backprop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Instead, we use a “straight-through estimator” (STE), ignoring the fakequant node and bypassing it as if it was an identity function.</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This “gradient” is not the actual gradient of the loss function, yet empirically/heuristically seems to work (this is still not fully understood)</a:t>
            </a:r>
            <a:endParaRPr sz="1200">
              <a:solidFill>
                <a:schemeClr val="dk1"/>
              </a:solidFill>
            </a:endParaRPr>
          </a:p>
        </p:txBody>
      </p:sp>
      <p:pic>
        <p:nvPicPr>
          <p:cNvPr id="436" name="Google Shape;436;p51"/>
          <p:cNvPicPr preferRelativeResize="0"/>
          <p:nvPr/>
        </p:nvPicPr>
        <p:blipFill>
          <a:blip r:embed="rId3">
            <a:alphaModFix/>
          </a:blip>
          <a:stretch>
            <a:fillRect/>
          </a:stretch>
        </p:blipFill>
        <p:spPr>
          <a:xfrm>
            <a:off x="721225" y="2085975"/>
            <a:ext cx="4902480" cy="2723600"/>
          </a:xfrm>
          <a:prstGeom prst="rect">
            <a:avLst/>
          </a:prstGeom>
          <a:noFill/>
          <a:ln>
            <a:noFill/>
          </a:ln>
        </p:spPr>
      </p:pic>
      <p:sp>
        <p:nvSpPr>
          <p:cNvPr id="2" name="TextBox 1">
            <a:extLst>
              <a:ext uri="{FF2B5EF4-FFF2-40B4-BE49-F238E27FC236}">
                <a16:creationId xmlns:a16="http://schemas.microsoft.com/office/drawing/2014/main" id="{B576C82F-18E4-F37B-8F8C-A2FC64CFBAC7}"/>
              </a:ext>
            </a:extLst>
          </p:cNvPr>
          <p:cNvSpPr txBox="1"/>
          <p:nvPr/>
        </p:nvSpPr>
        <p:spPr>
          <a:xfrm>
            <a:off x="8587590" y="4983293"/>
            <a:ext cx="643125" cy="200055"/>
          </a:xfrm>
          <a:prstGeom prst="rect">
            <a:avLst/>
          </a:prstGeom>
          <a:noFill/>
        </p:spPr>
        <p:txBody>
          <a:bodyPr wrap="none" rtlCol="0">
            <a:spAutoFit/>
          </a:bodyPr>
          <a:lstStyle/>
          <a:p>
            <a:r>
              <a:rPr lang="en-US" sz="700" i="1" dirty="0"/>
              <a:t>Efficient DL</a:t>
            </a:r>
          </a:p>
        </p:txBody>
      </p:sp>
      <p:sp>
        <p:nvSpPr>
          <p:cNvPr id="3" name="Slide Number Placeholder 2">
            <a:extLst>
              <a:ext uri="{FF2B5EF4-FFF2-40B4-BE49-F238E27FC236}">
                <a16:creationId xmlns:a16="http://schemas.microsoft.com/office/drawing/2014/main" id="{5C8F65E1-74F7-0EB6-70DC-DBE50D4AE9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P spid="2"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440"/>
        <p:cNvGrpSpPr/>
        <p:nvPr/>
      </p:nvGrpSpPr>
      <p:grpSpPr>
        <a:xfrm>
          <a:off x="0" y="0"/>
          <a:ext cx="0" cy="0"/>
          <a:chOff x="0" y="0"/>
          <a:chExt cx="0" cy="0"/>
        </a:xfrm>
      </p:grpSpPr>
      <p:sp>
        <p:nvSpPr>
          <p:cNvPr id="441" name="Google Shape;441;p52"/>
          <p:cNvSpPr txBox="1"/>
          <p:nvPr/>
        </p:nvSpPr>
        <p:spPr>
          <a:xfrm>
            <a:off x="0" y="221225"/>
            <a:ext cx="91440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3D Deep Learning</a:t>
            </a:r>
            <a:endParaRPr sz="5000" b="1"/>
          </a:p>
        </p:txBody>
      </p:sp>
      <p:sp>
        <p:nvSpPr>
          <p:cNvPr id="2" name="Slide Number Placeholder 1">
            <a:extLst>
              <a:ext uri="{FF2B5EF4-FFF2-40B4-BE49-F238E27FC236}">
                <a16:creationId xmlns:a16="http://schemas.microsoft.com/office/drawing/2014/main" id="{5E720947-84AE-ACD6-20DA-38B7CF645A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5"/>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 3D convolutions, and deconv/transpose convs work?</a:t>
            </a:r>
            <a:endParaRPr b="1" u="sng"/>
          </a:p>
        </p:txBody>
      </p:sp>
      <p:sp>
        <p:nvSpPr>
          <p:cNvPr id="466" name="Google Shape;466;p55"/>
          <p:cNvSpPr txBox="1"/>
          <p:nvPr/>
        </p:nvSpPr>
        <p:spPr>
          <a:xfrm>
            <a:off x="-33122" y="132785"/>
            <a:ext cx="8765100" cy="1143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Instead of 3D n x n x C kernels/filters, we use 4D n x n x n x C kernels/filters to slide over the 4D input of W x H x D x C</a:t>
            </a:r>
            <a:endParaRPr/>
          </a:p>
          <a:p>
            <a:pPr marL="914400" lvl="1" indent="-317500" algn="l" rtl="0">
              <a:lnSpc>
                <a:spcPct val="115000"/>
              </a:lnSpc>
              <a:spcBef>
                <a:spcPts val="0"/>
              </a:spcBef>
              <a:spcAft>
                <a:spcPts val="0"/>
              </a:spcAft>
              <a:buSzPts val="1400"/>
              <a:buChar char="○"/>
            </a:pPr>
            <a:r>
              <a:rPr lang="en"/>
              <a:t>Sliding dot product aggregates local features in 3D; width, height, and depth</a:t>
            </a:r>
            <a:endParaRPr/>
          </a:p>
          <a:p>
            <a:pPr marL="457200" lvl="0" indent="-317500" algn="l" rtl="0">
              <a:lnSpc>
                <a:spcPct val="115000"/>
              </a:lnSpc>
              <a:spcBef>
                <a:spcPts val="0"/>
              </a:spcBef>
              <a:spcAft>
                <a:spcPts val="0"/>
              </a:spcAft>
              <a:buSzPts val="1400"/>
              <a:buChar char="●"/>
            </a:pPr>
            <a:r>
              <a:rPr lang="en"/>
              <a:t>Deconvolution is similar, but uses padding in between to increase spatial size of output feature map</a:t>
            </a:r>
            <a:endParaRPr/>
          </a:p>
        </p:txBody>
      </p:sp>
      <p:pic>
        <p:nvPicPr>
          <p:cNvPr id="468" name="Google Shape;468;p55"/>
          <p:cNvPicPr preferRelativeResize="0"/>
          <p:nvPr/>
        </p:nvPicPr>
        <p:blipFill>
          <a:blip r:embed="rId3">
            <a:alphaModFix/>
          </a:blip>
          <a:stretch>
            <a:fillRect/>
          </a:stretch>
        </p:blipFill>
        <p:spPr>
          <a:xfrm>
            <a:off x="152400" y="2724400"/>
            <a:ext cx="3626725" cy="2266701"/>
          </a:xfrm>
          <a:prstGeom prst="rect">
            <a:avLst/>
          </a:prstGeom>
          <a:noFill/>
          <a:ln>
            <a:noFill/>
          </a:ln>
        </p:spPr>
      </p:pic>
      <p:sp>
        <p:nvSpPr>
          <p:cNvPr id="2" name="TextBox 1">
            <a:extLst>
              <a:ext uri="{FF2B5EF4-FFF2-40B4-BE49-F238E27FC236}">
                <a16:creationId xmlns:a16="http://schemas.microsoft.com/office/drawing/2014/main" id="{D08076AE-01EC-83C1-9AB7-DC6229062399}"/>
              </a:ext>
            </a:extLst>
          </p:cNvPr>
          <p:cNvSpPr txBox="1"/>
          <p:nvPr/>
        </p:nvSpPr>
        <p:spPr>
          <a:xfrm>
            <a:off x="8746808" y="4956789"/>
            <a:ext cx="437940" cy="200055"/>
          </a:xfrm>
          <a:prstGeom prst="rect">
            <a:avLst/>
          </a:prstGeom>
          <a:noFill/>
        </p:spPr>
        <p:txBody>
          <a:bodyPr wrap="none" rtlCol="0">
            <a:spAutoFit/>
          </a:bodyPr>
          <a:lstStyle/>
          <a:p>
            <a:r>
              <a:rPr lang="en-US" sz="700" i="1" dirty="0"/>
              <a:t>3D DL</a:t>
            </a:r>
          </a:p>
        </p:txBody>
      </p:sp>
      <p:sp>
        <p:nvSpPr>
          <p:cNvPr id="3" name="Slide Number Placeholder 2">
            <a:extLst>
              <a:ext uri="{FF2B5EF4-FFF2-40B4-BE49-F238E27FC236}">
                <a16:creationId xmlns:a16="http://schemas.microsoft.com/office/drawing/2014/main" id="{48B55E27-3B2B-7EF1-CC6D-959AA6A224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fade">
                                      <p:cBhvr>
                                        <p:cTn id="7" dur="1000"/>
                                        <p:tgtEl>
                                          <p:spTgt spid="466"/>
                                        </p:tgtEl>
                                      </p:cBhvr>
                                    </p:animEffect>
                                  </p:childTnLst>
                                </p:cTn>
                              </p:par>
                              <p:par>
                                <p:cTn id="8" presetID="10" presetClass="entr" presetSubtype="0" fill="hold" nodeType="withEffect">
                                  <p:stCondLst>
                                    <p:cond delay="0"/>
                                  </p:stCondLst>
                                  <p:childTnLst>
                                    <p:set>
                                      <p:cBhvr>
                                        <p:cTn id="9" dur="1" fill="hold">
                                          <p:stCondLst>
                                            <p:cond delay="0"/>
                                          </p:stCondLst>
                                        </p:cTn>
                                        <p:tgtEl>
                                          <p:spTgt spid="468"/>
                                        </p:tgtEl>
                                        <p:attrNameLst>
                                          <p:attrName>style.visibility</p:attrName>
                                        </p:attrNameLst>
                                      </p:cBhvr>
                                      <p:to>
                                        <p:strVal val="visible"/>
                                      </p:to>
                                    </p:set>
                                    <p:animEffect transition="in" filter="fade">
                                      <p:cBhvr>
                                        <p:cTn id="10"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0"/>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 graph convolutions work?</a:t>
            </a:r>
            <a:endParaRPr b="1" u="sng"/>
          </a:p>
        </p:txBody>
      </p:sp>
      <p:pic>
        <p:nvPicPr>
          <p:cNvPr id="510" name="Google Shape;510;p60"/>
          <p:cNvPicPr preferRelativeResize="0"/>
          <p:nvPr/>
        </p:nvPicPr>
        <p:blipFill>
          <a:blip r:embed="rId3">
            <a:alphaModFix/>
          </a:blip>
          <a:stretch>
            <a:fillRect/>
          </a:stretch>
        </p:blipFill>
        <p:spPr>
          <a:xfrm>
            <a:off x="152400" y="437300"/>
            <a:ext cx="6503099" cy="3822875"/>
          </a:xfrm>
          <a:prstGeom prst="rect">
            <a:avLst/>
          </a:prstGeom>
          <a:noFill/>
          <a:ln>
            <a:noFill/>
          </a:ln>
        </p:spPr>
      </p:pic>
      <p:sp>
        <p:nvSpPr>
          <p:cNvPr id="2" name="TextBox 1">
            <a:extLst>
              <a:ext uri="{FF2B5EF4-FFF2-40B4-BE49-F238E27FC236}">
                <a16:creationId xmlns:a16="http://schemas.microsoft.com/office/drawing/2014/main" id="{7CD555CB-EE2C-6430-B820-4B07BEDD866F}"/>
              </a:ext>
            </a:extLst>
          </p:cNvPr>
          <p:cNvSpPr txBox="1"/>
          <p:nvPr/>
        </p:nvSpPr>
        <p:spPr>
          <a:xfrm>
            <a:off x="8746808" y="4956789"/>
            <a:ext cx="437940" cy="200055"/>
          </a:xfrm>
          <a:prstGeom prst="rect">
            <a:avLst/>
          </a:prstGeom>
          <a:noFill/>
        </p:spPr>
        <p:txBody>
          <a:bodyPr wrap="none" rtlCol="0">
            <a:spAutoFit/>
          </a:bodyPr>
          <a:lstStyle/>
          <a:p>
            <a:r>
              <a:rPr lang="en-US" sz="700" i="1" dirty="0"/>
              <a:t>3D DL</a:t>
            </a:r>
          </a:p>
        </p:txBody>
      </p:sp>
      <p:sp>
        <p:nvSpPr>
          <p:cNvPr id="3" name="Slide Number Placeholder 2">
            <a:extLst>
              <a:ext uri="{FF2B5EF4-FFF2-40B4-BE49-F238E27FC236}">
                <a16:creationId xmlns:a16="http://schemas.microsoft.com/office/drawing/2014/main" id="{D1E67129-E65D-FBD3-1A52-C0D14E2861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10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4"/>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 PointNets and PointNet++ work?</a:t>
            </a:r>
            <a:endParaRPr b="1" u="sng"/>
          </a:p>
        </p:txBody>
      </p:sp>
      <p:sp>
        <p:nvSpPr>
          <p:cNvPr id="456" name="Google Shape;456;p54"/>
          <p:cNvSpPr txBox="1"/>
          <p:nvPr/>
        </p:nvSpPr>
        <p:spPr>
          <a:xfrm>
            <a:off x="-33122" y="132785"/>
            <a:ext cx="8765100" cy="30801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000"/>
              </a:spcBef>
              <a:spcAft>
                <a:spcPts val="0"/>
              </a:spcAft>
              <a:buSzPts val="1100"/>
              <a:buChar char="●"/>
            </a:pPr>
            <a:r>
              <a:rPr lang="en" sz="1100"/>
              <a:t>PointNet and PointNet++ consume raw point clouds; no need to voxelize or render</a:t>
            </a:r>
            <a:endParaRPr sz="1100"/>
          </a:p>
          <a:p>
            <a:pPr marL="457200" lvl="0" indent="-298450" algn="l" rtl="0">
              <a:lnSpc>
                <a:spcPct val="115000"/>
              </a:lnSpc>
              <a:spcBef>
                <a:spcPts val="0"/>
              </a:spcBef>
              <a:spcAft>
                <a:spcPts val="0"/>
              </a:spcAft>
              <a:buSzPts val="1100"/>
              <a:buChar char="●"/>
            </a:pPr>
            <a:r>
              <a:rPr lang="en" sz="1100"/>
              <a:t>PointNet:</a:t>
            </a:r>
            <a:endParaRPr sz="1100"/>
          </a:p>
          <a:p>
            <a:pPr marL="914400" lvl="1" indent="-298450" algn="l" rtl="0">
              <a:lnSpc>
                <a:spcPct val="115000"/>
              </a:lnSpc>
              <a:spcBef>
                <a:spcPts val="0"/>
              </a:spcBef>
              <a:spcAft>
                <a:spcPts val="0"/>
              </a:spcAft>
              <a:buSzPts val="1100"/>
              <a:buChar char="○"/>
            </a:pPr>
            <a:r>
              <a:rPr lang="en" sz="1100"/>
              <a:t>Learns both local and global point features</a:t>
            </a:r>
            <a:endParaRPr sz="1100"/>
          </a:p>
          <a:p>
            <a:pPr marL="1371600" lvl="2" indent="-298450" algn="l" rtl="0">
              <a:lnSpc>
                <a:spcPct val="115000"/>
              </a:lnSpc>
              <a:spcBef>
                <a:spcPts val="0"/>
              </a:spcBef>
              <a:spcAft>
                <a:spcPts val="0"/>
              </a:spcAft>
              <a:buSzPts val="1100"/>
              <a:buChar char="■"/>
            </a:pPr>
            <a:r>
              <a:rPr lang="en" sz="1100"/>
              <a:t>Per-point local feature vectors by shared MLPs on n individual points </a:t>
            </a:r>
            <a:endParaRPr sz="1100"/>
          </a:p>
          <a:p>
            <a:pPr marL="1828800" lvl="3" indent="-298450" algn="l" rtl="0">
              <a:lnSpc>
                <a:spcPct val="115000"/>
              </a:lnSpc>
              <a:spcBef>
                <a:spcPts val="0"/>
              </a:spcBef>
              <a:spcAft>
                <a:spcPts val="0"/>
              </a:spcAft>
              <a:buSzPts val="1100"/>
              <a:buChar char="●"/>
            </a:pPr>
            <a:r>
              <a:rPr lang="en" sz="1100"/>
              <a:t>T-Nets try to make it invariant to rotation by learning a 3x3 transformation matrix </a:t>
            </a:r>
            <a:endParaRPr sz="1100"/>
          </a:p>
          <a:p>
            <a:pPr marL="1371600" lvl="2" indent="-298450" algn="l" rtl="0">
              <a:lnSpc>
                <a:spcPct val="115000"/>
              </a:lnSpc>
              <a:spcBef>
                <a:spcPts val="0"/>
              </a:spcBef>
              <a:spcAft>
                <a:spcPts val="0"/>
              </a:spcAft>
              <a:buSzPts val="1100"/>
              <a:buChar char="■"/>
            </a:pPr>
            <a:r>
              <a:rPr lang="en" sz="1100"/>
              <a:t>Global feature vector obtained by max pooling n x 1024 -&gt; 1024</a:t>
            </a:r>
            <a:endParaRPr sz="1100"/>
          </a:p>
          <a:p>
            <a:pPr marL="914400" lvl="1" indent="-298450" algn="l" rtl="0">
              <a:lnSpc>
                <a:spcPct val="115000"/>
              </a:lnSpc>
              <a:spcBef>
                <a:spcPts val="0"/>
              </a:spcBef>
              <a:spcAft>
                <a:spcPts val="0"/>
              </a:spcAft>
              <a:buSzPts val="1100"/>
              <a:buChar char="○"/>
            </a:pPr>
            <a:r>
              <a:rPr lang="en" sz="1100"/>
              <a:t>Applications:</a:t>
            </a:r>
            <a:endParaRPr sz="1100"/>
          </a:p>
          <a:p>
            <a:pPr marL="1371600" lvl="2" indent="-298450" algn="l" rtl="0">
              <a:lnSpc>
                <a:spcPct val="115000"/>
              </a:lnSpc>
              <a:spcBef>
                <a:spcPts val="0"/>
              </a:spcBef>
              <a:spcAft>
                <a:spcPts val="0"/>
              </a:spcAft>
              <a:buSzPts val="1100"/>
              <a:buChar char="■"/>
            </a:pPr>
            <a:r>
              <a:rPr lang="en" sz="1100"/>
              <a:t>Classify point cloud: global feature vector fed into MLP + softmax + CE loss</a:t>
            </a:r>
            <a:endParaRPr sz="1100"/>
          </a:p>
          <a:p>
            <a:pPr marL="1371600" lvl="2" indent="-298450" algn="l" rtl="0">
              <a:lnSpc>
                <a:spcPct val="115000"/>
              </a:lnSpc>
              <a:spcBef>
                <a:spcPts val="0"/>
              </a:spcBef>
              <a:spcAft>
                <a:spcPts val="0"/>
              </a:spcAft>
              <a:buSzPts val="1100"/>
              <a:buChar char="■"/>
            </a:pPr>
            <a:r>
              <a:rPr lang="en" sz="1100"/>
              <a:t>Segment point cloud: </a:t>
            </a:r>
            <a:r>
              <a:rPr lang="en" sz="1100">
                <a:solidFill>
                  <a:schemeClr val="dk1"/>
                </a:solidFill>
              </a:rPr>
              <a:t>global feature vector concat with local feature vectors, per point classification</a:t>
            </a:r>
            <a:endParaRPr sz="1100">
              <a:solidFill>
                <a:schemeClr val="dk1"/>
              </a:solidFill>
            </a:endParaRPr>
          </a:p>
          <a:p>
            <a:pPr marL="1828800" lvl="3" indent="-298450" algn="l" rtl="0">
              <a:lnSpc>
                <a:spcPct val="115000"/>
              </a:lnSpc>
              <a:spcBef>
                <a:spcPts val="0"/>
              </a:spcBef>
              <a:spcAft>
                <a:spcPts val="0"/>
              </a:spcAft>
              <a:buClr>
                <a:schemeClr val="dk1"/>
              </a:buClr>
              <a:buSzPts val="1100"/>
              <a:buChar char="●"/>
            </a:pPr>
            <a:r>
              <a:rPr lang="en" sz="1100">
                <a:solidFill>
                  <a:schemeClr val="dk1"/>
                </a:solidFill>
              </a:rPr>
              <a:t>Useful for object part segmentation or scene semantic segmentation</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Notes:</a:t>
            </a:r>
            <a:endParaRPr sz="1100">
              <a:solidFill>
                <a:schemeClr val="dk1"/>
              </a:solidFill>
            </a:endParaRPr>
          </a:p>
          <a:p>
            <a:pPr marL="1371600" lvl="2" indent="-298450" algn="l" rtl="0">
              <a:lnSpc>
                <a:spcPct val="115000"/>
              </a:lnSpc>
              <a:spcBef>
                <a:spcPts val="0"/>
              </a:spcBef>
              <a:spcAft>
                <a:spcPts val="0"/>
              </a:spcAft>
              <a:buClr>
                <a:schemeClr val="dk1"/>
              </a:buClr>
              <a:buSzPts val="1100"/>
              <a:buChar char="■"/>
            </a:pPr>
            <a:r>
              <a:rPr lang="en" sz="1100">
                <a:solidFill>
                  <a:schemeClr val="dk1"/>
                </a:solidFill>
              </a:rPr>
              <a:t>Max pooling is an example of a </a:t>
            </a:r>
            <a:r>
              <a:rPr lang="en" sz="1100" b="1">
                <a:solidFill>
                  <a:schemeClr val="dk1"/>
                </a:solidFill>
              </a:rPr>
              <a:t>symmetric function, which is order invariant</a:t>
            </a:r>
            <a:endParaRPr sz="1100" b="1">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PointNet++: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Repeatedly uses PointNets to aggregrate sets of nearby points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For segmentation, need to interpolate to obtain the original input dimensions</a:t>
            </a:r>
            <a:endParaRPr sz="1100">
              <a:solidFill>
                <a:schemeClr val="dk1"/>
              </a:solidFill>
            </a:endParaRPr>
          </a:p>
        </p:txBody>
      </p:sp>
      <p:pic>
        <p:nvPicPr>
          <p:cNvPr id="458" name="Google Shape;458;p54"/>
          <p:cNvPicPr preferRelativeResize="0"/>
          <p:nvPr/>
        </p:nvPicPr>
        <p:blipFill>
          <a:blip r:embed="rId3">
            <a:alphaModFix/>
          </a:blip>
          <a:stretch>
            <a:fillRect/>
          </a:stretch>
        </p:blipFill>
        <p:spPr>
          <a:xfrm>
            <a:off x="123050" y="3335050"/>
            <a:ext cx="4168450" cy="1573850"/>
          </a:xfrm>
          <a:prstGeom prst="rect">
            <a:avLst/>
          </a:prstGeom>
          <a:noFill/>
          <a:ln w="9525" cap="flat" cmpd="sng">
            <a:solidFill>
              <a:schemeClr val="dk2"/>
            </a:solidFill>
            <a:prstDash val="solid"/>
            <a:round/>
            <a:headEnd type="none" w="sm" len="sm"/>
            <a:tailEnd type="none" w="sm" len="sm"/>
          </a:ln>
        </p:spPr>
      </p:pic>
      <p:pic>
        <p:nvPicPr>
          <p:cNvPr id="459" name="Google Shape;459;p54"/>
          <p:cNvPicPr preferRelativeResize="0"/>
          <p:nvPr/>
        </p:nvPicPr>
        <p:blipFill>
          <a:blip r:embed="rId4">
            <a:alphaModFix/>
          </a:blip>
          <a:stretch>
            <a:fillRect/>
          </a:stretch>
        </p:blipFill>
        <p:spPr>
          <a:xfrm>
            <a:off x="4572000" y="3257010"/>
            <a:ext cx="4049822" cy="1729932"/>
          </a:xfrm>
          <a:prstGeom prst="rect">
            <a:avLst/>
          </a:prstGeom>
          <a:noFill/>
          <a:ln w="9525" cap="flat" cmpd="sng">
            <a:solidFill>
              <a:schemeClr val="dk2"/>
            </a:solidFill>
            <a:prstDash val="solid"/>
            <a:round/>
            <a:headEnd type="none" w="sm" len="sm"/>
            <a:tailEnd type="none" w="sm" len="sm"/>
          </a:ln>
        </p:spPr>
      </p:pic>
      <p:pic>
        <p:nvPicPr>
          <p:cNvPr id="460" name="Google Shape;460;p54"/>
          <p:cNvPicPr preferRelativeResize="0"/>
          <p:nvPr/>
        </p:nvPicPr>
        <p:blipFill>
          <a:blip r:embed="rId5">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A6BA3D23-73AD-C2C0-0C9B-F08125888960}"/>
              </a:ext>
            </a:extLst>
          </p:cNvPr>
          <p:cNvSpPr txBox="1"/>
          <p:nvPr/>
        </p:nvSpPr>
        <p:spPr>
          <a:xfrm>
            <a:off x="8746808" y="4956789"/>
            <a:ext cx="437940" cy="200055"/>
          </a:xfrm>
          <a:prstGeom prst="rect">
            <a:avLst/>
          </a:prstGeom>
          <a:noFill/>
        </p:spPr>
        <p:txBody>
          <a:bodyPr wrap="none" rtlCol="0">
            <a:spAutoFit/>
          </a:bodyPr>
          <a:lstStyle/>
          <a:p>
            <a:r>
              <a:rPr lang="en-US" sz="700" i="1" dirty="0"/>
              <a:t>3D DL</a:t>
            </a:r>
          </a:p>
        </p:txBody>
      </p:sp>
      <p:sp>
        <p:nvSpPr>
          <p:cNvPr id="3" name="Slide Number Placeholder 2">
            <a:extLst>
              <a:ext uri="{FF2B5EF4-FFF2-40B4-BE49-F238E27FC236}">
                <a16:creationId xmlns:a16="http://schemas.microsoft.com/office/drawing/2014/main" id="{5EBC2FD7-D8C9-1AF3-E157-E16046EBB5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000"/>
                                        <p:tgtEl>
                                          <p:spTgt spid="456"/>
                                        </p:tgtEl>
                                      </p:cBhvr>
                                    </p:animEffect>
                                  </p:childTnLst>
                                </p:cTn>
                              </p:par>
                              <p:par>
                                <p:cTn id="8" presetID="10" presetClass="entr" presetSubtype="0" fill="hold" nodeType="withEffect">
                                  <p:stCondLst>
                                    <p:cond delay="0"/>
                                  </p:stCondLst>
                                  <p:childTnLst>
                                    <p:set>
                                      <p:cBhvr>
                                        <p:cTn id="9" dur="1" fill="hold">
                                          <p:stCondLst>
                                            <p:cond delay="0"/>
                                          </p:stCondLst>
                                        </p:cTn>
                                        <p:tgtEl>
                                          <p:spTgt spid="458"/>
                                        </p:tgtEl>
                                        <p:attrNameLst>
                                          <p:attrName>style.visibility</p:attrName>
                                        </p:attrNameLst>
                                      </p:cBhvr>
                                      <p:to>
                                        <p:strVal val="visible"/>
                                      </p:to>
                                    </p:set>
                                    <p:animEffect transition="in" filter="fade">
                                      <p:cBhvr>
                                        <p:cTn id="10" dur="1000"/>
                                        <p:tgtEl>
                                          <p:spTgt spid="458"/>
                                        </p:tgtEl>
                                      </p:cBhvr>
                                    </p:animEffect>
                                  </p:childTnLst>
                                </p:cTn>
                              </p:par>
                              <p:par>
                                <p:cTn id="11" presetID="10" presetClass="entr" presetSubtype="0" fill="hold" nodeType="withEffect">
                                  <p:stCondLst>
                                    <p:cond delay="0"/>
                                  </p:stCondLst>
                                  <p:childTnLst>
                                    <p:set>
                                      <p:cBhvr>
                                        <p:cTn id="12" dur="1" fill="hold">
                                          <p:stCondLst>
                                            <p:cond delay="0"/>
                                          </p:stCondLst>
                                        </p:cTn>
                                        <p:tgtEl>
                                          <p:spTgt spid="459"/>
                                        </p:tgtEl>
                                        <p:attrNameLst>
                                          <p:attrName>style.visibility</p:attrName>
                                        </p:attrNameLst>
                                      </p:cBhvr>
                                      <p:to>
                                        <p:strVal val="visible"/>
                                      </p:to>
                                    </p:set>
                                    <p:animEffect transition="in" filter="fade">
                                      <p:cBhvr>
                                        <p:cTn id="13" dur="100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6"/>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 voxelnets work?</a:t>
            </a:r>
            <a:endParaRPr b="1" u="sng"/>
          </a:p>
        </p:txBody>
      </p:sp>
      <p:sp>
        <p:nvSpPr>
          <p:cNvPr id="474" name="Google Shape;474;p56"/>
          <p:cNvSpPr txBox="1"/>
          <p:nvPr/>
        </p:nvSpPr>
        <p:spPr>
          <a:xfrm>
            <a:off x="-33122" y="132785"/>
            <a:ext cx="8765100" cy="1856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000"/>
              </a:spcBef>
              <a:spcAft>
                <a:spcPts val="0"/>
              </a:spcAft>
              <a:buSzPts val="1200"/>
              <a:buChar char="●"/>
            </a:pPr>
            <a:r>
              <a:rPr lang="en" sz="1200"/>
              <a:t>Performs 3D object detection on point clouds</a:t>
            </a:r>
            <a:endParaRPr sz="1200"/>
          </a:p>
          <a:p>
            <a:pPr marL="457200" lvl="0" indent="-304800" algn="l" rtl="0">
              <a:lnSpc>
                <a:spcPct val="115000"/>
              </a:lnSpc>
              <a:spcBef>
                <a:spcPts val="0"/>
              </a:spcBef>
              <a:spcAft>
                <a:spcPts val="0"/>
              </a:spcAft>
              <a:buSzPts val="1200"/>
              <a:buChar char="●"/>
            </a:pPr>
            <a:r>
              <a:rPr lang="en" sz="1200"/>
              <a:t>Steps:</a:t>
            </a:r>
            <a:endParaRPr sz="1200"/>
          </a:p>
          <a:p>
            <a:pPr marL="914400" lvl="1" indent="-304800" algn="l" rtl="0">
              <a:lnSpc>
                <a:spcPct val="115000"/>
              </a:lnSpc>
              <a:spcBef>
                <a:spcPts val="0"/>
              </a:spcBef>
              <a:spcAft>
                <a:spcPts val="0"/>
              </a:spcAft>
              <a:buSzPts val="1200"/>
              <a:buChar char="○"/>
            </a:pPr>
            <a:r>
              <a:rPr lang="en" sz="1200"/>
              <a:t>Partitions pointcloud into 3D voxel grid, and then applies a PointNet w/ global concat to each cell to get a sparse 3D feature map of dimensions H x W x D x C</a:t>
            </a:r>
            <a:endParaRPr sz="1200"/>
          </a:p>
          <a:p>
            <a:pPr marL="914400" lvl="1" indent="-304800" algn="l" rtl="0">
              <a:lnSpc>
                <a:spcPct val="115000"/>
              </a:lnSpc>
              <a:spcBef>
                <a:spcPts val="0"/>
              </a:spcBef>
              <a:spcAft>
                <a:spcPts val="0"/>
              </a:spcAft>
              <a:buSzPts val="1200"/>
              <a:buChar char="○"/>
            </a:pPr>
            <a:r>
              <a:rPr lang="en" sz="1200"/>
              <a:t>Applies 3D convolutions onto 3D feature map (still in form </a:t>
            </a:r>
            <a:r>
              <a:rPr lang="en" sz="1200">
                <a:solidFill>
                  <a:schemeClr val="dk1"/>
                </a:solidFill>
              </a:rPr>
              <a:t>H x W x D x C)</a:t>
            </a:r>
            <a:endParaRPr sz="1200"/>
          </a:p>
          <a:p>
            <a:pPr marL="914400" lvl="1" indent="-304800" algn="l" rtl="0">
              <a:lnSpc>
                <a:spcPct val="115000"/>
              </a:lnSpc>
              <a:spcBef>
                <a:spcPts val="0"/>
              </a:spcBef>
              <a:spcAft>
                <a:spcPts val="0"/>
              </a:spcAft>
              <a:buSzPts val="1200"/>
              <a:buChar char="○"/>
            </a:pPr>
            <a:r>
              <a:rPr lang="en" sz="1200"/>
              <a:t>Merge depth and channels; flatten to </a:t>
            </a:r>
            <a:r>
              <a:rPr lang="en" sz="1200">
                <a:solidFill>
                  <a:schemeClr val="dk1"/>
                </a:solidFill>
              </a:rPr>
              <a:t>H x W x C</a:t>
            </a:r>
            <a:endParaRPr sz="1200"/>
          </a:p>
          <a:p>
            <a:pPr marL="914400" lvl="1" indent="-304800" algn="l" rtl="0">
              <a:lnSpc>
                <a:spcPct val="115000"/>
              </a:lnSpc>
              <a:spcBef>
                <a:spcPts val="0"/>
              </a:spcBef>
              <a:spcAft>
                <a:spcPts val="0"/>
              </a:spcAft>
              <a:buSzPts val="1200"/>
              <a:buChar char="○"/>
            </a:pPr>
            <a:r>
              <a:rPr lang="en" sz="1200"/>
              <a:t>RPN finds bboxes in 2D feature map, which also regress bbox</a:t>
            </a:r>
            <a:endParaRPr sz="1200"/>
          </a:p>
          <a:p>
            <a:pPr marL="1371600" lvl="2" indent="-304800" algn="l" rtl="0">
              <a:lnSpc>
                <a:spcPct val="115000"/>
              </a:lnSpc>
              <a:spcBef>
                <a:spcPts val="0"/>
              </a:spcBef>
              <a:spcAft>
                <a:spcPts val="0"/>
              </a:spcAft>
              <a:buSzPts val="1200"/>
              <a:buChar char="■"/>
            </a:pPr>
            <a:r>
              <a:rPr lang="en" sz="1200"/>
              <a:t>7 Bbox params: xyz center, length, width, height, degree yaw about z axis</a:t>
            </a:r>
            <a:endParaRPr sz="1200"/>
          </a:p>
        </p:txBody>
      </p:sp>
      <p:pic>
        <p:nvPicPr>
          <p:cNvPr id="476" name="Google Shape;476;p56"/>
          <p:cNvPicPr preferRelativeResize="0"/>
          <p:nvPr/>
        </p:nvPicPr>
        <p:blipFill>
          <a:blip r:embed="rId3">
            <a:alphaModFix/>
          </a:blip>
          <a:stretch>
            <a:fillRect/>
          </a:stretch>
        </p:blipFill>
        <p:spPr>
          <a:xfrm>
            <a:off x="163125" y="2301675"/>
            <a:ext cx="4874451" cy="2505326"/>
          </a:xfrm>
          <a:prstGeom prst="rect">
            <a:avLst/>
          </a:prstGeom>
          <a:noFill/>
          <a:ln w="9525" cap="flat" cmpd="sng">
            <a:solidFill>
              <a:schemeClr val="dk2"/>
            </a:solidFill>
            <a:prstDash val="solid"/>
            <a:round/>
            <a:headEnd type="none" w="sm" len="sm"/>
            <a:tailEnd type="none" w="sm" len="sm"/>
          </a:ln>
        </p:spPr>
      </p:pic>
      <p:pic>
        <p:nvPicPr>
          <p:cNvPr id="477" name="Google Shape;477;p56"/>
          <p:cNvPicPr preferRelativeResize="0"/>
          <p:nvPr/>
        </p:nvPicPr>
        <p:blipFill>
          <a:blip r:embed="rId4">
            <a:alphaModFix/>
          </a:blip>
          <a:stretch>
            <a:fillRect/>
          </a:stretch>
        </p:blipFill>
        <p:spPr>
          <a:xfrm>
            <a:off x="5213475" y="2480586"/>
            <a:ext cx="3678627" cy="1691224"/>
          </a:xfrm>
          <a:prstGeom prst="rect">
            <a:avLst/>
          </a:prstGeom>
          <a:noFill/>
          <a:ln>
            <a:noFill/>
          </a:ln>
        </p:spPr>
      </p:pic>
      <p:pic>
        <p:nvPicPr>
          <p:cNvPr id="478" name="Google Shape;478;p56"/>
          <p:cNvPicPr preferRelativeResize="0"/>
          <p:nvPr/>
        </p:nvPicPr>
        <p:blipFill>
          <a:blip r:embed="rId5">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92E477B3-328D-D770-312B-C29D9DA1D8AB}"/>
              </a:ext>
            </a:extLst>
          </p:cNvPr>
          <p:cNvSpPr txBox="1"/>
          <p:nvPr/>
        </p:nvSpPr>
        <p:spPr>
          <a:xfrm>
            <a:off x="8746808" y="4956789"/>
            <a:ext cx="437940" cy="200055"/>
          </a:xfrm>
          <a:prstGeom prst="rect">
            <a:avLst/>
          </a:prstGeom>
          <a:noFill/>
        </p:spPr>
        <p:txBody>
          <a:bodyPr wrap="none" rtlCol="0">
            <a:spAutoFit/>
          </a:bodyPr>
          <a:lstStyle/>
          <a:p>
            <a:r>
              <a:rPr lang="en-US" sz="700" i="1" dirty="0"/>
              <a:t>3D DL</a:t>
            </a:r>
          </a:p>
        </p:txBody>
      </p:sp>
      <p:sp>
        <p:nvSpPr>
          <p:cNvPr id="3" name="Slide Number Placeholder 2">
            <a:extLst>
              <a:ext uri="{FF2B5EF4-FFF2-40B4-BE49-F238E27FC236}">
                <a16:creationId xmlns:a16="http://schemas.microsoft.com/office/drawing/2014/main" id="{D6562B2E-8B7A-A93C-510F-76F337C97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childTnLst>
                                </p:cTn>
                              </p:par>
                              <p:par>
                                <p:cTn id="8" presetID="10" presetClass="entr" presetSubtype="0" fill="hold" nodeType="withEffect">
                                  <p:stCondLst>
                                    <p:cond delay="0"/>
                                  </p:stCondLst>
                                  <p:childTnLst>
                                    <p:set>
                                      <p:cBhvr>
                                        <p:cTn id="9" dur="1" fill="hold">
                                          <p:stCondLst>
                                            <p:cond delay="0"/>
                                          </p:stCondLst>
                                        </p:cTn>
                                        <p:tgtEl>
                                          <p:spTgt spid="476"/>
                                        </p:tgtEl>
                                        <p:attrNameLst>
                                          <p:attrName>style.visibility</p:attrName>
                                        </p:attrNameLst>
                                      </p:cBhvr>
                                      <p:to>
                                        <p:strVal val="visible"/>
                                      </p:to>
                                    </p:set>
                                    <p:animEffect transition="in" filter="fade">
                                      <p:cBhvr>
                                        <p:cTn id="10" dur="1000"/>
                                        <p:tgtEl>
                                          <p:spTgt spid="476"/>
                                        </p:tgtEl>
                                      </p:cBhvr>
                                    </p:animEffect>
                                  </p:childTnLst>
                                </p:cTn>
                              </p:par>
                              <p:par>
                                <p:cTn id="11" presetID="10" presetClass="entr" presetSubtype="0" fill="hold" nodeType="withEffect">
                                  <p:stCondLst>
                                    <p:cond delay="0"/>
                                  </p:stCondLst>
                                  <p:childTnLst>
                                    <p:set>
                                      <p:cBhvr>
                                        <p:cTn id="12" dur="1" fill="hold">
                                          <p:stCondLst>
                                            <p:cond delay="0"/>
                                          </p:stCondLst>
                                        </p:cTn>
                                        <p:tgtEl>
                                          <p:spTgt spid="477"/>
                                        </p:tgtEl>
                                        <p:attrNameLst>
                                          <p:attrName>style.visibility</p:attrName>
                                        </p:attrNameLst>
                                      </p:cBhvr>
                                      <p:to>
                                        <p:strVal val="visible"/>
                                      </p:to>
                                    </p:set>
                                    <p:animEffect transition="in" filter="fade">
                                      <p:cBhvr>
                                        <p:cTn id="13" dur="10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7"/>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does the MVX-Net extend voxelnets?</a:t>
            </a:r>
            <a:endParaRPr b="1" u="sng"/>
          </a:p>
        </p:txBody>
      </p:sp>
      <p:sp>
        <p:nvSpPr>
          <p:cNvPr id="484" name="Google Shape;484;p57"/>
          <p:cNvSpPr txBox="1"/>
          <p:nvPr/>
        </p:nvSpPr>
        <p:spPr>
          <a:xfrm>
            <a:off x="-33122" y="132785"/>
            <a:ext cx="87651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Instead of 3D detection only using pointcloud data, also incorporates image data</a:t>
            </a:r>
            <a:endParaRPr/>
          </a:p>
          <a:p>
            <a:pPr marL="457200" lvl="0" indent="-317500" algn="l" rtl="0">
              <a:lnSpc>
                <a:spcPct val="115000"/>
              </a:lnSpc>
              <a:spcBef>
                <a:spcPts val="0"/>
              </a:spcBef>
              <a:spcAft>
                <a:spcPts val="0"/>
              </a:spcAft>
              <a:buSzPts val="1400"/>
              <a:buChar char="●"/>
            </a:pPr>
            <a:r>
              <a:rPr lang="en"/>
              <a:t>3D points are projected to the image using the calibration information and learned corresponding image feature map features are appended to the 3D points using interpolation</a:t>
            </a:r>
            <a:endParaRPr/>
          </a:p>
        </p:txBody>
      </p:sp>
      <p:pic>
        <p:nvPicPr>
          <p:cNvPr id="486" name="Google Shape;486;p57"/>
          <p:cNvPicPr preferRelativeResize="0"/>
          <p:nvPr/>
        </p:nvPicPr>
        <p:blipFill>
          <a:blip r:embed="rId3">
            <a:alphaModFix/>
          </a:blip>
          <a:stretch>
            <a:fillRect/>
          </a:stretch>
        </p:blipFill>
        <p:spPr>
          <a:xfrm>
            <a:off x="152400" y="2660000"/>
            <a:ext cx="4951975" cy="2331100"/>
          </a:xfrm>
          <a:prstGeom prst="rect">
            <a:avLst/>
          </a:prstGeom>
          <a:noFill/>
          <a:ln>
            <a:noFill/>
          </a:ln>
        </p:spPr>
      </p:pic>
      <p:sp>
        <p:nvSpPr>
          <p:cNvPr id="2" name="TextBox 1">
            <a:extLst>
              <a:ext uri="{FF2B5EF4-FFF2-40B4-BE49-F238E27FC236}">
                <a16:creationId xmlns:a16="http://schemas.microsoft.com/office/drawing/2014/main" id="{947937F0-791A-0A1D-3461-638AF910560B}"/>
              </a:ext>
            </a:extLst>
          </p:cNvPr>
          <p:cNvSpPr txBox="1"/>
          <p:nvPr/>
        </p:nvSpPr>
        <p:spPr>
          <a:xfrm>
            <a:off x="8746808" y="4956789"/>
            <a:ext cx="437940" cy="200055"/>
          </a:xfrm>
          <a:prstGeom prst="rect">
            <a:avLst/>
          </a:prstGeom>
          <a:noFill/>
        </p:spPr>
        <p:txBody>
          <a:bodyPr wrap="none" rtlCol="0">
            <a:spAutoFit/>
          </a:bodyPr>
          <a:lstStyle/>
          <a:p>
            <a:r>
              <a:rPr lang="en-US" sz="700" i="1" dirty="0"/>
              <a:t>3D DL</a:t>
            </a:r>
          </a:p>
        </p:txBody>
      </p:sp>
      <p:sp>
        <p:nvSpPr>
          <p:cNvPr id="3" name="Slide Number Placeholder 2">
            <a:extLst>
              <a:ext uri="{FF2B5EF4-FFF2-40B4-BE49-F238E27FC236}">
                <a16:creationId xmlns:a16="http://schemas.microsoft.com/office/drawing/2014/main" id="{266CC7DC-3570-E12B-1E2D-12F4D08DE7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1000"/>
                                        <p:tgtEl>
                                          <p:spTgt spid="484"/>
                                        </p:tgtEl>
                                      </p:cBhvr>
                                    </p:animEffect>
                                  </p:childTnLst>
                                </p:cTn>
                              </p:par>
                              <p:par>
                                <p:cTn id="8" presetID="10" presetClass="entr" presetSubtype="0" fill="hold" nodeType="withEffect">
                                  <p:stCondLst>
                                    <p:cond delay="0"/>
                                  </p:stCondLst>
                                  <p:childTnLst>
                                    <p:set>
                                      <p:cBhvr>
                                        <p:cTn id="9" dur="1" fill="hold">
                                          <p:stCondLst>
                                            <p:cond delay="0"/>
                                          </p:stCondLst>
                                        </p:cTn>
                                        <p:tgtEl>
                                          <p:spTgt spid="486"/>
                                        </p:tgtEl>
                                        <p:attrNameLst>
                                          <p:attrName>style.visibility</p:attrName>
                                        </p:attrNameLst>
                                      </p:cBhvr>
                                      <p:to>
                                        <p:strVal val="visible"/>
                                      </p:to>
                                    </p:set>
                                    <p:animEffect transition="in" filter="fade">
                                      <p:cBhvr>
                                        <p:cTn id="10" dur="1000"/>
                                        <p:tgtEl>
                                          <p:spTgt spid="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295FD-FAEF-25F9-C06E-6B62A8153E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34666-0AD3-F2C2-A76F-F98CF83930DC}"/>
              </a:ext>
            </a:extLst>
          </p:cNvPr>
          <p:cNvSpPr>
            <a:spLocks noGrp="1"/>
          </p:cNvSpPr>
          <p:nvPr>
            <p:ph type="title"/>
          </p:nvPr>
        </p:nvSpPr>
        <p:spPr>
          <a:xfrm>
            <a:off x="0" y="-48482"/>
            <a:ext cx="7687818" cy="559260"/>
          </a:xfrm>
        </p:spPr>
        <p:txBody>
          <a:bodyPr>
            <a:normAutofit/>
          </a:bodyPr>
          <a:lstStyle/>
          <a:p>
            <a:r>
              <a:rPr lang="en-US" sz="1400" b="1" u="sng" dirty="0"/>
              <a:t>Explain how the Detection Transformer (DETR) works.</a:t>
            </a:r>
          </a:p>
        </p:txBody>
      </p:sp>
      <p:sp>
        <p:nvSpPr>
          <p:cNvPr id="3" name="Content Placeholder 2">
            <a:extLst>
              <a:ext uri="{FF2B5EF4-FFF2-40B4-BE49-F238E27FC236}">
                <a16:creationId xmlns:a16="http://schemas.microsoft.com/office/drawing/2014/main" id="{9A498382-68CD-DC9A-E533-2133D31C58D2}"/>
              </a:ext>
            </a:extLst>
          </p:cNvPr>
          <p:cNvSpPr>
            <a:spLocks noGrp="1"/>
          </p:cNvSpPr>
          <p:nvPr>
            <p:ph idx="1"/>
          </p:nvPr>
        </p:nvSpPr>
        <p:spPr>
          <a:xfrm>
            <a:off x="-13819" y="292403"/>
            <a:ext cx="8954516" cy="3263504"/>
          </a:xfrm>
        </p:spPr>
        <p:txBody>
          <a:bodyPr>
            <a:normAutofit/>
          </a:bodyPr>
          <a:lstStyle/>
          <a:p>
            <a:r>
              <a:rPr lang="en-US" sz="1200" dirty="0">
                <a:solidFill>
                  <a:schemeClr val="tx1"/>
                </a:solidFill>
              </a:rPr>
              <a:t>DETR (from </a:t>
            </a:r>
            <a:r>
              <a:rPr lang="en-US" sz="1200" dirty="0" err="1">
                <a:solidFill>
                  <a:schemeClr val="tx1"/>
                </a:solidFill>
              </a:rPr>
              <a:t>facebook</a:t>
            </a:r>
            <a:r>
              <a:rPr lang="en-US" sz="1200" dirty="0">
                <a:solidFill>
                  <a:schemeClr val="tx1"/>
                </a:solidFill>
              </a:rPr>
              <a:t>) leverages a </a:t>
            </a:r>
            <a:r>
              <a:rPr lang="en-US" sz="1200" b="1" dirty="0">
                <a:solidFill>
                  <a:schemeClr val="tx1"/>
                </a:solidFill>
              </a:rPr>
              <a:t>transformer encoder-decoder</a:t>
            </a:r>
            <a:r>
              <a:rPr lang="en-US" sz="1200" dirty="0">
                <a:solidFill>
                  <a:schemeClr val="tx1"/>
                </a:solidFill>
              </a:rPr>
              <a:t> architecture for object detection</a:t>
            </a:r>
          </a:p>
          <a:p>
            <a:pPr lvl="1"/>
            <a:r>
              <a:rPr lang="en-US" sz="1200" dirty="0">
                <a:solidFill>
                  <a:schemeClr val="tx1"/>
                </a:solidFill>
              </a:rPr>
              <a:t>Moves away from traditional object detection like Faster-RCNN, which rely on complex pipelines with region proposals, anchor boxes, and NMS</a:t>
            </a:r>
          </a:p>
          <a:p>
            <a:r>
              <a:rPr lang="en-US" sz="1200" dirty="0">
                <a:solidFill>
                  <a:schemeClr val="tx1"/>
                </a:solidFill>
              </a:rPr>
              <a:t>Transformer decoder attends to encoded features and object queries (fixed learned embeddings), to predict all bounding boxes and classes in parallel (not autoregressive)</a:t>
            </a:r>
          </a:p>
          <a:p>
            <a:pPr lvl="1"/>
            <a:r>
              <a:rPr lang="en-US" sz="1200" dirty="0">
                <a:solidFill>
                  <a:schemeClr val="tx1"/>
                </a:solidFill>
              </a:rPr>
              <a:t>Final decoder outputs passed to a FFN to predict a detection (class &amp; </a:t>
            </a:r>
            <a:r>
              <a:rPr lang="en-US" sz="1200" dirty="0" err="1">
                <a:solidFill>
                  <a:schemeClr val="tx1"/>
                </a:solidFill>
              </a:rPr>
              <a:t>bbox</a:t>
            </a:r>
            <a:r>
              <a:rPr lang="en-US" sz="1200" dirty="0">
                <a:solidFill>
                  <a:schemeClr val="tx1"/>
                </a:solidFill>
              </a:rPr>
              <a:t>) or a “no object class”</a:t>
            </a:r>
          </a:p>
          <a:p>
            <a:r>
              <a:rPr lang="en-US" sz="1200" b="1" dirty="0">
                <a:solidFill>
                  <a:schemeClr val="tx1"/>
                </a:solidFill>
              </a:rPr>
              <a:t>Bipartite Matching Loss (Hungarian Loss) </a:t>
            </a:r>
            <a:r>
              <a:rPr lang="en-US" sz="1200" dirty="0">
                <a:solidFill>
                  <a:schemeClr val="tx1"/>
                </a:solidFill>
              </a:rPr>
              <a:t>used to enforce one-to-one mapping between predictions &amp; ground truth</a:t>
            </a:r>
          </a:p>
          <a:p>
            <a:pPr lvl="1"/>
            <a:r>
              <a:rPr lang="en-US" sz="1200" dirty="0">
                <a:solidFill>
                  <a:schemeClr val="tx1"/>
                </a:solidFill>
              </a:rPr>
              <a:t>Since this method effectively outputs an unordered set, we need to assign GT to predictions before backprop</a:t>
            </a:r>
          </a:p>
          <a:p>
            <a:pPr lvl="1"/>
            <a:r>
              <a:rPr lang="en-US" sz="1200" dirty="0">
                <a:solidFill>
                  <a:schemeClr val="tx1"/>
                </a:solidFill>
              </a:rPr>
              <a:t>A cost function is computed for all pairings</a:t>
            </a:r>
          </a:p>
          <a:p>
            <a:pPr lvl="1"/>
            <a:r>
              <a:rPr lang="en-US" sz="1200" dirty="0">
                <a:solidFill>
                  <a:schemeClr val="tx1"/>
                </a:solidFill>
              </a:rPr>
              <a:t>Optimal matching is determined via the Hungarian algorithm (not differentiable, but doesn’t need to be; only a preprocessing step to assign GT)</a:t>
            </a:r>
          </a:p>
          <a:p>
            <a:pPr lvl="1"/>
            <a:r>
              <a:rPr lang="en-US" sz="1200" dirty="0">
                <a:solidFill>
                  <a:schemeClr val="tx1"/>
                </a:solidFill>
              </a:rPr>
              <a:t>Final loss includes classification loss and Generalized </a:t>
            </a:r>
            <a:r>
              <a:rPr lang="en-US" sz="1200" dirty="0" err="1">
                <a:solidFill>
                  <a:schemeClr val="tx1"/>
                </a:solidFill>
              </a:rPr>
              <a:t>IoU</a:t>
            </a:r>
            <a:r>
              <a:rPr lang="en-US" sz="1200" dirty="0">
                <a:solidFill>
                  <a:schemeClr val="tx1"/>
                </a:solidFill>
              </a:rPr>
              <a:t> + L1 loss for bounding boxes.</a:t>
            </a:r>
          </a:p>
          <a:p>
            <a:pPr lvl="1"/>
            <a:endParaRPr lang="en-US" sz="1200" dirty="0">
              <a:solidFill>
                <a:schemeClr val="tx1"/>
              </a:solidFill>
            </a:endParaRPr>
          </a:p>
          <a:p>
            <a:pPr lvl="1"/>
            <a:endParaRPr lang="en-US" sz="1200" dirty="0">
              <a:solidFill>
                <a:schemeClr val="tx1"/>
              </a:solidFill>
            </a:endParaRPr>
          </a:p>
          <a:p>
            <a:endParaRPr lang="en-US" sz="1200" dirty="0">
              <a:solidFill>
                <a:schemeClr val="tx1"/>
              </a:solidFill>
            </a:endParaRPr>
          </a:p>
          <a:p>
            <a:endParaRPr lang="en-US" sz="1200" dirty="0">
              <a:solidFill>
                <a:schemeClr val="tx1"/>
              </a:solidFill>
            </a:endParaRPr>
          </a:p>
        </p:txBody>
      </p:sp>
      <p:pic>
        <p:nvPicPr>
          <p:cNvPr id="5" name="Picture 4">
            <a:extLst>
              <a:ext uri="{FF2B5EF4-FFF2-40B4-BE49-F238E27FC236}">
                <a16:creationId xmlns:a16="http://schemas.microsoft.com/office/drawing/2014/main" id="{89DB47F4-9EF7-07C3-F0ED-2075166BC0E0}"/>
              </a:ext>
            </a:extLst>
          </p:cNvPr>
          <p:cNvPicPr>
            <a:picLocks noChangeAspect="1"/>
          </p:cNvPicPr>
          <p:nvPr/>
        </p:nvPicPr>
        <p:blipFill>
          <a:blip r:embed="rId3"/>
          <a:stretch>
            <a:fillRect/>
          </a:stretch>
        </p:blipFill>
        <p:spPr>
          <a:xfrm>
            <a:off x="5166852" y="3178715"/>
            <a:ext cx="3773845" cy="1872806"/>
          </a:xfrm>
          <a:prstGeom prst="rect">
            <a:avLst/>
          </a:prstGeom>
          <a:ln>
            <a:solidFill>
              <a:schemeClr val="tx1"/>
            </a:solidFill>
          </a:ln>
        </p:spPr>
      </p:pic>
      <p:pic>
        <p:nvPicPr>
          <p:cNvPr id="7" name="Picture 6">
            <a:extLst>
              <a:ext uri="{FF2B5EF4-FFF2-40B4-BE49-F238E27FC236}">
                <a16:creationId xmlns:a16="http://schemas.microsoft.com/office/drawing/2014/main" id="{F79B94AE-3BF2-1086-283B-1DEEF62E9C0E}"/>
              </a:ext>
            </a:extLst>
          </p:cNvPr>
          <p:cNvPicPr>
            <a:picLocks noChangeAspect="1"/>
          </p:cNvPicPr>
          <p:nvPr/>
        </p:nvPicPr>
        <p:blipFill>
          <a:blip r:embed="rId4"/>
          <a:stretch>
            <a:fillRect/>
          </a:stretch>
        </p:blipFill>
        <p:spPr>
          <a:xfrm>
            <a:off x="203303" y="3543331"/>
            <a:ext cx="4521097" cy="1503274"/>
          </a:xfrm>
          <a:prstGeom prst="rect">
            <a:avLst/>
          </a:prstGeom>
          <a:ln>
            <a:solidFill>
              <a:schemeClr val="tx1"/>
            </a:solidFill>
          </a:ln>
        </p:spPr>
      </p:pic>
      <p:sp>
        <p:nvSpPr>
          <p:cNvPr id="4" name="Slide Number Placeholder 3">
            <a:extLst>
              <a:ext uri="{FF2B5EF4-FFF2-40B4-BE49-F238E27FC236}">
                <a16:creationId xmlns:a16="http://schemas.microsoft.com/office/drawing/2014/main" id="{F52FEB36-AEAC-01C1-AD28-3E0173EBC66E}"/>
              </a:ext>
            </a:extLst>
          </p:cNvPr>
          <p:cNvSpPr>
            <a:spLocks noGrp="1"/>
          </p:cNvSpPr>
          <p:nvPr>
            <p:ph type="sldNum" sz="quarter" idx="12"/>
          </p:nvPr>
        </p:nvSpPr>
        <p:spPr/>
        <p:txBody>
          <a:bodyPr/>
          <a:lstStyle/>
          <a:p>
            <a:fld id="{13FA7114-A053-4D77-83D8-BB2B688B3169}" type="slidenum">
              <a:rPr lang="en-US" smtClean="0"/>
              <a:t>7</a:t>
            </a:fld>
            <a:endParaRPr lang="en-US"/>
          </a:p>
        </p:txBody>
      </p:sp>
    </p:spTree>
    <p:extLst>
      <p:ext uri="{BB962C8B-B14F-4D97-AF65-F5344CB8AC3E}">
        <p14:creationId xmlns:p14="http://schemas.microsoft.com/office/powerpoint/2010/main" val="376395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 Frustrum PointNets work?</a:t>
            </a:r>
            <a:endParaRPr b="1" u="sng"/>
          </a:p>
        </p:txBody>
      </p:sp>
      <p:sp>
        <p:nvSpPr>
          <p:cNvPr id="500" name="Google Shape;500;p59"/>
          <p:cNvSpPr txBox="1"/>
          <p:nvPr/>
        </p:nvSpPr>
        <p:spPr>
          <a:xfrm>
            <a:off x="-33122" y="132785"/>
            <a:ext cx="8765100" cy="17655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000"/>
              </a:spcBef>
              <a:spcAft>
                <a:spcPts val="0"/>
              </a:spcAft>
              <a:buSzPts val="1300"/>
              <a:buChar char="●"/>
            </a:pPr>
            <a:r>
              <a:rPr lang="en" sz="1300"/>
              <a:t>Instead of just using a 3D-lidar based pointcloud (e.g. the voxelnet approach), uses RGBD + image setup</a:t>
            </a:r>
            <a:endParaRPr sz="1300"/>
          </a:p>
          <a:p>
            <a:pPr marL="457200" lvl="0" indent="-311150" algn="l" rtl="0">
              <a:lnSpc>
                <a:spcPct val="115000"/>
              </a:lnSpc>
              <a:spcBef>
                <a:spcPts val="0"/>
              </a:spcBef>
              <a:spcAft>
                <a:spcPts val="0"/>
              </a:spcAft>
              <a:buSzPts val="1300"/>
              <a:buChar char="●"/>
            </a:pPr>
            <a:r>
              <a:rPr lang="en" sz="1300"/>
              <a:t>Steps:</a:t>
            </a:r>
            <a:endParaRPr sz="1300"/>
          </a:p>
          <a:p>
            <a:pPr marL="914400" lvl="1" indent="-311150" algn="l" rtl="0">
              <a:lnSpc>
                <a:spcPct val="115000"/>
              </a:lnSpc>
              <a:spcBef>
                <a:spcPts val="0"/>
              </a:spcBef>
              <a:spcAft>
                <a:spcPts val="0"/>
              </a:spcAft>
              <a:buSzPts val="1300"/>
              <a:buChar char="○"/>
            </a:pPr>
            <a:r>
              <a:rPr lang="en" sz="1300"/>
              <a:t>Make 2D detection on image</a:t>
            </a:r>
            <a:endParaRPr sz="1300"/>
          </a:p>
          <a:p>
            <a:pPr marL="914400" lvl="1" indent="-311150" algn="l" rtl="0">
              <a:lnSpc>
                <a:spcPct val="115000"/>
              </a:lnSpc>
              <a:spcBef>
                <a:spcPts val="0"/>
              </a:spcBef>
              <a:spcAft>
                <a:spcPts val="0"/>
              </a:spcAft>
              <a:buSzPts val="1300"/>
              <a:buChar char="○"/>
            </a:pPr>
            <a:r>
              <a:rPr lang="en" sz="1300"/>
              <a:t>Project 2D BBox to a frustrum of points, similar to Psuedo-LiDAR</a:t>
            </a:r>
            <a:endParaRPr sz="1300"/>
          </a:p>
          <a:p>
            <a:pPr marL="914400" lvl="1" indent="-311150" algn="l" rtl="0">
              <a:lnSpc>
                <a:spcPct val="115000"/>
              </a:lnSpc>
              <a:spcBef>
                <a:spcPts val="0"/>
              </a:spcBef>
              <a:spcAft>
                <a:spcPts val="0"/>
              </a:spcAft>
              <a:buSzPts val="1300"/>
              <a:buChar char="○"/>
            </a:pPr>
            <a:r>
              <a:rPr lang="en" sz="1300"/>
              <a:t>Segment points w/ pointnet to remove background clutter</a:t>
            </a:r>
            <a:endParaRPr sz="1300"/>
          </a:p>
          <a:p>
            <a:pPr marL="914400" lvl="1" indent="-311150" algn="l" rtl="0">
              <a:lnSpc>
                <a:spcPct val="115000"/>
              </a:lnSpc>
              <a:spcBef>
                <a:spcPts val="0"/>
              </a:spcBef>
              <a:spcAft>
                <a:spcPts val="0"/>
              </a:spcAft>
              <a:buSzPts val="1300"/>
              <a:buChar char="○"/>
            </a:pPr>
            <a:r>
              <a:rPr lang="en" sz="1300"/>
              <a:t>Feed 3D instance segmentation of points to regress amodal (shape-completed) 3D BBox parameters</a:t>
            </a:r>
            <a:endParaRPr sz="1300"/>
          </a:p>
          <a:p>
            <a:pPr marL="457200" lvl="0" indent="-311150" algn="l" rtl="0">
              <a:lnSpc>
                <a:spcPct val="115000"/>
              </a:lnSpc>
              <a:spcBef>
                <a:spcPts val="0"/>
              </a:spcBef>
              <a:spcAft>
                <a:spcPts val="0"/>
              </a:spcAft>
              <a:buSzPts val="1300"/>
              <a:buChar char="●"/>
            </a:pPr>
            <a:r>
              <a:rPr lang="en" sz="1300"/>
              <a:t>For maximum effectiveness, combine with BEV methods to still detect 2D occluded objects</a:t>
            </a:r>
            <a:endParaRPr sz="1300"/>
          </a:p>
        </p:txBody>
      </p:sp>
      <p:pic>
        <p:nvPicPr>
          <p:cNvPr id="502" name="Google Shape;502;p59"/>
          <p:cNvPicPr preferRelativeResize="0"/>
          <p:nvPr/>
        </p:nvPicPr>
        <p:blipFill>
          <a:blip r:embed="rId3">
            <a:alphaModFix/>
          </a:blip>
          <a:stretch>
            <a:fillRect/>
          </a:stretch>
        </p:blipFill>
        <p:spPr>
          <a:xfrm>
            <a:off x="54600" y="3211654"/>
            <a:ext cx="4300075" cy="1599375"/>
          </a:xfrm>
          <a:prstGeom prst="rect">
            <a:avLst/>
          </a:prstGeom>
          <a:noFill/>
          <a:ln w="9525" cap="flat" cmpd="sng">
            <a:solidFill>
              <a:schemeClr val="dk2"/>
            </a:solidFill>
            <a:prstDash val="solid"/>
            <a:round/>
            <a:headEnd type="none" w="sm" len="sm"/>
            <a:tailEnd type="none" w="sm" len="sm"/>
          </a:ln>
        </p:spPr>
      </p:pic>
      <p:pic>
        <p:nvPicPr>
          <p:cNvPr id="503" name="Google Shape;503;p59"/>
          <p:cNvPicPr preferRelativeResize="0"/>
          <p:nvPr/>
        </p:nvPicPr>
        <p:blipFill>
          <a:blip r:embed="rId4">
            <a:alphaModFix/>
          </a:blip>
          <a:stretch>
            <a:fillRect/>
          </a:stretch>
        </p:blipFill>
        <p:spPr>
          <a:xfrm>
            <a:off x="4354675" y="3253954"/>
            <a:ext cx="4737725" cy="1331525"/>
          </a:xfrm>
          <a:prstGeom prst="rect">
            <a:avLst/>
          </a:prstGeom>
          <a:noFill/>
          <a:ln w="9525" cap="flat" cmpd="sng">
            <a:solidFill>
              <a:schemeClr val="dk2"/>
            </a:solidFill>
            <a:prstDash val="solid"/>
            <a:round/>
            <a:headEnd type="none" w="sm" len="sm"/>
            <a:tailEnd type="none" w="sm" len="sm"/>
          </a:ln>
        </p:spPr>
      </p:pic>
      <p:sp>
        <p:nvSpPr>
          <p:cNvPr id="2" name="TextBox 1">
            <a:extLst>
              <a:ext uri="{FF2B5EF4-FFF2-40B4-BE49-F238E27FC236}">
                <a16:creationId xmlns:a16="http://schemas.microsoft.com/office/drawing/2014/main" id="{AA411D10-E38B-2049-B6F5-04AA8EE5F8E8}"/>
              </a:ext>
            </a:extLst>
          </p:cNvPr>
          <p:cNvSpPr txBox="1"/>
          <p:nvPr/>
        </p:nvSpPr>
        <p:spPr>
          <a:xfrm>
            <a:off x="8746808" y="4956789"/>
            <a:ext cx="437940" cy="200055"/>
          </a:xfrm>
          <a:prstGeom prst="rect">
            <a:avLst/>
          </a:prstGeom>
          <a:noFill/>
        </p:spPr>
        <p:txBody>
          <a:bodyPr wrap="none" rtlCol="0">
            <a:spAutoFit/>
          </a:bodyPr>
          <a:lstStyle/>
          <a:p>
            <a:r>
              <a:rPr lang="en-US" sz="700" i="1" dirty="0"/>
              <a:t>3D DL</a:t>
            </a:r>
          </a:p>
        </p:txBody>
      </p:sp>
      <p:sp>
        <p:nvSpPr>
          <p:cNvPr id="3" name="Slide Number Placeholder 2">
            <a:extLst>
              <a:ext uri="{FF2B5EF4-FFF2-40B4-BE49-F238E27FC236}">
                <a16:creationId xmlns:a16="http://schemas.microsoft.com/office/drawing/2014/main" id="{CD0F878C-3AD7-64F9-A3D0-0858D298AF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animEffect transition="in" filter="fade">
                                      <p:cBhvr>
                                        <p:cTn id="7" dur="1000"/>
                                        <p:tgtEl>
                                          <p:spTgt spid="500"/>
                                        </p:tgtEl>
                                      </p:cBhvr>
                                    </p:animEffect>
                                  </p:childTnLst>
                                </p:cTn>
                              </p:par>
                              <p:par>
                                <p:cTn id="8" presetID="10" presetClass="entr" presetSubtype="0" fill="hold" nodeType="withEffect">
                                  <p:stCondLst>
                                    <p:cond delay="0"/>
                                  </p:stCondLst>
                                  <p:childTnLst>
                                    <p:set>
                                      <p:cBhvr>
                                        <p:cTn id="9" dur="1" fill="hold">
                                          <p:stCondLst>
                                            <p:cond delay="0"/>
                                          </p:stCondLst>
                                        </p:cTn>
                                        <p:tgtEl>
                                          <p:spTgt spid="502"/>
                                        </p:tgtEl>
                                        <p:attrNameLst>
                                          <p:attrName>style.visibility</p:attrName>
                                        </p:attrNameLst>
                                      </p:cBhvr>
                                      <p:to>
                                        <p:strVal val="visible"/>
                                      </p:to>
                                    </p:set>
                                    <p:animEffect transition="in" filter="fade">
                                      <p:cBhvr>
                                        <p:cTn id="10" dur="1000"/>
                                        <p:tgtEl>
                                          <p:spTgt spid="502"/>
                                        </p:tgtEl>
                                      </p:cBhvr>
                                    </p:animEffect>
                                  </p:childTnLst>
                                </p:cTn>
                              </p:par>
                              <p:par>
                                <p:cTn id="11" presetID="10" presetClass="entr" presetSubtype="0" fill="hold" nodeType="withEffect">
                                  <p:stCondLst>
                                    <p:cond delay="0"/>
                                  </p:stCondLst>
                                  <p:childTnLst>
                                    <p:set>
                                      <p:cBhvr>
                                        <p:cTn id="12" dur="1" fill="hold">
                                          <p:stCondLst>
                                            <p:cond delay="0"/>
                                          </p:stCondLst>
                                        </p:cTn>
                                        <p:tgtEl>
                                          <p:spTgt spid="503"/>
                                        </p:tgtEl>
                                        <p:attrNameLst>
                                          <p:attrName>style.visibility</p:attrName>
                                        </p:attrNameLst>
                                      </p:cBhvr>
                                      <p:to>
                                        <p:strVal val="visible"/>
                                      </p:to>
                                    </p:set>
                                    <p:animEffect transition="in" filter="fade">
                                      <p:cBhvr>
                                        <p:cTn id="13"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275D91D2-50BA-F332-5EED-BFAFEA540AC6}"/>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22CEBE30-B9ED-BF6F-8C3F-C75A0C0A72D6}"/>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do NeRFs work?</a:t>
            </a:r>
            <a:endParaRPr b="1" u="sng" dirty="0"/>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8B4A963A-10A4-E77C-55E4-4719360774EA}"/>
                  </a:ext>
                </a:extLst>
              </p:cNvPr>
              <p:cNvSpPr txBox="1">
                <a:spLocks/>
              </p:cNvSpPr>
              <p:nvPr/>
            </p:nvSpPr>
            <p:spPr>
              <a:xfrm>
                <a:off x="-48142" y="144225"/>
                <a:ext cx="8520600" cy="4786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800" dirty="0">
                    <a:solidFill>
                      <a:schemeClr val="tx1"/>
                    </a:solidFill>
                  </a:rPr>
                  <a:t>Method for novel view synthesis &amp; 3D reconstruction based on an MLP-based implicit volumetric scene</a:t>
                </a:r>
              </a:p>
              <a:p>
                <a:pPr lvl="1"/>
                <a:r>
                  <a:rPr lang="en-US" sz="800" dirty="0">
                    <a:solidFill>
                      <a:schemeClr val="tx1"/>
                    </a:solidFill>
                  </a:rPr>
                  <a:t>Given set of </a:t>
                </a:r>
                <a:r>
                  <a:rPr lang="en-US" sz="800" b="1" dirty="0">
                    <a:solidFill>
                      <a:schemeClr val="tx1"/>
                    </a:solidFill>
                  </a:rPr>
                  <a:t>images from a static scene with known camera poses</a:t>
                </a:r>
                <a:r>
                  <a:rPr lang="en-US" sz="800" dirty="0">
                    <a:solidFill>
                      <a:schemeClr val="tx1"/>
                    </a:solidFill>
                  </a:rPr>
                  <a:t>, render the scene from novel viewpoints</a:t>
                </a:r>
              </a:p>
              <a:p>
                <a:pPr lvl="1"/>
                <a:r>
                  <a:rPr lang="en-US" sz="800" dirty="0">
                    <a:solidFill>
                      <a:schemeClr val="tx1"/>
                    </a:solidFill>
                  </a:rPr>
                  <a:t>Requires good coverage </a:t>
                </a:r>
                <a:r>
                  <a:rPr lang="en-US" sz="800" dirty="0" err="1">
                    <a:solidFill>
                      <a:schemeClr val="tx1"/>
                    </a:solidFill>
                  </a:rPr>
                  <a:t>eg</a:t>
                </a:r>
                <a:r>
                  <a:rPr lang="en-US" sz="800" dirty="0">
                    <a:solidFill>
                      <a:schemeClr val="tx1"/>
                    </a:solidFill>
                  </a:rPr>
                  <a:t> for small object (20-100 </a:t>
                </a:r>
                <a:r>
                  <a:rPr lang="en-US" sz="800" dirty="0" err="1">
                    <a:solidFill>
                      <a:schemeClr val="tx1"/>
                    </a:solidFill>
                  </a:rPr>
                  <a:t>imgs</a:t>
                </a:r>
                <a:r>
                  <a:rPr lang="en-US" sz="800" dirty="0">
                    <a:solidFill>
                      <a:schemeClr val="tx1"/>
                    </a:solidFill>
                  </a:rPr>
                  <a:t>), indoor room (100-1000+ </a:t>
                </a:r>
                <a:r>
                  <a:rPr lang="en-US" sz="800" dirty="0" err="1">
                    <a:solidFill>
                      <a:schemeClr val="tx1"/>
                    </a:solidFill>
                  </a:rPr>
                  <a:t>imgs</a:t>
                </a:r>
                <a:r>
                  <a:rPr lang="en-US" sz="800" dirty="0">
                    <a:solidFill>
                      <a:schemeClr val="tx1"/>
                    </a:solidFill>
                  </a:rPr>
                  <a:t>)</a:t>
                </a:r>
              </a:p>
              <a:p>
                <a:r>
                  <a:rPr lang="en-US" sz="800" dirty="0">
                    <a:solidFill>
                      <a:schemeClr val="tx1"/>
                    </a:solidFill>
                  </a:rPr>
                  <a:t>First points </a:t>
                </a:r>
                <a14:m>
                  <m:oMath xmlns:m="http://schemas.openxmlformats.org/officeDocument/2006/math">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𝑥</m:t>
                        </m:r>
                      </m:e>
                      <m:sub>
                        <m:r>
                          <a:rPr lang="en-US" sz="800" i="1">
                            <a:solidFill>
                              <a:schemeClr val="tx1"/>
                            </a:solidFill>
                            <a:latin typeface="Cambria Math" panose="02040503050406030204" pitchFamily="18" charset="0"/>
                          </a:rPr>
                          <m:t>𝑖</m:t>
                        </m:r>
                      </m:sub>
                    </m:sSub>
                  </m:oMath>
                </a14:m>
                <a:r>
                  <a:rPr lang="en-US" sz="800" dirty="0">
                    <a:solidFill>
                      <a:schemeClr val="tx1"/>
                    </a:solidFill>
                  </a:rPr>
                  <a:t> are obtained by ray casting; for a pixel in a novel view, </a:t>
                </a:r>
                <a14:m>
                  <m:oMath xmlns:m="http://schemas.openxmlformats.org/officeDocument/2006/math">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𝑥</m:t>
                        </m:r>
                      </m:e>
                      <m:sub>
                        <m:r>
                          <a:rPr lang="en-US" sz="800" i="1">
                            <a:solidFill>
                              <a:schemeClr val="tx1"/>
                            </a:solidFill>
                            <a:latin typeface="Cambria Math" panose="02040503050406030204" pitchFamily="18" charset="0"/>
                          </a:rPr>
                          <m:t>𝑖</m:t>
                        </m:r>
                      </m:sub>
                    </m:sSub>
                    <m:r>
                      <a:rPr lang="en-US" sz="800" i="1">
                        <a:solidFill>
                          <a:schemeClr val="tx1"/>
                        </a:solidFill>
                        <a:latin typeface="Cambria Math" panose="02040503050406030204" pitchFamily="18" charset="0"/>
                      </a:rPr>
                      <m:t>=</m:t>
                    </m:r>
                    <m:r>
                      <a:rPr lang="en-US" sz="800" i="1">
                        <a:solidFill>
                          <a:schemeClr val="tx1"/>
                        </a:solidFill>
                        <a:latin typeface="Cambria Math" panose="02040503050406030204" pitchFamily="18" charset="0"/>
                      </a:rPr>
                      <m:t>𝑟</m:t>
                    </m:r>
                    <m:d>
                      <m:dPr>
                        <m:ctrlPr>
                          <a:rPr lang="en-US" sz="800" i="1">
                            <a:solidFill>
                              <a:schemeClr val="tx1"/>
                            </a:solidFill>
                            <a:latin typeface="Cambria Math" panose="02040503050406030204" pitchFamily="18" charset="0"/>
                          </a:rPr>
                        </m:ctrlPr>
                      </m:dPr>
                      <m:e>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𝑡</m:t>
                            </m:r>
                          </m:e>
                          <m:sub>
                            <m:r>
                              <a:rPr lang="en-US" sz="800" i="1">
                                <a:solidFill>
                                  <a:schemeClr val="tx1"/>
                                </a:solidFill>
                                <a:latin typeface="Cambria Math" panose="02040503050406030204" pitchFamily="18" charset="0"/>
                              </a:rPr>
                              <m:t>𝑖</m:t>
                            </m:r>
                          </m:sub>
                        </m:sSub>
                      </m:e>
                    </m:d>
                    <m:r>
                      <a:rPr lang="en-US" sz="800" i="1">
                        <a:solidFill>
                          <a:schemeClr val="tx1"/>
                        </a:solidFill>
                        <a:latin typeface="Cambria Math" panose="02040503050406030204" pitchFamily="18" charset="0"/>
                      </a:rPr>
                      <m:t>=</m:t>
                    </m:r>
                    <m:r>
                      <a:rPr lang="en-US" sz="800" i="1">
                        <a:solidFill>
                          <a:schemeClr val="tx1"/>
                        </a:solidFill>
                        <a:latin typeface="Cambria Math" panose="02040503050406030204" pitchFamily="18" charset="0"/>
                      </a:rPr>
                      <m:t>𝑜</m:t>
                    </m:r>
                    <m:r>
                      <a:rPr lang="en-US" sz="800" i="1">
                        <a:solidFill>
                          <a:schemeClr val="tx1"/>
                        </a:solidFill>
                        <a:latin typeface="Cambria Math" panose="02040503050406030204" pitchFamily="18" charset="0"/>
                      </a:rPr>
                      <m:t>+</m:t>
                    </m:r>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𝑡</m:t>
                        </m:r>
                      </m:e>
                      <m:sub>
                        <m:r>
                          <a:rPr lang="en-US" sz="800" i="1">
                            <a:solidFill>
                              <a:schemeClr val="tx1"/>
                            </a:solidFill>
                            <a:latin typeface="Cambria Math" panose="02040503050406030204" pitchFamily="18" charset="0"/>
                          </a:rPr>
                          <m:t>𝑖</m:t>
                        </m:r>
                      </m:sub>
                    </m:sSub>
                    <m:r>
                      <a:rPr lang="en-US" sz="800" i="1">
                        <a:solidFill>
                          <a:schemeClr val="tx1"/>
                        </a:solidFill>
                        <a:latin typeface="Cambria Math" panose="02040503050406030204" pitchFamily="18" charset="0"/>
                      </a:rPr>
                      <m:t>𝑑</m:t>
                    </m:r>
                  </m:oMath>
                </a14:m>
                <a:endParaRPr lang="en-US" sz="800" dirty="0">
                  <a:solidFill>
                    <a:schemeClr val="tx1"/>
                  </a:solidFill>
                </a:endParaRPr>
              </a:p>
              <a:p>
                <a:pPr lvl="1"/>
                <a14:m>
                  <m:oMath xmlns:m="http://schemas.openxmlformats.org/officeDocument/2006/math">
                    <m:r>
                      <a:rPr lang="en-US" sz="800" i="1">
                        <a:solidFill>
                          <a:schemeClr val="tx1"/>
                        </a:solidFill>
                        <a:latin typeface="Cambria Math" panose="02040503050406030204" pitchFamily="18" charset="0"/>
                      </a:rPr>
                      <m:t>𝑜</m:t>
                    </m:r>
                  </m:oMath>
                </a14:m>
                <a:r>
                  <a:rPr lang="en-US" sz="800" dirty="0">
                    <a:solidFill>
                      <a:schemeClr val="tx1"/>
                    </a:solidFill>
                  </a:rPr>
                  <a:t> is camera origin, </a:t>
                </a:r>
                <a14:m>
                  <m:oMath xmlns:m="http://schemas.openxmlformats.org/officeDocument/2006/math">
                    <m:r>
                      <a:rPr lang="en-US" sz="800" i="1">
                        <a:solidFill>
                          <a:schemeClr val="tx1"/>
                        </a:solidFill>
                        <a:latin typeface="Cambria Math" panose="02040503050406030204" pitchFamily="18" charset="0"/>
                      </a:rPr>
                      <m:t>𝑑</m:t>
                    </m:r>
                  </m:oMath>
                </a14:m>
                <a:r>
                  <a:rPr lang="en-US" sz="800" dirty="0">
                    <a:solidFill>
                      <a:schemeClr val="tx1"/>
                    </a:solidFill>
                  </a:rPr>
                  <a:t> is ray direction, </a:t>
                </a:r>
                <a14:m>
                  <m:oMath xmlns:m="http://schemas.openxmlformats.org/officeDocument/2006/math">
                    <m:r>
                      <a:rPr lang="en-US" sz="800" i="1">
                        <a:solidFill>
                          <a:schemeClr val="tx1"/>
                        </a:solidFill>
                        <a:latin typeface="Cambria Math" panose="02040503050406030204" pitchFamily="18" charset="0"/>
                      </a:rPr>
                      <m:t>𝑡</m:t>
                    </m:r>
                  </m:oMath>
                </a14:m>
                <a:r>
                  <a:rPr lang="en-US" sz="800" dirty="0">
                    <a:solidFill>
                      <a:schemeClr val="tx1"/>
                    </a:solidFill>
                  </a:rPr>
                  <a:t> is depth along ray</a:t>
                </a:r>
              </a:p>
              <a:p>
                <a:r>
                  <a:rPr lang="en-US" sz="800" dirty="0">
                    <a:solidFill>
                      <a:schemeClr val="tx1"/>
                    </a:solidFill>
                  </a:rPr>
                  <a:t>MLP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𝑓</m:t>
                        </m:r>
                      </m:e>
                      <m:sub>
                        <m:r>
                          <a:rPr lang="en-US" sz="800" b="0" i="1" smtClean="0">
                            <a:solidFill>
                              <a:schemeClr val="tx1"/>
                            </a:solidFill>
                            <a:latin typeface="Cambria Math" panose="02040503050406030204" pitchFamily="18" charset="0"/>
                          </a:rPr>
                          <m:t>𝜃</m:t>
                        </m:r>
                      </m:sub>
                    </m:sSub>
                  </m:oMath>
                </a14:m>
                <a:r>
                  <a:rPr lang="en-US" sz="800" dirty="0">
                    <a:solidFill>
                      <a:schemeClr val="tx1"/>
                    </a:solidFill>
                  </a:rPr>
                  <a:t> takes in 3D points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𝑖</m:t>
                        </m:r>
                      </m:sub>
                    </m:sSub>
                  </m:oMath>
                </a14:m>
                <a:r>
                  <a:rPr lang="en-US" sz="800" dirty="0">
                    <a:solidFill>
                      <a:schemeClr val="tx1"/>
                    </a:solidFill>
                  </a:rPr>
                  <a:t> and predicts:</a:t>
                </a:r>
              </a:p>
              <a:p>
                <a:pPr lvl="1"/>
                <a:r>
                  <a:rPr lang="en-US" sz="800" b="1" dirty="0">
                    <a:solidFill>
                      <a:schemeClr val="tx1"/>
                    </a:solidFill>
                  </a:rPr>
                  <a:t>Radiance (color)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𝑐</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𝑓</m:t>
                        </m:r>
                      </m:e>
                      <m:sub>
                        <m:r>
                          <a:rPr lang="en-US" sz="800" b="0" i="1" smtClean="0">
                            <a:solidFill>
                              <a:schemeClr val="tx1"/>
                            </a:solidFill>
                            <a:latin typeface="Cambria Math" panose="02040503050406030204" pitchFamily="18" charset="0"/>
                          </a:rPr>
                          <m:t>𝜃</m:t>
                        </m:r>
                      </m:sub>
                    </m:sSub>
                    <m:d>
                      <m:dPr>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𝛾</m:t>
                        </m:r>
                        <m:d>
                          <m:dPr>
                            <m:ctrlPr>
                              <a:rPr lang="en-US" sz="800" b="0" i="1" smtClean="0">
                                <a:solidFill>
                                  <a:schemeClr val="tx1"/>
                                </a:solidFill>
                                <a:latin typeface="Cambria Math" panose="02040503050406030204" pitchFamily="18" charset="0"/>
                              </a:rPr>
                            </m:ctrlPr>
                          </m:dPr>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𝑖</m:t>
                                </m:r>
                              </m:sub>
                            </m:sSub>
                          </m:e>
                        </m:d>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𝛾</m:t>
                        </m:r>
                        <m:d>
                          <m:dPr>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𝑑</m:t>
                            </m:r>
                          </m:e>
                        </m:d>
                      </m:e>
                    </m:d>
                    <m:r>
                      <a:rPr lang="en-US" sz="800" b="0" i="1" smtClean="0">
                        <a:solidFill>
                          <a:schemeClr val="tx1"/>
                        </a:solidFill>
                        <a:latin typeface="Cambria Math" panose="02040503050406030204" pitchFamily="18" charset="0"/>
                      </a:rPr>
                      <m:t>∈</m:t>
                    </m:r>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ℝ</m:t>
                        </m:r>
                      </m:e>
                      <m:sup>
                        <m:r>
                          <a:rPr lang="en-US" sz="800" b="0" i="1" smtClean="0">
                            <a:solidFill>
                              <a:schemeClr val="tx1"/>
                            </a:solidFill>
                            <a:latin typeface="Cambria Math" panose="02040503050406030204" pitchFamily="18" charset="0"/>
                          </a:rPr>
                          <m:t>3</m:t>
                        </m:r>
                      </m:sup>
                    </m:sSup>
                  </m:oMath>
                </a14:m>
                <a:endParaRPr lang="en-US" sz="800" dirty="0">
                  <a:solidFill>
                    <a:schemeClr val="tx1"/>
                  </a:solidFill>
                </a:endParaRPr>
              </a:p>
              <a:p>
                <a:pPr lvl="2"/>
                <a:r>
                  <a:rPr lang="en-US" sz="800" dirty="0">
                    <a:solidFill>
                      <a:schemeClr val="tx1"/>
                    </a:solidFill>
                  </a:rPr>
                  <a:t>Feeding in view direction allows us to learn specular reflections</a:t>
                </a:r>
              </a:p>
              <a:p>
                <a:pPr lvl="1"/>
                <a:r>
                  <a:rPr lang="en-US" sz="800" b="1" dirty="0">
                    <a:solidFill>
                      <a:schemeClr val="tx1"/>
                    </a:solidFill>
                  </a:rPr>
                  <a:t>Volume Density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𝜎</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𝑓</m:t>
                        </m:r>
                      </m:e>
                      <m:sub>
                        <m:r>
                          <a:rPr lang="en-US" sz="800" b="0" i="1" smtClean="0">
                            <a:solidFill>
                              <a:schemeClr val="tx1"/>
                            </a:solidFill>
                            <a:latin typeface="Cambria Math" panose="02040503050406030204" pitchFamily="18" charset="0"/>
                          </a:rPr>
                          <m:t>𝜃</m:t>
                        </m:r>
                      </m:sub>
                    </m:sSub>
                    <m:d>
                      <m:dPr>
                        <m:ctrlPr>
                          <a:rPr lang="en-US" sz="800" b="0" i="1" smtClean="0">
                            <a:solidFill>
                              <a:schemeClr val="tx1"/>
                            </a:solidFill>
                            <a:latin typeface="Cambria Math" panose="02040503050406030204" pitchFamily="18" charset="0"/>
                          </a:rPr>
                        </m:ctrlPr>
                      </m:dPr>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𝛾</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m:t>
                        </m:r>
                      </m:e>
                    </m:d>
                    <m:r>
                      <a:rPr lang="en-US" sz="800" b="0" i="1" smtClean="0">
                        <a:solidFill>
                          <a:schemeClr val="tx1"/>
                        </a:solidFill>
                        <a:latin typeface="Cambria Math" panose="02040503050406030204" pitchFamily="18" charset="0"/>
                      </a:rPr>
                      <m:t>∈</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ℝ</m:t>
                        </m:r>
                      </m:e>
                      <m:sub>
                        <m:r>
                          <a:rPr lang="en-US" sz="800" b="0" i="1" smtClean="0">
                            <a:solidFill>
                              <a:schemeClr val="tx1"/>
                            </a:solidFill>
                            <a:latin typeface="Cambria Math" panose="02040503050406030204" pitchFamily="18" charset="0"/>
                          </a:rPr>
                          <m:t>+</m:t>
                        </m:r>
                      </m:sub>
                    </m:sSub>
                  </m:oMath>
                </a14:m>
                <a:endParaRPr lang="en-US" sz="800" dirty="0">
                  <a:solidFill>
                    <a:schemeClr val="tx1"/>
                  </a:solidFill>
                </a:endParaRPr>
              </a:p>
              <a:p>
                <a:pPr lvl="2"/>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𝜎</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≈0</m:t>
                    </m:r>
                  </m:oMath>
                </a14:m>
                <a:r>
                  <a:rPr lang="en-US" sz="800" dirty="0">
                    <a:solidFill>
                      <a:schemeClr val="tx1"/>
                    </a:solidFill>
                  </a:rPr>
                  <a:t>  mostly empty air, transparent</a:t>
                </a:r>
              </a:p>
              <a:p>
                <a:pPr lvl="2"/>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𝜎</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m:t>
                    </m:r>
                  </m:oMath>
                </a14:m>
                <a:r>
                  <a:rPr lang="en-US" sz="800" dirty="0">
                    <a:solidFill>
                      <a:schemeClr val="tx1"/>
                    </a:solidFill>
                  </a:rPr>
                  <a:t>  opaque, </a:t>
                </a:r>
                <a:r>
                  <a:rPr lang="en-US" sz="800" dirty="0" err="1">
                    <a:solidFill>
                      <a:schemeClr val="tx1"/>
                    </a:solidFill>
                  </a:rPr>
                  <a:t>eg</a:t>
                </a:r>
                <a:r>
                  <a:rPr lang="en-US" sz="800" dirty="0">
                    <a:solidFill>
                      <a:schemeClr val="tx1"/>
                    </a:solidFill>
                  </a:rPr>
                  <a:t> solid objects or heavy fog </a:t>
                </a:r>
              </a:p>
              <a:p>
                <a:pPr lvl="2"/>
                <a:r>
                  <a:rPr lang="en-US" sz="800" dirty="0">
                    <a:solidFill>
                      <a:schemeClr val="tx1"/>
                    </a:solidFill>
                  </a:rPr>
                  <a:t>Intermediate values of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𝜎</m:t>
                        </m:r>
                      </m:e>
                      <m:sub>
                        <m:r>
                          <a:rPr lang="en-US" sz="800" b="0" i="1" smtClean="0">
                            <a:solidFill>
                              <a:schemeClr val="tx1"/>
                            </a:solidFill>
                            <a:latin typeface="Cambria Math" panose="02040503050406030204" pitchFamily="18" charset="0"/>
                          </a:rPr>
                          <m:t>𝑖</m:t>
                        </m:r>
                      </m:sub>
                    </m:sSub>
                  </m:oMath>
                </a14:m>
                <a:r>
                  <a:rPr lang="en-US" sz="800" dirty="0">
                    <a:solidFill>
                      <a:schemeClr val="tx1"/>
                    </a:solidFill>
                  </a:rPr>
                  <a:t> represent semi-transparent things (</a:t>
                </a:r>
                <a:r>
                  <a:rPr lang="en-US" sz="800" dirty="0" err="1">
                    <a:solidFill>
                      <a:schemeClr val="tx1"/>
                    </a:solidFill>
                  </a:rPr>
                  <a:t>eg</a:t>
                </a:r>
                <a:r>
                  <a:rPr lang="en-US" sz="800" dirty="0">
                    <a:solidFill>
                      <a:schemeClr val="tx1"/>
                    </a:solidFill>
                  </a:rPr>
                  <a:t> dirty glass, light fog)</a:t>
                </a:r>
              </a:p>
              <a:p>
                <a:r>
                  <a:rPr lang="en-US" sz="800" b="1" dirty="0">
                    <a:solidFill>
                      <a:schemeClr val="tx1"/>
                    </a:solidFill>
                  </a:rPr>
                  <a:t>Positional Encoding </a:t>
                </a:r>
                <a:r>
                  <a:rPr lang="en-US" sz="800" dirty="0">
                    <a:solidFill>
                      <a:schemeClr val="tx1"/>
                    </a:solidFill>
                  </a:rPr>
                  <a:t>function </a:t>
                </a:r>
                <a14:m>
                  <m:oMath xmlns:m="http://schemas.openxmlformats.org/officeDocument/2006/math">
                    <m:r>
                      <a:rPr lang="en-US" sz="800" b="0" i="1" smtClean="0">
                        <a:solidFill>
                          <a:schemeClr val="tx1"/>
                        </a:solidFill>
                        <a:latin typeface="Cambria Math" panose="02040503050406030204" pitchFamily="18" charset="0"/>
                      </a:rPr>
                      <m:t>𝛾</m:t>
                    </m:r>
                    <m:d>
                      <m:dPr>
                        <m:ctrlPr>
                          <a:rPr lang="en-US" sz="800" b="0" i="1" smtClean="0">
                            <a:solidFill>
                              <a:schemeClr val="tx1"/>
                            </a:solidFill>
                            <a:latin typeface="Cambria Math" panose="02040503050406030204" pitchFamily="18" charset="0"/>
                          </a:rPr>
                        </m:ctrlPr>
                      </m:dPr>
                      <m:e>
                        <m:r>
                          <a:rPr lang="en-US" sz="800" b="1" i="1" smtClean="0">
                            <a:solidFill>
                              <a:schemeClr val="tx1"/>
                            </a:solidFill>
                            <a:latin typeface="Cambria Math" panose="02040503050406030204" pitchFamily="18" charset="0"/>
                          </a:rPr>
                          <m:t>𝒙</m:t>
                        </m:r>
                      </m:e>
                    </m:d>
                    <m:r>
                      <a:rPr lang="en-US" sz="800" b="0" i="1" smtClean="0">
                        <a:solidFill>
                          <a:schemeClr val="tx1"/>
                        </a:solidFill>
                        <a:latin typeface="Cambria Math" panose="02040503050406030204" pitchFamily="18" charset="0"/>
                      </a:rPr>
                      <m:t>=</m:t>
                    </m:r>
                    <m:d>
                      <m:dPr>
                        <m:begChr m:val="["/>
                        <m:endChr m:val="]"/>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𝛾</m:t>
                        </m:r>
                        <m:d>
                          <m:dPr>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𝑥</m:t>
                            </m:r>
                          </m:e>
                        </m:d>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𝛾</m:t>
                        </m:r>
                        <m:d>
                          <m:dPr>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𝑦</m:t>
                            </m:r>
                          </m:e>
                        </m:d>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𝛾</m:t>
                        </m:r>
                        <m:d>
                          <m:dPr>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𝑧</m:t>
                            </m:r>
                          </m:e>
                        </m:d>
                      </m:e>
                    </m:d>
                  </m:oMath>
                </a14:m>
                <a:r>
                  <a:rPr lang="en-US" sz="800" b="1" dirty="0">
                    <a:solidFill>
                      <a:schemeClr val="tx1"/>
                    </a:solidFill>
                  </a:rPr>
                  <a:t> </a:t>
                </a:r>
                <a:r>
                  <a:rPr lang="en-US" sz="800" dirty="0">
                    <a:solidFill>
                      <a:schemeClr val="tx1"/>
                    </a:solidFill>
                  </a:rPr>
                  <a:t>is used which empirically allows the MLP to learn better sharp color transitions and fine details</a:t>
                </a:r>
              </a:p>
              <a:p>
                <a:pPr lvl="1"/>
                <a14:m>
                  <m:oMath xmlns:m="http://schemas.openxmlformats.org/officeDocument/2006/math">
                    <m:r>
                      <m:rPr>
                        <m:sty m:val="p"/>
                      </m:rPr>
                      <a:rPr lang="en-US" sz="800">
                        <a:solidFill>
                          <a:schemeClr val="tx1"/>
                        </a:solidFill>
                        <a:latin typeface="Cambria Math" panose="02040503050406030204" pitchFamily="18" charset="0"/>
                      </a:rPr>
                      <m:t>γ</m:t>
                    </m:r>
                    <m:d>
                      <m:dPr>
                        <m:ctrlPr>
                          <a:rPr lang="en-US" sz="800" i="1">
                            <a:solidFill>
                              <a:schemeClr val="tx1"/>
                            </a:solidFill>
                            <a:latin typeface="Cambria Math" panose="02040503050406030204" pitchFamily="18" charset="0"/>
                          </a:rPr>
                        </m:ctrlPr>
                      </m:dPr>
                      <m:e>
                        <m:r>
                          <a:rPr lang="en-US" sz="800" i="1">
                            <a:solidFill>
                              <a:schemeClr val="tx1"/>
                            </a:solidFill>
                            <a:latin typeface="Cambria Math" panose="02040503050406030204" pitchFamily="18" charset="0"/>
                          </a:rPr>
                          <m:t>𝑥</m:t>
                        </m:r>
                      </m:e>
                    </m:d>
                    <m:r>
                      <a:rPr lang="en-US" sz="800" i="1">
                        <a:solidFill>
                          <a:schemeClr val="tx1"/>
                        </a:solidFill>
                        <a:latin typeface="Cambria Math" panose="02040503050406030204" pitchFamily="18" charset="0"/>
                      </a:rPr>
                      <m:t>=</m:t>
                    </m:r>
                    <m:d>
                      <m:dPr>
                        <m:begChr m:val="["/>
                        <m:endChr m:val="]"/>
                        <m:ctrlPr>
                          <a:rPr lang="en-US" sz="800" i="1">
                            <a:solidFill>
                              <a:schemeClr val="tx1"/>
                            </a:solidFill>
                            <a:latin typeface="Cambria Math" panose="02040503050406030204" pitchFamily="18" charset="0"/>
                          </a:rPr>
                        </m:ctrlPr>
                      </m:dPr>
                      <m:e>
                        <m:func>
                          <m:funcPr>
                            <m:ctrlPr>
                              <a:rPr lang="en-US" sz="800" i="1">
                                <a:solidFill>
                                  <a:schemeClr val="tx1"/>
                                </a:solidFill>
                                <a:latin typeface="Cambria Math" panose="02040503050406030204" pitchFamily="18" charset="0"/>
                              </a:rPr>
                            </m:ctrlPr>
                          </m:funcPr>
                          <m:fName>
                            <m:r>
                              <m:rPr>
                                <m:sty m:val="p"/>
                              </m:rPr>
                              <a:rPr lang="en-US" sz="800">
                                <a:solidFill>
                                  <a:schemeClr val="tx1"/>
                                </a:solidFill>
                                <a:latin typeface="Cambria Math" panose="02040503050406030204" pitchFamily="18" charset="0"/>
                              </a:rPr>
                              <m:t>sin</m:t>
                            </m:r>
                          </m:fName>
                          <m:e>
                            <m:d>
                              <m:dPr>
                                <m:ctrlPr>
                                  <a:rPr lang="en-US" sz="800" i="1">
                                    <a:solidFill>
                                      <a:schemeClr val="tx1"/>
                                    </a:solidFill>
                                    <a:latin typeface="Cambria Math" panose="02040503050406030204" pitchFamily="18" charset="0"/>
                                  </a:rPr>
                                </m:ctrlPr>
                              </m:dPr>
                              <m:e>
                                <m:sSup>
                                  <m:sSupPr>
                                    <m:ctrlPr>
                                      <a:rPr lang="en-US" sz="800" i="1">
                                        <a:solidFill>
                                          <a:schemeClr val="tx1"/>
                                        </a:solidFill>
                                        <a:latin typeface="Cambria Math" panose="02040503050406030204" pitchFamily="18" charset="0"/>
                                      </a:rPr>
                                    </m:ctrlPr>
                                  </m:sSupPr>
                                  <m:e>
                                    <m:r>
                                      <a:rPr lang="en-US" sz="800" i="1">
                                        <a:solidFill>
                                          <a:schemeClr val="tx1"/>
                                        </a:solidFill>
                                        <a:latin typeface="Cambria Math" panose="02040503050406030204" pitchFamily="18" charset="0"/>
                                      </a:rPr>
                                      <m:t>2</m:t>
                                    </m:r>
                                  </m:e>
                                  <m:sup>
                                    <m:r>
                                      <a:rPr lang="en-US" sz="800" i="1">
                                        <a:solidFill>
                                          <a:schemeClr val="tx1"/>
                                        </a:solidFill>
                                        <a:latin typeface="Cambria Math" panose="02040503050406030204" pitchFamily="18" charset="0"/>
                                      </a:rPr>
                                      <m:t>0</m:t>
                                    </m:r>
                                  </m:sup>
                                </m:sSup>
                                <m:r>
                                  <m:rPr>
                                    <m:sty m:val="p"/>
                                  </m:rPr>
                                  <a:rPr lang="en-US" sz="800">
                                    <a:solidFill>
                                      <a:schemeClr val="tx1"/>
                                    </a:solidFill>
                                    <a:latin typeface="Cambria Math" panose="02040503050406030204" pitchFamily="18" charset="0"/>
                                  </a:rPr>
                                  <m:t>π</m:t>
                                </m:r>
                                <m:r>
                                  <a:rPr lang="en-US" sz="800" i="1">
                                    <a:solidFill>
                                      <a:schemeClr val="tx1"/>
                                    </a:solidFill>
                                    <a:latin typeface="Cambria Math" panose="02040503050406030204" pitchFamily="18" charset="0"/>
                                  </a:rPr>
                                  <m:t>𝑥</m:t>
                                </m:r>
                              </m:e>
                            </m:d>
                          </m:e>
                        </m:func>
                        <m:r>
                          <a:rPr lang="en-US" sz="800" i="1">
                            <a:solidFill>
                              <a:schemeClr val="tx1"/>
                            </a:solidFill>
                            <a:latin typeface="Cambria Math" panose="02040503050406030204" pitchFamily="18" charset="0"/>
                          </a:rPr>
                          <m:t>,</m:t>
                        </m:r>
                        <m:func>
                          <m:funcPr>
                            <m:ctrlPr>
                              <a:rPr lang="en-US" sz="800" i="1">
                                <a:solidFill>
                                  <a:schemeClr val="tx1"/>
                                </a:solidFill>
                                <a:latin typeface="Cambria Math" panose="02040503050406030204" pitchFamily="18" charset="0"/>
                              </a:rPr>
                            </m:ctrlPr>
                          </m:funcPr>
                          <m:fName>
                            <m:r>
                              <m:rPr>
                                <m:sty m:val="p"/>
                              </m:rPr>
                              <a:rPr lang="en-US" sz="800">
                                <a:solidFill>
                                  <a:schemeClr val="tx1"/>
                                </a:solidFill>
                                <a:latin typeface="Cambria Math" panose="02040503050406030204" pitchFamily="18" charset="0"/>
                              </a:rPr>
                              <m:t>cos</m:t>
                            </m:r>
                          </m:fName>
                          <m:e>
                            <m:d>
                              <m:dPr>
                                <m:ctrlPr>
                                  <a:rPr lang="en-US" sz="800" i="1">
                                    <a:solidFill>
                                      <a:schemeClr val="tx1"/>
                                    </a:solidFill>
                                    <a:latin typeface="Cambria Math" panose="02040503050406030204" pitchFamily="18" charset="0"/>
                                  </a:rPr>
                                </m:ctrlPr>
                              </m:dPr>
                              <m:e>
                                <m:sSup>
                                  <m:sSupPr>
                                    <m:ctrlPr>
                                      <a:rPr lang="en-US" sz="800" i="1">
                                        <a:solidFill>
                                          <a:schemeClr val="tx1"/>
                                        </a:solidFill>
                                        <a:latin typeface="Cambria Math" panose="02040503050406030204" pitchFamily="18" charset="0"/>
                                      </a:rPr>
                                    </m:ctrlPr>
                                  </m:sSupPr>
                                  <m:e>
                                    <m:r>
                                      <a:rPr lang="en-US" sz="800" i="1">
                                        <a:solidFill>
                                          <a:schemeClr val="tx1"/>
                                        </a:solidFill>
                                        <a:latin typeface="Cambria Math" panose="02040503050406030204" pitchFamily="18" charset="0"/>
                                      </a:rPr>
                                      <m:t>2</m:t>
                                    </m:r>
                                  </m:e>
                                  <m:sup>
                                    <m:r>
                                      <a:rPr lang="en-US" sz="800" i="1">
                                        <a:solidFill>
                                          <a:schemeClr val="tx1"/>
                                        </a:solidFill>
                                        <a:latin typeface="Cambria Math" panose="02040503050406030204" pitchFamily="18" charset="0"/>
                                      </a:rPr>
                                      <m:t>0</m:t>
                                    </m:r>
                                  </m:sup>
                                </m:sSup>
                                <m:r>
                                  <m:rPr>
                                    <m:sty m:val="p"/>
                                  </m:rPr>
                                  <a:rPr lang="en-US" sz="800">
                                    <a:solidFill>
                                      <a:schemeClr val="tx1"/>
                                    </a:solidFill>
                                    <a:latin typeface="Cambria Math" panose="02040503050406030204" pitchFamily="18" charset="0"/>
                                  </a:rPr>
                                  <m:t>π</m:t>
                                </m:r>
                                <m:r>
                                  <a:rPr lang="en-US" sz="800" i="1">
                                    <a:solidFill>
                                      <a:schemeClr val="tx1"/>
                                    </a:solidFill>
                                    <a:latin typeface="Cambria Math" panose="02040503050406030204" pitchFamily="18" charset="0"/>
                                  </a:rPr>
                                  <m:t>𝑥</m:t>
                                </m:r>
                              </m:e>
                            </m:d>
                          </m:e>
                        </m:func>
                        <m:r>
                          <a:rPr lang="en-US" sz="800" i="1">
                            <a:solidFill>
                              <a:schemeClr val="tx1"/>
                            </a:solidFill>
                            <a:latin typeface="Cambria Math" panose="02040503050406030204" pitchFamily="18" charset="0"/>
                          </a:rPr>
                          <m:t>,</m:t>
                        </m:r>
                        <m:r>
                          <a:rPr lang="en-US" sz="800">
                            <a:solidFill>
                              <a:schemeClr val="tx1"/>
                            </a:solidFill>
                            <a:latin typeface="Cambria Math" panose="02040503050406030204" pitchFamily="18" charset="0"/>
                          </a:rPr>
                          <m:t>…</m:t>
                        </m:r>
                        <m:r>
                          <a:rPr lang="en-US" sz="800" i="1">
                            <a:solidFill>
                              <a:schemeClr val="tx1"/>
                            </a:solidFill>
                            <a:latin typeface="Cambria Math" panose="02040503050406030204" pitchFamily="18" charset="0"/>
                          </a:rPr>
                          <m:t>,</m:t>
                        </m:r>
                        <m:func>
                          <m:funcPr>
                            <m:ctrlPr>
                              <a:rPr lang="en-US" sz="800" i="1">
                                <a:solidFill>
                                  <a:schemeClr val="tx1"/>
                                </a:solidFill>
                                <a:latin typeface="Cambria Math" panose="02040503050406030204" pitchFamily="18" charset="0"/>
                              </a:rPr>
                            </m:ctrlPr>
                          </m:funcPr>
                          <m:fName>
                            <m:r>
                              <m:rPr>
                                <m:sty m:val="p"/>
                              </m:rPr>
                              <a:rPr lang="en-US" sz="800">
                                <a:solidFill>
                                  <a:schemeClr val="tx1"/>
                                </a:solidFill>
                                <a:latin typeface="Cambria Math" panose="02040503050406030204" pitchFamily="18" charset="0"/>
                              </a:rPr>
                              <m:t>sin</m:t>
                            </m:r>
                          </m:fName>
                          <m:e>
                            <m:d>
                              <m:dPr>
                                <m:ctrlPr>
                                  <a:rPr lang="en-US" sz="800" i="1">
                                    <a:solidFill>
                                      <a:schemeClr val="tx1"/>
                                    </a:solidFill>
                                    <a:latin typeface="Cambria Math" panose="02040503050406030204" pitchFamily="18" charset="0"/>
                                  </a:rPr>
                                </m:ctrlPr>
                              </m:dPr>
                              <m:e>
                                <m:sSup>
                                  <m:sSupPr>
                                    <m:ctrlPr>
                                      <a:rPr lang="en-US" sz="800" i="1">
                                        <a:solidFill>
                                          <a:schemeClr val="tx1"/>
                                        </a:solidFill>
                                        <a:latin typeface="Cambria Math" panose="02040503050406030204" pitchFamily="18" charset="0"/>
                                      </a:rPr>
                                    </m:ctrlPr>
                                  </m:sSupPr>
                                  <m:e>
                                    <m:r>
                                      <a:rPr lang="en-US" sz="800" i="1">
                                        <a:solidFill>
                                          <a:schemeClr val="tx1"/>
                                        </a:solidFill>
                                        <a:latin typeface="Cambria Math" panose="02040503050406030204" pitchFamily="18" charset="0"/>
                                      </a:rPr>
                                      <m:t>2</m:t>
                                    </m:r>
                                  </m:e>
                                  <m:sup>
                                    <m:r>
                                      <a:rPr lang="en-US" sz="800" i="1">
                                        <a:solidFill>
                                          <a:schemeClr val="tx1"/>
                                        </a:solidFill>
                                        <a:latin typeface="Cambria Math" panose="02040503050406030204" pitchFamily="18" charset="0"/>
                                      </a:rPr>
                                      <m:t>𝐿</m:t>
                                    </m:r>
                                    <m:r>
                                      <a:rPr lang="en-US" sz="800" i="1">
                                        <a:solidFill>
                                          <a:schemeClr val="tx1"/>
                                        </a:solidFill>
                                        <a:latin typeface="Cambria Math" panose="02040503050406030204" pitchFamily="18" charset="0"/>
                                      </a:rPr>
                                      <m:t>−1</m:t>
                                    </m:r>
                                  </m:sup>
                                </m:sSup>
                                <m:r>
                                  <m:rPr>
                                    <m:sty m:val="p"/>
                                  </m:rPr>
                                  <a:rPr lang="en-US" sz="800">
                                    <a:solidFill>
                                      <a:schemeClr val="tx1"/>
                                    </a:solidFill>
                                    <a:latin typeface="Cambria Math" panose="02040503050406030204" pitchFamily="18" charset="0"/>
                                  </a:rPr>
                                  <m:t>π</m:t>
                                </m:r>
                                <m:r>
                                  <a:rPr lang="en-US" sz="800" i="1">
                                    <a:solidFill>
                                      <a:schemeClr val="tx1"/>
                                    </a:solidFill>
                                    <a:latin typeface="Cambria Math" panose="02040503050406030204" pitchFamily="18" charset="0"/>
                                  </a:rPr>
                                  <m:t>𝑥</m:t>
                                </m:r>
                              </m:e>
                            </m:d>
                          </m:e>
                        </m:func>
                        <m:r>
                          <a:rPr lang="en-US" sz="800" i="1">
                            <a:solidFill>
                              <a:schemeClr val="tx1"/>
                            </a:solidFill>
                            <a:latin typeface="Cambria Math" panose="02040503050406030204" pitchFamily="18" charset="0"/>
                          </a:rPr>
                          <m:t>,</m:t>
                        </m:r>
                        <m:func>
                          <m:funcPr>
                            <m:ctrlPr>
                              <a:rPr lang="en-US" sz="800" i="1">
                                <a:solidFill>
                                  <a:schemeClr val="tx1"/>
                                </a:solidFill>
                                <a:latin typeface="Cambria Math" panose="02040503050406030204" pitchFamily="18" charset="0"/>
                              </a:rPr>
                            </m:ctrlPr>
                          </m:funcPr>
                          <m:fName>
                            <m:r>
                              <m:rPr>
                                <m:sty m:val="p"/>
                              </m:rPr>
                              <a:rPr lang="en-US" sz="800">
                                <a:solidFill>
                                  <a:schemeClr val="tx1"/>
                                </a:solidFill>
                                <a:latin typeface="Cambria Math" panose="02040503050406030204" pitchFamily="18" charset="0"/>
                              </a:rPr>
                              <m:t>cos</m:t>
                            </m:r>
                          </m:fName>
                          <m:e>
                            <m:d>
                              <m:dPr>
                                <m:ctrlPr>
                                  <a:rPr lang="en-US" sz="800" i="1">
                                    <a:solidFill>
                                      <a:schemeClr val="tx1"/>
                                    </a:solidFill>
                                    <a:latin typeface="Cambria Math" panose="02040503050406030204" pitchFamily="18" charset="0"/>
                                  </a:rPr>
                                </m:ctrlPr>
                              </m:dPr>
                              <m:e>
                                <m:sSup>
                                  <m:sSupPr>
                                    <m:ctrlPr>
                                      <a:rPr lang="en-US" sz="800" i="1">
                                        <a:solidFill>
                                          <a:schemeClr val="tx1"/>
                                        </a:solidFill>
                                        <a:latin typeface="Cambria Math" panose="02040503050406030204" pitchFamily="18" charset="0"/>
                                      </a:rPr>
                                    </m:ctrlPr>
                                  </m:sSupPr>
                                  <m:e>
                                    <m:r>
                                      <a:rPr lang="en-US" sz="800" i="1">
                                        <a:solidFill>
                                          <a:schemeClr val="tx1"/>
                                        </a:solidFill>
                                        <a:latin typeface="Cambria Math" panose="02040503050406030204" pitchFamily="18" charset="0"/>
                                      </a:rPr>
                                      <m:t>2</m:t>
                                    </m:r>
                                  </m:e>
                                  <m:sup>
                                    <m:r>
                                      <a:rPr lang="en-US" sz="800" i="1">
                                        <a:solidFill>
                                          <a:schemeClr val="tx1"/>
                                        </a:solidFill>
                                        <a:latin typeface="Cambria Math" panose="02040503050406030204" pitchFamily="18" charset="0"/>
                                      </a:rPr>
                                      <m:t>𝐿</m:t>
                                    </m:r>
                                    <m:r>
                                      <a:rPr lang="en-US" sz="800" i="1">
                                        <a:solidFill>
                                          <a:schemeClr val="tx1"/>
                                        </a:solidFill>
                                        <a:latin typeface="Cambria Math" panose="02040503050406030204" pitchFamily="18" charset="0"/>
                                      </a:rPr>
                                      <m:t>−1</m:t>
                                    </m:r>
                                  </m:sup>
                                </m:sSup>
                                <m:r>
                                  <m:rPr>
                                    <m:sty m:val="p"/>
                                  </m:rPr>
                                  <a:rPr lang="en-US" sz="800">
                                    <a:solidFill>
                                      <a:schemeClr val="tx1"/>
                                    </a:solidFill>
                                    <a:latin typeface="Cambria Math" panose="02040503050406030204" pitchFamily="18" charset="0"/>
                                  </a:rPr>
                                  <m:t>π</m:t>
                                </m:r>
                                <m:r>
                                  <a:rPr lang="en-US" sz="800" i="1">
                                    <a:solidFill>
                                      <a:schemeClr val="tx1"/>
                                    </a:solidFill>
                                    <a:latin typeface="Cambria Math" panose="02040503050406030204" pitchFamily="18" charset="0"/>
                                  </a:rPr>
                                  <m:t>𝑥</m:t>
                                </m:r>
                              </m:e>
                            </m:d>
                          </m:e>
                        </m:func>
                      </m:e>
                    </m:d>
                  </m:oMath>
                </a14:m>
                <a:endParaRPr lang="en-US" sz="800" dirty="0">
                  <a:solidFill>
                    <a:schemeClr val="tx1"/>
                  </a:solidFill>
                </a:endParaRPr>
              </a:p>
              <a:p>
                <a:r>
                  <a:rPr lang="en-US" sz="800" b="1" dirty="0">
                    <a:solidFill>
                      <a:schemeClr val="tx1"/>
                    </a:solidFill>
                  </a:rPr>
                  <a:t>Volume Rendering Equation </a:t>
                </a:r>
                <a:r>
                  <a:rPr lang="en-US" sz="800" dirty="0">
                    <a:solidFill>
                      <a:schemeClr val="tx1"/>
                    </a:solidFill>
                  </a:rPr>
                  <a:t>is </a:t>
                </a:r>
                <a14:m>
                  <m:oMath xmlns:m="http://schemas.openxmlformats.org/officeDocument/2006/math">
                    <m:acc>
                      <m:accPr>
                        <m:chr m:val="̂"/>
                        <m:ctrlPr>
                          <a:rPr lang="en-US" sz="800" b="0" i="1" smtClean="0">
                            <a:solidFill>
                              <a:schemeClr val="tx1"/>
                            </a:solidFill>
                            <a:latin typeface="Cambria Math" panose="02040503050406030204" pitchFamily="18" charset="0"/>
                          </a:rPr>
                        </m:ctrlPr>
                      </m:accPr>
                      <m:e>
                        <m:r>
                          <a:rPr lang="en-US" sz="800" b="0" i="1" smtClean="0">
                            <a:solidFill>
                              <a:schemeClr val="tx1"/>
                            </a:solidFill>
                            <a:latin typeface="Cambria Math" panose="02040503050406030204" pitchFamily="18" charset="0"/>
                          </a:rPr>
                          <m:t>𝐶</m:t>
                        </m:r>
                      </m:e>
                    </m:acc>
                    <m:d>
                      <m:dPr>
                        <m:ctrlPr>
                          <a:rPr lang="en-US" sz="800" b="0" i="1" dirty="0" smtClean="0">
                            <a:solidFill>
                              <a:schemeClr val="tx1"/>
                            </a:solidFill>
                            <a:latin typeface="Cambria Math" panose="02040503050406030204" pitchFamily="18" charset="0"/>
                          </a:rPr>
                        </m:ctrlPr>
                      </m:dPr>
                      <m:e>
                        <m:r>
                          <a:rPr lang="en-US" sz="800" b="0" i="1" dirty="0" smtClean="0">
                            <a:solidFill>
                              <a:schemeClr val="tx1"/>
                            </a:solidFill>
                            <a:latin typeface="Cambria Math" panose="02040503050406030204" pitchFamily="18" charset="0"/>
                          </a:rPr>
                          <m:t>𝑟</m:t>
                        </m:r>
                      </m:e>
                    </m:d>
                    <m:r>
                      <a:rPr lang="en-US" sz="800" b="0" i="1" dirty="0" smtClean="0">
                        <a:solidFill>
                          <a:schemeClr val="tx1"/>
                        </a:solidFill>
                        <a:latin typeface="Cambria Math" panose="02040503050406030204" pitchFamily="18" charset="0"/>
                      </a:rPr>
                      <m:t>=</m:t>
                    </m:r>
                    <m:nary>
                      <m:naryPr>
                        <m:chr m:val="∑"/>
                        <m:ctrlPr>
                          <a:rPr lang="en-US" sz="800" b="0" i="1" dirty="0" smtClean="0">
                            <a:solidFill>
                              <a:schemeClr val="tx1"/>
                            </a:solidFill>
                            <a:latin typeface="Cambria Math" panose="02040503050406030204" pitchFamily="18" charset="0"/>
                          </a:rPr>
                        </m:ctrlPr>
                      </m:naryPr>
                      <m:sub>
                        <m:r>
                          <a:rPr lang="en-US" sz="800" b="0" i="1" dirty="0" smtClean="0">
                            <a:solidFill>
                              <a:schemeClr val="tx1"/>
                            </a:solidFill>
                            <a:latin typeface="Cambria Math" panose="02040503050406030204" pitchFamily="18" charset="0"/>
                          </a:rPr>
                          <m:t>𝑖</m:t>
                        </m:r>
                        <m:r>
                          <a:rPr lang="en-US" sz="800" b="0" i="1" dirty="0" smtClean="0">
                            <a:solidFill>
                              <a:schemeClr val="tx1"/>
                            </a:solidFill>
                            <a:latin typeface="Cambria Math" panose="02040503050406030204" pitchFamily="18" charset="0"/>
                          </a:rPr>
                          <m:t>=1</m:t>
                        </m:r>
                      </m:sub>
                      <m:sup>
                        <m:r>
                          <a:rPr lang="en-US" sz="800" b="0" i="1" dirty="0" smtClean="0">
                            <a:solidFill>
                              <a:schemeClr val="tx1"/>
                            </a:solidFill>
                            <a:latin typeface="Cambria Math" panose="02040503050406030204" pitchFamily="18" charset="0"/>
                          </a:rPr>
                          <m:t>𝑁</m:t>
                        </m:r>
                      </m:sup>
                      <m:e>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𝑇</m:t>
                            </m:r>
                          </m:e>
                          <m:sub>
                            <m:r>
                              <a:rPr lang="en-US" sz="800" b="0" i="1" dirty="0" smtClean="0">
                                <a:solidFill>
                                  <a:schemeClr val="tx1"/>
                                </a:solidFill>
                                <a:latin typeface="Cambria Math" panose="02040503050406030204" pitchFamily="18" charset="0"/>
                              </a:rPr>
                              <m:t>𝑖</m:t>
                            </m:r>
                          </m:sub>
                        </m:sSub>
                        <m:r>
                          <a:rPr lang="en-US" sz="800" b="0" i="1" dirty="0" smtClean="0">
                            <a:solidFill>
                              <a:schemeClr val="tx1"/>
                            </a:solidFill>
                            <a:latin typeface="Cambria Math" panose="02040503050406030204" pitchFamily="18" charset="0"/>
                          </a:rPr>
                          <m:t> ∗</m:t>
                        </m:r>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𝛼</m:t>
                            </m:r>
                          </m:e>
                          <m:sub>
                            <m:r>
                              <a:rPr lang="en-US" sz="800" b="0" i="1" dirty="0" smtClean="0">
                                <a:solidFill>
                                  <a:schemeClr val="tx1"/>
                                </a:solidFill>
                                <a:latin typeface="Cambria Math" panose="02040503050406030204" pitchFamily="18" charset="0"/>
                              </a:rPr>
                              <m:t>𝑖</m:t>
                            </m:r>
                          </m:sub>
                        </m:sSub>
                        <m:r>
                          <a:rPr lang="en-US" sz="800" b="0" i="1" dirty="0" smtClean="0">
                            <a:solidFill>
                              <a:schemeClr val="tx1"/>
                            </a:solidFill>
                            <a:latin typeface="Cambria Math" panose="02040503050406030204" pitchFamily="18" charset="0"/>
                          </a:rPr>
                          <m:t>∗</m:t>
                        </m:r>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𝑐</m:t>
                            </m:r>
                          </m:e>
                          <m:sub>
                            <m:r>
                              <a:rPr lang="en-US" sz="800" b="0" i="1" dirty="0" smtClean="0">
                                <a:solidFill>
                                  <a:schemeClr val="tx1"/>
                                </a:solidFill>
                                <a:latin typeface="Cambria Math" panose="02040503050406030204" pitchFamily="18" charset="0"/>
                              </a:rPr>
                              <m:t>𝑖</m:t>
                            </m:r>
                          </m:sub>
                        </m:sSub>
                      </m:e>
                    </m:nary>
                  </m:oMath>
                </a14:m>
                <a:r>
                  <a:rPr lang="en-US" sz="800" dirty="0">
                    <a:solidFill>
                      <a:schemeClr val="tx1"/>
                    </a:solidFill>
                  </a:rPr>
                  <a:t> ; accumulates light along a camera ray through a semi-transparent 3D scene through weighted avg</a:t>
                </a:r>
              </a:p>
              <a:p>
                <a:pPr lvl="1"/>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𝛼</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=1−</m:t>
                    </m:r>
                    <m:f>
                      <m:fPr>
                        <m:ctrlPr>
                          <a:rPr lang="en-US" sz="800" b="0" i="1" smtClean="0">
                            <a:solidFill>
                              <a:schemeClr val="tx1"/>
                            </a:solidFill>
                            <a:latin typeface="Cambria Math" panose="02040503050406030204" pitchFamily="18" charset="0"/>
                          </a:rPr>
                        </m:ctrlPr>
                      </m:fPr>
                      <m:num>
                        <m:r>
                          <a:rPr lang="en-US" sz="800" b="0" i="1" smtClean="0">
                            <a:solidFill>
                              <a:schemeClr val="tx1"/>
                            </a:solidFill>
                            <a:latin typeface="Cambria Math" panose="02040503050406030204" pitchFamily="18" charset="0"/>
                          </a:rPr>
                          <m:t>1</m:t>
                        </m:r>
                      </m:num>
                      <m:den>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𝑒</m:t>
                            </m:r>
                          </m:e>
                          <m:sup>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𝜎</m:t>
                                </m:r>
                              </m:e>
                              <m:sub>
                                <m:r>
                                  <a:rPr lang="en-US" sz="800" b="0" i="1" smtClean="0">
                                    <a:solidFill>
                                      <a:schemeClr val="tx1"/>
                                    </a:solidFill>
                                    <a:latin typeface="Cambria Math" panose="02040503050406030204" pitchFamily="18" charset="0"/>
                                  </a:rPr>
                                  <m:t>𝑖</m:t>
                                </m:r>
                              </m:sub>
                            </m:sSub>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𝛿</m:t>
                                </m:r>
                              </m:e>
                              <m:sub>
                                <m:r>
                                  <a:rPr lang="en-US" sz="800" b="0" i="1" smtClean="0">
                                    <a:solidFill>
                                      <a:schemeClr val="tx1"/>
                                    </a:solidFill>
                                    <a:latin typeface="Cambria Math" panose="02040503050406030204" pitchFamily="18" charset="0"/>
                                  </a:rPr>
                                  <m:t>𝑖</m:t>
                                </m:r>
                              </m:sub>
                            </m:sSub>
                          </m:sup>
                        </m:sSup>
                      </m:den>
                    </m:f>
                    <m:r>
                      <a:rPr lang="en-US" sz="800" b="0" i="1" smtClean="0">
                        <a:solidFill>
                          <a:schemeClr val="tx1"/>
                        </a:solidFill>
                        <a:latin typeface="Cambria Math" panose="02040503050406030204" pitchFamily="18" charset="0"/>
                      </a:rPr>
                      <m:t> ∈[0,1]</m:t>
                    </m:r>
                  </m:oMath>
                </a14:m>
                <a:r>
                  <a:rPr lang="en-US" sz="800" dirty="0">
                    <a:solidFill>
                      <a:schemeClr val="tx1"/>
                    </a:solidFill>
                  </a:rPr>
                  <a:t>  :  </a:t>
                </a:r>
                <a:r>
                  <a:rPr lang="en-US" sz="800" b="1" dirty="0">
                    <a:solidFill>
                      <a:schemeClr val="tx1"/>
                    </a:solidFill>
                  </a:rPr>
                  <a:t>Opacity</a:t>
                </a:r>
                <a:r>
                  <a:rPr lang="en-US" sz="800" dirty="0">
                    <a:solidFill>
                      <a:schemeClr val="tx1"/>
                    </a:solidFill>
                  </a:rPr>
                  <a:t> (contribution strength) of point </a:t>
                </a:r>
                <a14:m>
                  <m:oMath xmlns:m="http://schemas.openxmlformats.org/officeDocument/2006/math">
                    <m:r>
                      <a:rPr lang="en-US" sz="800" b="0" i="1" smtClean="0">
                        <a:solidFill>
                          <a:schemeClr val="tx1"/>
                        </a:solidFill>
                        <a:latin typeface="Cambria Math" panose="02040503050406030204" pitchFamily="18" charset="0"/>
                      </a:rPr>
                      <m:t>𝑖</m:t>
                    </m:r>
                  </m:oMath>
                </a14:m>
                <a:endParaRPr lang="en-US" sz="800" dirty="0">
                  <a:solidFill>
                    <a:schemeClr val="tx1"/>
                  </a:solidFill>
                </a:endParaRPr>
              </a:p>
              <a:p>
                <a:pPr lvl="2"/>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𝛿</m:t>
                        </m:r>
                      </m:e>
                      <m:sub>
                        <m:r>
                          <a:rPr lang="en-US" sz="800" b="0" i="1" smtClean="0">
                            <a:solidFill>
                              <a:schemeClr val="tx1"/>
                            </a:solidFill>
                            <a:latin typeface="Cambria Math" panose="02040503050406030204" pitchFamily="18" charset="0"/>
                          </a:rPr>
                          <m:t>𝑖</m:t>
                        </m:r>
                      </m:sub>
                    </m:sSub>
                  </m:oMath>
                </a14:m>
                <a:r>
                  <a:rPr lang="en-US" sz="800" dirty="0">
                    <a:solidFill>
                      <a:schemeClr val="tx1"/>
                    </a:solidFill>
                  </a:rPr>
                  <a:t> is the step size</a:t>
                </a:r>
              </a:p>
              <a:p>
                <a:pPr lvl="2"/>
                <a:r>
                  <a:rPr lang="en-US" sz="800" dirty="0">
                    <a:solidFill>
                      <a:schemeClr val="tx1"/>
                    </a:solidFill>
                  </a:rPr>
                  <a:t>For air </a:t>
                </a:r>
                <a14:m>
                  <m:oMath xmlns:m="http://schemas.openxmlformats.org/officeDocument/2006/math">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𝛼</m:t>
                        </m:r>
                      </m:e>
                      <m:sub>
                        <m:r>
                          <a:rPr lang="en-US" sz="800" i="1">
                            <a:solidFill>
                              <a:schemeClr val="tx1"/>
                            </a:solidFill>
                            <a:latin typeface="Cambria Math" panose="02040503050406030204" pitchFamily="18" charset="0"/>
                          </a:rPr>
                          <m:t>𝑖</m:t>
                        </m:r>
                      </m:sub>
                    </m:sSub>
                    <m:r>
                      <a:rPr lang="en-US" sz="800" i="1">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0</m:t>
                    </m:r>
                  </m:oMath>
                </a14:m>
                <a:r>
                  <a:rPr lang="en-US" sz="800" dirty="0">
                    <a:solidFill>
                      <a:schemeClr val="tx1"/>
                    </a:solidFill>
                  </a:rPr>
                  <a:t> ; for solid surfaces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𝛼</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≈1</m:t>
                    </m:r>
                  </m:oMath>
                </a14:m>
                <a:endParaRPr lang="en-US" sz="800" dirty="0">
                  <a:solidFill>
                    <a:schemeClr val="tx1"/>
                  </a:solidFill>
                </a:endParaRPr>
              </a:p>
              <a:p>
                <a:pPr lvl="1"/>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𝑇</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m:t>
                    </m:r>
                    <m:func>
                      <m:funcPr>
                        <m:ctrlPr>
                          <a:rPr lang="en-US" sz="800" b="0" i="1" smtClean="0">
                            <a:solidFill>
                              <a:schemeClr val="tx1"/>
                            </a:solidFill>
                            <a:latin typeface="Cambria Math" panose="02040503050406030204" pitchFamily="18" charset="0"/>
                          </a:rPr>
                        </m:ctrlPr>
                      </m:funcPr>
                      <m:fName>
                        <m:r>
                          <m:rPr>
                            <m:sty m:val="p"/>
                          </m:rPr>
                          <a:rPr lang="en-US" sz="800" b="0" i="0" smtClean="0">
                            <a:solidFill>
                              <a:schemeClr val="tx1"/>
                            </a:solidFill>
                            <a:latin typeface="Cambria Math" panose="02040503050406030204" pitchFamily="18" charset="0"/>
                          </a:rPr>
                          <m:t>exp</m:t>
                        </m:r>
                      </m:fName>
                      <m:e>
                        <m:d>
                          <m:dPr>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m:t>
                            </m:r>
                            <m:nary>
                              <m:naryPr>
                                <m:chr m:val="∑"/>
                                <m:ctrlPr>
                                  <a:rPr lang="en-US" sz="800" b="0" i="1" smtClean="0">
                                    <a:solidFill>
                                      <a:schemeClr val="tx1"/>
                                    </a:solidFill>
                                    <a:latin typeface="Cambria Math" panose="02040503050406030204" pitchFamily="18" charset="0"/>
                                  </a:rPr>
                                </m:ctrlPr>
                              </m:naryPr>
                              <m:sub>
                                <m:r>
                                  <a:rPr lang="en-US" sz="800" b="0" i="1" smtClean="0">
                                    <a:solidFill>
                                      <a:schemeClr val="tx1"/>
                                    </a:solidFill>
                                    <a:latin typeface="Cambria Math" panose="02040503050406030204" pitchFamily="18" charset="0"/>
                                  </a:rPr>
                                  <m:t>𝑗</m:t>
                                </m:r>
                              </m:sub>
                              <m:sup>
                                <m:r>
                                  <a:rPr lang="en-US" sz="800" b="0" i="1" smtClean="0">
                                    <a:solidFill>
                                      <a:schemeClr val="tx1"/>
                                    </a:solidFill>
                                    <a:latin typeface="Cambria Math" panose="02040503050406030204" pitchFamily="18" charset="0"/>
                                  </a:rPr>
                                  <m:t>𝑖</m:t>
                                </m:r>
                              </m:sup>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𝜎</m:t>
                                    </m:r>
                                  </m:e>
                                  <m:sub>
                                    <m:r>
                                      <a:rPr lang="en-US" sz="800" b="0" i="1" smtClean="0">
                                        <a:solidFill>
                                          <a:schemeClr val="tx1"/>
                                        </a:solidFill>
                                        <a:latin typeface="Cambria Math" panose="02040503050406030204" pitchFamily="18" charset="0"/>
                                      </a:rPr>
                                      <m:t>𝑗</m:t>
                                    </m:r>
                                  </m:sub>
                                </m:sSub>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𝛿</m:t>
                                    </m:r>
                                  </m:e>
                                  <m:sub>
                                    <m:r>
                                      <a:rPr lang="en-US" sz="800" b="0" i="1" smtClean="0">
                                        <a:solidFill>
                                          <a:schemeClr val="tx1"/>
                                        </a:solidFill>
                                        <a:latin typeface="Cambria Math" panose="02040503050406030204" pitchFamily="18" charset="0"/>
                                      </a:rPr>
                                      <m:t>𝑗</m:t>
                                    </m:r>
                                  </m:sub>
                                </m:sSub>
                              </m:e>
                            </m:nary>
                          </m:e>
                        </m:d>
                      </m:e>
                    </m:func>
                    <m:r>
                      <a:rPr lang="en-US" sz="800" b="0" i="1" smtClean="0">
                        <a:solidFill>
                          <a:schemeClr val="tx1"/>
                        </a:solidFill>
                        <a:latin typeface="Cambria Math" panose="02040503050406030204" pitchFamily="18" charset="0"/>
                      </a:rPr>
                      <m:t>∈[0,1] </m:t>
                    </m:r>
                  </m:oMath>
                </a14:m>
                <a:r>
                  <a:rPr lang="en-US" sz="800" dirty="0">
                    <a:solidFill>
                      <a:schemeClr val="tx1"/>
                    </a:solidFill>
                  </a:rPr>
                  <a:t> :  </a:t>
                </a:r>
                <a:r>
                  <a:rPr lang="en-US" sz="800" b="1" dirty="0">
                    <a:solidFill>
                      <a:schemeClr val="tx1"/>
                    </a:solidFill>
                  </a:rPr>
                  <a:t>Transmittance</a:t>
                </a:r>
                <a:r>
                  <a:rPr lang="en-US" sz="800" dirty="0">
                    <a:solidFill>
                      <a:schemeClr val="tx1"/>
                    </a:solidFill>
                  </a:rPr>
                  <a:t>, telling us how much light makes it to point </a:t>
                </a:r>
                <a14:m>
                  <m:oMath xmlns:m="http://schemas.openxmlformats.org/officeDocument/2006/math">
                    <m:r>
                      <a:rPr lang="en-US" sz="800" b="0" i="1" smtClean="0">
                        <a:solidFill>
                          <a:schemeClr val="tx1"/>
                        </a:solidFill>
                        <a:latin typeface="Cambria Math" panose="02040503050406030204" pitchFamily="18" charset="0"/>
                      </a:rPr>
                      <m:t>𝑖</m:t>
                    </m:r>
                  </m:oMath>
                </a14:m>
                <a:r>
                  <a:rPr lang="en-US" sz="800" dirty="0">
                    <a:solidFill>
                      <a:schemeClr val="tx1"/>
                    </a:solidFill>
                  </a:rPr>
                  <a:t>, without being blocked by earlier points</a:t>
                </a:r>
              </a:p>
              <a:p>
                <a:pPr lvl="2"/>
                <a:r>
                  <a:rPr lang="en-US" sz="800" dirty="0">
                    <a:solidFill>
                      <a:schemeClr val="tx1"/>
                    </a:solidFill>
                  </a:rPr>
                  <a:t>If earlier parts of ray are dense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𝑇</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≈0</m:t>
                    </m:r>
                  </m:oMath>
                </a14:m>
                <a:r>
                  <a:rPr lang="en-US" sz="800" dirty="0">
                    <a:solidFill>
                      <a:schemeClr val="tx1"/>
                    </a:solidFill>
                  </a:rPr>
                  <a:t>, if nothing in the way </a:t>
                </a:r>
                <a14:m>
                  <m:oMath xmlns:m="http://schemas.openxmlformats.org/officeDocument/2006/math">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𝑇</m:t>
                        </m:r>
                      </m:e>
                      <m:sub>
                        <m:r>
                          <a:rPr lang="en-US" sz="800" i="1">
                            <a:solidFill>
                              <a:schemeClr val="tx1"/>
                            </a:solidFill>
                            <a:latin typeface="Cambria Math" panose="02040503050406030204" pitchFamily="18" charset="0"/>
                          </a:rPr>
                          <m:t>𝑖</m:t>
                        </m:r>
                      </m:sub>
                    </m:sSub>
                    <m:r>
                      <a:rPr lang="en-US" sz="800" i="1">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1</m:t>
                    </m:r>
                  </m:oMath>
                </a14:m>
                <a:endParaRPr lang="en-US" sz="800" dirty="0">
                  <a:solidFill>
                    <a:schemeClr val="tx1"/>
                  </a:solidFill>
                </a:endParaRPr>
              </a:p>
              <a:p>
                <a:r>
                  <a:rPr lang="en-US" sz="800" dirty="0">
                    <a:solidFill>
                      <a:schemeClr val="tx1"/>
                    </a:solidFill>
                  </a:rPr>
                  <a:t>Training objective: minimize pixel error between predicted and GT RGB: </a:t>
                </a:r>
                <a14:m>
                  <m:oMath xmlns:m="http://schemas.openxmlformats.org/officeDocument/2006/math">
                    <m:r>
                      <a:rPr lang="en-US" sz="800" b="0" i="1" smtClean="0">
                        <a:solidFill>
                          <a:schemeClr val="tx1"/>
                        </a:solidFill>
                        <a:latin typeface="Cambria Math" panose="02040503050406030204" pitchFamily="18" charset="0"/>
                      </a:rPr>
                      <m:t>𝐿</m:t>
                    </m:r>
                    <m:r>
                      <a:rPr lang="en-US" sz="800" b="0" i="1" smtClean="0">
                        <a:solidFill>
                          <a:schemeClr val="tx1"/>
                        </a:solidFill>
                        <a:latin typeface="Cambria Math" panose="02040503050406030204" pitchFamily="18" charset="0"/>
                      </a:rPr>
                      <m:t>=</m:t>
                    </m:r>
                    <m:nary>
                      <m:naryPr>
                        <m:chr m:val="∑"/>
                        <m:supHide m:val="on"/>
                        <m:ctrlPr>
                          <a:rPr lang="en-US" sz="800" b="0" i="1" smtClean="0">
                            <a:solidFill>
                              <a:schemeClr val="tx1"/>
                            </a:solidFill>
                            <a:latin typeface="Cambria Math" panose="02040503050406030204" pitchFamily="18" charset="0"/>
                          </a:rPr>
                        </m:ctrlPr>
                      </m:naryPr>
                      <m:sub>
                        <m:r>
                          <a:rPr lang="en-US" sz="800" b="0" i="1" smtClean="0">
                            <a:solidFill>
                              <a:schemeClr val="tx1"/>
                            </a:solidFill>
                            <a:latin typeface="Cambria Math" panose="02040503050406030204" pitchFamily="18" charset="0"/>
                          </a:rPr>
                          <m:t>𝑟𝑎𝑦𝑠</m:t>
                        </m:r>
                      </m:sub>
                      <m:sup/>
                      <m:e>
                        <m:sSup>
                          <m:sSupPr>
                            <m:ctrlPr>
                              <a:rPr lang="en-US" sz="800" b="0" i="1" smtClean="0">
                                <a:solidFill>
                                  <a:schemeClr val="tx1"/>
                                </a:solidFill>
                                <a:latin typeface="Cambria Math" panose="02040503050406030204" pitchFamily="18" charset="0"/>
                              </a:rPr>
                            </m:ctrlPr>
                          </m:sSupPr>
                          <m:e>
                            <m:d>
                              <m:dPr>
                                <m:begChr m:val="|"/>
                                <m:endChr m:val="|"/>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m:t>
                                </m:r>
                                <m:acc>
                                  <m:accPr>
                                    <m:chr m:val="̂"/>
                                    <m:ctrlPr>
                                      <a:rPr lang="en-US" sz="800" b="0" i="1" smtClean="0">
                                        <a:solidFill>
                                          <a:schemeClr val="tx1"/>
                                        </a:solidFill>
                                        <a:latin typeface="Cambria Math" panose="02040503050406030204" pitchFamily="18" charset="0"/>
                                      </a:rPr>
                                    </m:ctrlPr>
                                  </m:accPr>
                                  <m:e>
                                    <m:r>
                                      <a:rPr lang="en-US" sz="800" b="0" i="1" smtClean="0">
                                        <a:solidFill>
                                          <a:schemeClr val="tx1"/>
                                        </a:solidFill>
                                        <a:latin typeface="Cambria Math" panose="02040503050406030204" pitchFamily="18" charset="0"/>
                                      </a:rPr>
                                      <m:t>𝐶</m:t>
                                    </m:r>
                                  </m:e>
                                </m:acc>
                                <m:d>
                                  <m:dPr>
                                    <m:ctrlPr>
                                      <a:rPr lang="en-US" sz="800" b="0" i="1" dirty="0" smtClean="0">
                                        <a:solidFill>
                                          <a:schemeClr val="tx1"/>
                                        </a:solidFill>
                                        <a:latin typeface="Cambria Math" panose="02040503050406030204" pitchFamily="18" charset="0"/>
                                      </a:rPr>
                                    </m:ctrlPr>
                                  </m:dPr>
                                  <m:e>
                                    <m:r>
                                      <a:rPr lang="en-US" sz="800" b="0" i="1" dirty="0" smtClean="0">
                                        <a:solidFill>
                                          <a:schemeClr val="tx1"/>
                                        </a:solidFill>
                                        <a:latin typeface="Cambria Math" panose="02040503050406030204" pitchFamily="18" charset="0"/>
                                      </a:rPr>
                                      <m:t>𝑟</m:t>
                                    </m:r>
                                  </m:e>
                                </m:d>
                                <m:r>
                                  <a:rPr lang="en-US" sz="800" b="0" i="1" dirty="0" smtClean="0">
                                    <a:solidFill>
                                      <a:schemeClr val="tx1"/>
                                    </a:solidFill>
                                    <a:latin typeface="Cambria Math" panose="02040503050406030204" pitchFamily="18" charset="0"/>
                                  </a:rPr>
                                  <m:t>−</m:t>
                                </m:r>
                                <m:sSub>
                                  <m:sSubPr>
                                    <m:ctrlPr>
                                      <a:rPr lang="en-US" sz="800" b="0" i="1" dirty="0" smtClean="0">
                                        <a:solidFill>
                                          <a:schemeClr val="tx1"/>
                                        </a:solidFill>
                                        <a:latin typeface="Cambria Math" panose="02040503050406030204" pitchFamily="18" charset="0"/>
                                      </a:rPr>
                                    </m:ctrlPr>
                                  </m:sSubPr>
                                  <m:e>
                                    <m:r>
                                      <a:rPr lang="en-US" sz="800" b="0" i="1" dirty="0" smtClean="0">
                                        <a:solidFill>
                                          <a:schemeClr val="tx1"/>
                                        </a:solidFill>
                                        <a:latin typeface="Cambria Math" panose="02040503050406030204" pitchFamily="18" charset="0"/>
                                      </a:rPr>
                                      <m:t>𝐶</m:t>
                                    </m:r>
                                  </m:e>
                                  <m:sub>
                                    <m:r>
                                      <a:rPr lang="en-US" sz="800" b="0" i="1" dirty="0" smtClean="0">
                                        <a:solidFill>
                                          <a:schemeClr val="tx1"/>
                                        </a:solidFill>
                                        <a:latin typeface="Cambria Math" panose="02040503050406030204" pitchFamily="18" charset="0"/>
                                      </a:rPr>
                                      <m:t>𝑔𝑡</m:t>
                                    </m:r>
                                  </m:sub>
                                </m:sSub>
                                <m:d>
                                  <m:dPr>
                                    <m:ctrlPr>
                                      <a:rPr lang="en-US" sz="800" b="0" i="1" dirty="0" smtClean="0">
                                        <a:solidFill>
                                          <a:schemeClr val="tx1"/>
                                        </a:solidFill>
                                        <a:latin typeface="Cambria Math" panose="02040503050406030204" pitchFamily="18" charset="0"/>
                                      </a:rPr>
                                    </m:ctrlPr>
                                  </m:dPr>
                                  <m:e>
                                    <m:r>
                                      <a:rPr lang="en-US" sz="800" b="0" i="1" dirty="0" smtClean="0">
                                        <a:solidFill>
                                          <a:schemeClr val="tx1"/>
                                        </a:solidFill>
                                        <a:latin typeface="Cambria Math" panose="02040503050406030204" pitchFamily="18" charset="0"/>
                                      </a:rPr>
                                      <m:t>𝑟</m:t>
                                    </m:r>
                                  </m:e>
                                </m:d>
                                <m:r>
                                  <a:rPr lang="en-US" sz="800" i="1">
                                    <a:solidFill>
                                      <a:schemeClr val="tx1"/>
                                    </a:solidFill>
                                    <a:latin typeface="Cambria Math" panose="02040503050406030204" pitchFamily="18" charset="0"/>
                                  </a:rPr>
                                  <m:t>|</m:t>
                                </m:r>
                              </m:e>
                            </m:d>
                            <m:r>
                              <a:rPr lang="en-US" sz="800" b="0" i="1" smtClean="0">
                                <a:solidFill>
                                  <a:schemeClr val="tx1"/>
                                </a:solidFill>
                                <a:latin typeface="Cambria Math" panose="02040503050406030204" pitchFamily="18" charset="0"/>
                              </a:rPr>
                              <m:t> </m:t>
                            </m:r>
                          </m:e>
                          <m:sup>
                            <m:r>
                              <a:rPr lang="en-US" sz="800" b="0" i="1" smtClean="0">
                                <a:solidFill>
                                  <a:schemeClr val="tx1"/>
                                </a:solidFill>
                                <a:latin typeface="Cambria Math" panose="02040503050406030204" pitchFamily="18" charset="0"/>
                              </a:rPr>
                              <m:t>2</m:t>
                            </m:r>
                          </m:sup>
                        </m:sSup>
                      </m:e>
                    </m:nary>
                  </m:oMath>
                </a14:m>
                <a:endParaRPr lang="en-US" sz="800" dirty="0">
                  <a:solidFill>
                    <a:schemeClr val="tx1"/>
                  </a:solidFill>
                </a:endParaRPr>
              </a:p>
              <a:p>
                <a:r>
                  <a:rPr lang="en-US" sz="800" dirty="0">
                    <a:solidFill>
                      <a:schemeClr val="tx1"/>
                    </a:solidFill>
                  </a:rPr>
                  <a:t>Can extract explicit 3D representation by volume grid sampling + marching cubes, or rendering </a:t>
                </a:r>
                <a:r>
                  <a:rPr lang="en-US" sz="800" dirty="0" err="1">
                    <a:solidFill>
                      <a:schemeClr val="tx1"/>
                    </a:solidFill>
                  </a:rPr>
                  <a:t>depthmaps</a:t>
                </a:r>
                <a:r>
                  <a:rPr lang="en-US" sz="800" dirty="0">
                    <a:solidFill>
                      <a:schemeClr val="tx1"/>
                    </a:solidFill>
                  </a:rPr>
                  <a:t> + TSDF fusion</a:t>
                </a:r>
              </a:p>
              <a:p>
                <a:r>
                  <a:rPr lang="en-US" sz="800" dirty="0">
                    <a:solidFill>
                      <a:schemeClr val="tx1"/>
                    </a:solidFill>
                  </a:rPr>
                  <a:t>Advantages over traditional MVS:</a:t>
                </a:r>
              </a:p>
              <a:p>
                <a:pPr lvl="1"/>
                <a:r>
                  <a:rPr lang="en-US" sz="800" dirty="0">
                    <a:solidFill>
                      <a:schemeClr val="tx1"/>
                    </a:solidFill>
                  </a:rPr>
                  <a:t>Great at modeling soft shadows, fine details (</a:t>
                </a:r>
                <a:r>
                  <a:rPr lang="en-US" sz="800" dirty="0" err="1">
                    <a:solidFill>
                      <a:schemeClr val="tx1"/>
                    </a:solidFill>
                  </a:rPr>
                  <a:t>eg</a:t>
                </a:r>
                <a:r>
                  <a:rPr lang="en-US" sz="800" dirty="0">
                    <a:solidFill>
                      <a:schemeClr val="tx1"/>
                    </a:solidFill>
                  </a:rPr>
                  <a:t> hair), translucency, view-dependent </a:t>
                </a:r>
                <a:r>
                  <a:rPr lang="en-US" sz="800" dirty="0" err="1">
                    <a:solidFill>
                      <a:schemeClr val="tx1"/>
                    </a:solidFill>
                  </a:rPr>
                  <a:t>specularities</a:t>
                </a:r>
                <a:r>
                  <a:rPr lang="en-US" sz="800" dirty="0">
                    <a:solidFill>
                      <a:schemeClr val="tx1"/>
                    </a:solidFill>
                  </a:rPr>
                  <a:t> (</a:t>
                </a:r>
                <a:r>
                  <a:rPr lang="en-US" sz="800" dirty="0" err="1">
                    <a:solidFill>
                      <a:schemeClr val="tx1"/>
                    </a:solidFill>
                  </a:rPr>
                  <a:t>eg</a:t>
                </a:r>
                <a:r>
                  <a:rPr lang="en-US" sz="800" dirty="0">
                    <a:solidFill>
                      <a:schemeClr val="tx1"/>
                    </a:solidFill>
                  </a:rPr>
                  <a:t> glossy reflections)</a:t>
                </a:r>
              </a:p>
              <a:p>
                <a:pPr lvl="1"/>
                <a:r>
                  <a:rPr lang="en-US" sz="800" dirty="0">
                    <a:solidFill>
                      <a:schemeClr val="tx1"/>
                    </a:solidFill>
                  </a:rPr>
                  <a:t>Avoids artifacts of meshes, textures, </a:t>
                </a:r>
                <a:r>
                  <a:rPr lang="en-US" sz="800" dirty="0" err="1">
                    <a:solidFill>
                      <a:schemeClr val="tx1"/>
                    </a:solidFill>
                  </a:rPr>
                  <a:t>etc</a:t>
                </a:r>
                <a:endParaRPr lang="en-US" sz="800" dirty="0">
                  <a:solidFill>
                    <a:schemeClr val="tx1"/>
                  </a:solidFill>
                </a:endParaRPr>
              </a:p>
              <a:p>
                <a:r>
                  <a:rPr lang="en-US" sz="800" dirty="0">
                    <a:solidFill>
                      <a:schemeClr val="tx1"/>
                    </a:solidFill>
                  </a:rPr>
                  <a:t>Limitations:</a:t>
                </a:r>
              </a:p>
              <a:p>
                <a:pPr lvl="1"/>
                <a:r>
                  <a:rPr lang="en-US" sz="800" dirty="0">
                    <a:solidFill>
                      <a:schemeClr val="tx1"/>
                    </a:solidFill>
                  </a:rPr>
                  <a:t>Can be slow to render at inference (this has been largely mitigated in recent works)</a:t>
                </a:r>
              </a:p>
              <a:p>
                <a:pPr lvl="1"/>
                <a:r>
                  <a:rPr lang="en-US" sz="800" dirty="0">
                    <a:solidFill>
                      <a:schemeClr val="tx1"/>
                    </a:solidFill>
                  </a:rPr>
                  <a:t>Works best for static scenes; difficulties with dynamic scenes</a:t>
                </a:r>
              </a:p>
              <a:p>
                <a:pPr lvl="1"/>
                <a:r>
                  <a:rPr lang="en-US" sz="800" dirty="0">
                    <a:solidFill>
                      <a:schemeClr val="tx1"/>
                    </a:solidFill>
                  </a:rPr>
                  <a:t>Sensitive to coverage</a:t>
                </a:r>
              </a:p>
              <a:p>
                <a:pPr lvl="1"/>
                <a:r>
                  <a:rPr lang="en-US" sz="800" dirty="0">
                    <a:solidFill>
                      <a:schemeClr val="tx1"/>
                    </a:solidFill>
                  </a:rPr>
                  <a:t>Limited controllability in implicit form</a:t>
                </a:r>
              </a:p>
              <a:p>
                <a:pPr lvl="1"/>
                <a:r>
                  <a:rPr lang="en-US" sz="800" dirty="0">
                    <a:solidFill>
                      <a:schemeClr val="tx1"/>
                    </a:solidFill>
                  </a:rPr>
                  <a:t>Vanilla formulation optimized per-scene, does not generalize to new scenes</a:t>
                </a:r>
              </a:p>
              <a:p>
                <a:endParaRPr lang="en-US" sz="800" dirty="0">
                  <a:solidFill>
                    <a:schemeClr val="tx1"/>
                  </a:solidFill>
                </a:endParaRPr>
              </a:p>
            </p:txBody>
          </p:sp>
        </mc:Choice>
        <mc:Fallback xmlns="">
          <p:sp>
            <p:nvSpPr>
              <p:cNvPr id="6" name="Text Placeholder 4">
                <a:extLst>
                  <a:ext uri="{FF2B5EF4-FFF2-40B4-BE49-F238E27FC236}">
                    <a16:creationId xmlns:a16="http://schemas.microsoft.com/office/drawing/2014/main" id="{8B4A963A-10A4-E77C-55E4-4719360774EA}"/>
                  </a:ext>
                </a:extLst>
              </p:cNvPr>
              <p:cNvSpPr txBox="1">
                <a:spLocks noRot="1" noChangeAspect="1" noMove="1" noResize="1" noEditPoints="1" noAdjustHandles="1" noChangeArrowheads="1" noChangeShapeType="1" noTextEdit="1"/>
              </p:cNvSpPr>
              <p:nvPr/>
            </p:nvSpPr>
            <p:spPr>
              <a:xfrm>
                <a:off x="-48142" y="144225"/>
                <a:ext cx="8520600" cy="4786501"/>
              </a:xfrm>
              <a:prstGeom prst="rect">
                <a:avLst/>
              </a:prstGeom>
              <a:blipFill>
                <a:blip r:embed="rId3"/>
                <a:stretch>
                  <a:fillRect t="-1656"/>
                </a:stretch>
              </a:blipFill>
              <a:ln>
                <a:noFill/>
              </a:ln>
            </p:spPr>
            <p:txBody>
              <a:bodyPr/>
              <a:lstStyle/>
              <a:p>
                <a:r>
                  <a:rPr lang="en-US">
                    <a:noFill/>
                  </a:rPr>
                  <a:t> </a:t>
                </a:r>
              </a:p>
            </p:txBody>
          </p:sp>
        </mc:Fallback>
      </mc:AlternateContent>
      <p:pic>
        <p:nvPicPr>
          <p:cNvPr id="1026" name="Picture 2" descr="Illustration showing scene representation in neural radiance fields">
            <a:extLst>
              <a:ext uri="{FF2B5EF4-FFF2-40B4-BE49-F238E27FC236}">
                <a16:creationId xmlns:a16="http://schemas.microsoft.com/office/drawing/2014/main" id="{C9E561B8-B94E-7B31-E2D2-F60381A91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9484" y="144225"/>
            <a:ext cx="2841674" cy="12437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5DD27B4-31D8-2D1C-63A8-A0DE238191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389170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4E6AAB58-4434-6788-99A9-7EDCA75A9B37}"/>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5ACB5436-E29A-FC96-31B7-E7173B3E91AA}"/>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does PixelNeRF work?</a:t>
            </a:r>
            <a:endParaRPr b="1" u="sng" dirty="0"/>
          </a:p>
        </p:txBody>
      </p:sp>
      <p:sp>
        <p:nvSpPr>
          <p:cNvPr id="6" name="Text Placeholder 4">
            <a:extLst>
              <a:ext uri="{FF2B5EF4-FFF2-40B4-BE49-F238E27FC236}">
                <a16:creationId xmlns:a16="http://schemas.microsoft.com/office/drawing/2014/main" id="{F0FCA650-2C98-D177-A875-A09589C90FC2}"/>
              </a:ext>
            </a:extLst>
          </p:cNvPr>
          <p:cNvSpPr txBox="1">
            <a:spLocks/>
          </p:cNvSpPr>
          <p:nvPr/>
        </p:nvSpPr>
        <p:spPr>
          <a:xfrm>
            <a:off x="0" y="284903"/>
            <a:ext cx="4102705"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00" dirty="0">
                <a:solidFill>
                  <a:schemeClr val="tx1"/>
                </a:solidFill>
              </a:rPr>
              <a:t>Learns a </a:t>
            </a:r>
            <a:r>
              <a:rPr lang="en-US" sz="1000" dirty="0" err="1">
                <a:solidFill>
                  <a:schemeClr val="tx1"/>
                </a:solidFill>
              </a:rPr>
              <a:t>NeRF</a:t>
            </a:r>
            <a:r>
              <a:rPr lang="en-US" sz="1000" dirty="0">
                <a:solidFill>
                  <a:schemeClr val="tx1"/>
                </a:solidFill>
              </a:rPr>
              <a:t> from one or view images in a generalized feed-forward way, eliminating per-scene test-time optimization</a:t>
            </a:r>
          </a:p>
          <a:p>
            <a:r>
              <a:rPr lang="en-US" sz="1000" dirty="0">
                <a:solidFill>
                  <a:schemeClr val="tx1"/>
                </a:solidFill>
              </a:rPr>
              <a:t>Projects 3D query points onto image feature map using intrinsics and uses bilinear interpolation to sample the image feature</a:t>
            </a:r>
          </a:p>
          <a:p>
            <a:pPr lvl="1"/>
            <a:r>
              <a:rPr lang="en-US" sz="1000" dirty="0">
                <a:solidFill>
                  <a:schemeClr val="tx1"/>
                </a:solidFill>
              </a:rPr>
              <a:t>Sample features then passed through linear layer and added to </a:t>
            </a:r>
            <a:r>
              <a:rPr lang="en-US" sz="1000" dirty="0" err="1">
                <a:solidFill>
                  <a:schemeClr val="tx1"/>
                </a:solidFill>
              </a:rPr>
              <a:t>NeRF</a:t>
            </a:r>
            <a:r>
              <a:rPr lang="en-US" sz="1000" dirty="0">
                <a:solidFill>
                  <a:schemeClr val="tx1"/>
                </a:solidFill>
              </a:rPr>
              <a:t> network at multiple intermediate activations</a:t>
            </a:r>
          </a:p>
          <a:p>
            <a:pPr lvl="1"/>
            <a:r>
              <a:rPr lang="en-US" sz="1000" dirty="0">
                <a:solidFill>
                  <a:schemeClr val="tx1"/>
                </a:solidFill>
              </a:rPr>
              <a:t>Local feature may be ambiguous/incorrect due to occlusions; model needs to learn priors to hallucinate in those cases</a:t>
            </a:r>
          </a:p>
          <a:p>
            <a:r>
              <a:rPr lang="en-US" sz="1000" dirty="0">
                <a:solidFill>
                  <a:schemeClr val="tx1"/>
                </a:solidFill>
              </a:rPr>
              <a:t>Trained on only 2D multi-view image supervision; no GT 3D data or masks</a:t>
            </a:r>
          </a:p>
          <a:p>
            <a:endParaRPr lang="en-US" sz="1000" dirty="0">
              <a:solidFill>
                <a:schemeClr val="tx1"/>
              </a:solidFill>
            </a:endParaRPr>
          </a:p>
          <a:p>
            <a:endParaRPr lang="en-US" sz="1000" dirty="0">
              <a:solidFill>
                <a:schemeClr val="tx1"/>
              </a:solidFill>
            </a:endParaRPr>
          </a:p>
        </p:txBody>
      </p:sp>
      <p:pic>
        <p:nvPicPr>
          <p:cNvPr id="3" name="Picture 2">
            <a:extLst>
              <a:ext uri="{FF2B5EF4-FFF2-40B4-BE49-F238E27FC236}">
                <a16:creationId xmlns:a16="http://schemas.microsoft.com/office/drawing/2014/main" id="{AF23184B-6511-B7E7-811F-633A46E97445}"/>
              </a:ext>
            </a:extLst>
          </p:cNvPr>
          <p:cNvPicPr>
            <a:picLocks noChangeAspect="1"/>
          </p:cNvPicPr>
          <p:nvPr/>
        </p:nvPicPr>
        <p:blipFill>
          <a:blip r:embed="rId3"/>
          <a:stretch>
            <a:fillRect/>
          </a:stretch>
        </p:blipFill>
        <p:spPr>
          <a:xfrm>
            <a:off x="4305905" y="2263022"/>
            <a:ext cx="4770362" cy="1653531"/>
          </a:xfrm>
          <a:prstGeom prst="rect">
            <a:avLst/>
          </a:prstGeom>
          <a:ln>
            <a:solidFill>
              <a:schemeClr val="tx1"/>
            </a:solidFill>
          </a:ln>
        </p:spPr>
      </p:pic>
      <p:pic>
        <p:nvPicPr>
          <p:cNvPr id="4" name="Picture 3">
            <a:extLst>
              <a:ext uri="{FF2B5EF4-FFF2-40B4-BE49-F238E27FC236}">
                <a16:creationId xmlns:a16="http://schemas.microsoft.com/office/drawing/2014/main" id="{502D9731-AEC1-0513-8201-6B82D348527C}"/>
              </a:ext>
            </a:extLst>
          </p:cNvPr>
          <p:cNvPicPr>
            <a:picLocks noChangeAspect="1"/>
          </p:cNvPicPr>
          <p:nvPr/>
        </p:nvPicPr>
        <p:blipFill>
          <a:blip r:embed="rId4"/>
          <a:stretch>
            <a:fillRect/>
          </a:stretch>
        </p:blipFill>
        <p:spPr>
          <a:xfrm>
            <a:off x="4305905" y="533683"/>
            <a:ext cx="4770362" cy="1616643"/>
          </a:xfrm>
          <a:prstGeom prst="rect">
            <a:avLst/>
          </a:prstGeom>
          <a:ln>
            <a:solidFill>
              <a:schemeClr val="tx1"/>
            </a:solidFill>
          </a:ln>
        </p:spPr>
      </p:pic>
      <p:sp>
        <p:nvSpPr>
          <p:cNvPr id="2" name="Slide Number Placeholder 1">
            <a:extLst>
              <a:ext uri="{FF2B5EF4-FFF2-40B4-BE49-F238E27FC236}">
                <a16:creationId xmlns:a16="http://schemas.microsoft.com/office/drawing/2014/main" id="{9EEA254A-377C-0750-066A-156C92FE8A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Tree>
    <p:extLst>
      <p:ext uri="{BB962C8B-B14F-4D97-AF65-F5344CB8AC3E}">
        <p14:creationId xmlns:p14="http://schemas.microsoft.com/office/powerpoint/2010/main" val="239979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C7D96568-087D-54BF-CD70-8EB531B87620}"/>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DFB65396-4550-AF0D-3144-E1D6CF184C8C}"/>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does DreamFusion work?</a:t>
            </a:r>
            <a:endParaRPr b="1" u="sng" dirty="0"/>
          </a:p>
        </p:txBody>
      </p:sp>
      <p:sp>
        <p:nvSpPr>
          <p:cNvPr id="6" name="Text Placeholder 4">
            <a:extLst>
              <a:ext uri="{FF2B5EF4-FFF2-40B4-BE49-F238E27FC236}">
                <a16:creationId xmlns:a16="http://schemas.microsoft.com/office/drawing/2014/main" id="{0877ADD2-A41F-F459-DE66-EC1B51C97B1F}"/>
              </a:ext>
            </a:extLst>
          </p:cNvPr>
          <p:cNvSpPr txBox="1">
            <a:spLocks/>
          </p:cNvSpPr>
          <p:nvPr/>
        </p:nvSpPr>
        <p:spPr>
          <a:xfrm>
            <a:off x="0" y="284902"/>
            <a:ext cx="4001105" cy="470317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00" dirty="0">
                <a:solidFill>
                  <a:schemeClr val="tx1"/>
                </a:solidFill>
              </a:rPr>
              <a:t>Text-to-3D generation using pretrained &amp; frozen 2D text-to-image diffusion model (Imagen); no 3D training data</a:t>
            </a:r>
          </a:p>
          <a:p>
            <a:r>
              <a:rPr lang="en-US" sz="1000" dirty="0">
                <a:solidFill>
                  <a:schemeClr val="tx1"/>
                </a:solidFill>
              </a:rPr>
              <a:t>Training:</a:t>
            </a:r>
          </a:p>
          <a:p>
            <a:pPr lvl="1"/>
            <a:r>
              <a:rPr lang="en-US" sz="1000" dirty="0">
                <a:solidFill>
                  <a:schemeClr val="tx1"/>
                </a:solidFill>
              </a:rPr>
              <a:t>First, instantiates a </a:t>
            </a:r>
            <a:r>
              <a:rPr lang="en-US" sz="1000" dirty="0" err="1">
                <a:solidFill>
                  <a:schemeClr val="tx1"/>
                </a:solidFill>
              </a:rPr>
              <a:t>NeRF</a:t>
            </a:r>
            <a:r>
              <a:rPr lang="en-US" sz="1000" dirty="0">
                <a:solidFill>
                  <a:schemeClr val="tx1"/>
                </a:solidFill>
              </a:rPr>
              <a:t> per prompt, </a:t>
            </a:r>
            <a:r>
              <a:rPr lang="en-US" sz="1000" dirty="0" err="1">
                <a:solidFill>
                  <a:schemeClr val="tx1"/>
                </a:solidFill>
              </a:rPr>
              <a:t>differentiably</a:t>
            </a:r>
            <a:r>
              <a:rPr lang="en-US" sz="1000" dirty="0">
                <a:solidFill>
                  <a:schemeClr val="tx1"/>
                </a:solidFill>
              </a:rPr>
              <a:t> rendering random viewpoints</a:t>
            </a:r>
          </a:p>
          <a:p>
            <a:pPr lvl="1"/>
            <a:r>
              <a:rPr lang="en-US" sz="1000" dirty="0">
                <a:solidFill>
                  <a:schemeClr val="tx1"/>
                </a:solidFill>
              </a:rPr>
              <a:t>Then, perturb render with noise</a:t>
            </a:r>
          </a:p>
          <a:p>
            <a:pPr lvl="1"/>
            <a:r>
              <a:rPr lang="en-US" sz="1000" dirty="0">
                <a:solidFill>
                  <a:schemeClr val="tx1"/>
                </a:solidFill>
              </a:rPr>
              <a:t>Imagen predicts added noise</a:t>
            </a:r>
          </a:p>
          <a:p>
            <a:pPr lvl="1"/>
            <a:r>
              <a:rPr lang="en-US" sz="1000" dirty="0">
                <a:solidFill>
                  <a:schemeClr val="tx1"/>
                </a:solidFill>
              </a:rPr>
              <a:t>Noise defines a gradient direction to update </a:t>
            </a:r>
            <a:r>
              <a:rPr lang="en-US" sz="1000" dirty="0" err="1">
                <a:solidFill>
                  <a:schemeClr val="tx1"/>
                </a:solidFill>
              </a:rPr>
              <a:t>NeRF</a:t>
            </a:r>
            <a:r>
              <a:rPr lang="en-US" sz="1000" dirty="0">
                <a:solidFill>
                  <a:schemeClr val="tx1"/>
                </a:solidFill>
              </a:rPr>
              <a:t> parameters; backprop into </a:t>
            </a:r>
            <a:r>
              <a:rPr lang="en-US" sz="1000" dirty="0" err="1">
                <a:solidFill>
                  <a:schemeClr val="tx1"/>
                </a:solidFill>
              </a:rPr>
              <a:t>NeRF</a:t>
            </a:r>
            <a:r>
              <a:rPr lang="en-US" sz="1000" dirty="0">
                <a:solidFill>
                  <a:schemeClr val="tx1"/>
                </a:solidFill>
              </a:rPr>
              <a:t> weights</a:t>
            </a:r>
          </a:p>
          <a:p>
            <a:r>
              <a:rPr lang="en-US" sz="1000" dirty="0">
                <a:solidFill>
                  <a:schemeClr val="tx1"/>
                </a:solidFill>
              </a:rPr>
              <a:t>Intuitively, we are updating the weights of the </a:t>
            </a:r>
            <a:r>
              <a:rPr lang="en-US" sz="1000" dirty="0" err="1">
                <a:solidFill>
                  <a:schemeClr val="tx1"/>
                </a:solidFill>
              </a:rPr>
              <a:t>NeRF</a:t>
            </a:r>
            <a:r>
              <a:rPr lang="en-US" sz="1000" dirty="0">
                <a:solidFill>
                  <a:schemeClr val="tx1"/>
                </a:solidFill>
              </a:rPr>
              <a:t> so that the rendered images are more likely under the prompt-conditional distribution defined by Imagen</a:t>
            </a:r>
          </a:p>
          <a:p>
            <a:endParaRPr lang="en-US" sz="1000" dirty="0">
              <a:solidFill>
                <a:schemeClr val="tx1"/>
              </a:solidFill>
            </a:endParaRPr>
          </a:p>
          <a:p>
            <a:endParaRPr lang="en-US" sz="1000" dirty="0">
              <a:solidFill>
                <a:schemeClr val="tx1"/>
              </a:solidFill>
            </a:endParaRPr>
          </a:p>
        </p:txBody>
      </p:sp>
      <p:pic>
        <p:nvPicPr>
          <p:cNvPr id="3" name="Picture 2">
            <a:extLst>
              <a:ext uri="{FF2B5EF4-FFF2-40B4-BE49-F238E27FC236}">
                <a16:creationId xmlns:a16="http://schemas.microsoft.com/office/drawing/2014/main" id="{9E477BC7-2662-DCBD-9F1C-B411ACDB3D89}"/>
              </a:ext>
            </a:extLst>
          </p:cNvPr>
          <p:cNvPicPr>
            <a:picLocks noChangeAspect="1"/>
          </p:cNvPicPr>
          <p:nvPr/>
        </p:nvPicPr>
        <p:blipFill>
          <a:blip r:embed="rId3"/>
          <a:stretch>
            <a:fillRect/>
          </a:stretch>
        </p:blipFill>
        <p:spPr>
          <a:xfrm>
            <a:off x="4227489" y="396723"/>
            <a:ext cx="4916511" cy="3063119"/>
          </a:xfrm>
          <a:prstGeom prst="rect">
            <a:avLst/>
          </a:prstGeom>
          <a:ln>
            <a:solidFill>
              <a:schemeClr val="tx1"/>
            </a:solidFill>
          </a:ln>
        </p:spPr>
      </p:pic>
      <p:pic>
        <p:nvPicPr>
          <p:cNvPr id="8" name="Picture 7">
            <a:extLst>
              <a:ext uri="{FF2B5EF4-FFF2-40B4-BE49-F238E27FC236}">
                <a16:creationId xmlns:a16="http://schemas.microsoft.com/office/drawing/2014/main" id="{CF991BAF-69BA-2124-5C97-C63B6D6A3E93}"/>
              </a:ext>
            </a:extLst>
          </p:cNvPr>
          <p:cNvPicPr>
            <a:picLocks noChangeAspect="1"/>
          </p:cNvPicPr>
          <p:nvPr/>
        </p:nvPicPr>
        <p:blipFill>
          <a:blip r:embed="rId4"/>
          <a:srcRect t="2898" b="1"/>
          <a:stretch>
            <a:fillRect/>
          </a:stretch>
        </p:blipFill>
        <p:spPr>
          <a:xfrm>
            <a:off x="5256071" y="3614057"/>
            <a:ext cx="3216387" cy="1420470"/>
          </a:xfrm>
          <a:prstGeom prst="rect">
            <a:avLst/>
          </a:prstGeom>
          <a:ln>
            <a:solidFill>
              <a:schemeClr val="tx1"/>
            </a:solidFill>
          </a:ln>
        </p:spPr>
      </p:pic>
      <p:sp>
        <p:nvSpPr>
          <p:cNvPr id="2" name="Slide Number Placeholder 1">
            <a:extLst>
              <a:ext uri="{FF2B5EF4-FFF2-40B4-BE49-F238E27FC236}">
                <a16:creationId xmlns:a16="http://schemas.microsoft.com/office/drawing/2014/main" id="{DC214AA6-F935-1F6B-632B-42AF52D69B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Tree>
    <p:extLst>
      <p:ext uri="{BB962C8B-B14F-4D97-AF65-F5344CB8AC3E}">
        <p14:creationId xmlns:p14="http://schemas.microsoft.com/office/powerpoint/2010/main" val="276490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A325BD13-D419-4107-E0CE-8610188AAEB9}"/>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3B97278A-E89E-1B91-A032-AC3D2EBBBE85}"/>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How does Magic3D improve DreamFusion?</a:t>
            </a:r>
            <a:endParaRPr b="1" u="sng" dirty="0"/>
          </a:p>
        </p:txBody>
      </p:sp>
      <p:sp>
        <p:nvSpPr>
          <p:cNvPr id="6" name="Text Placeholder 4">
            <a:extLst>
              <a:ext uri="{FF2B5EF4-FFF2-40B4-BE49-F238E27FC236}">
                <a16:creationId xmlns:a16="http://schemas.microsoft.com/office/drawing/2014/main" id="{C86D9DCB-93F7-9C06-C1D9-BDA91EBC6AEF}"/>
              </a:ext>
            </a:extLst>
          </p:cNvPr>
          <p:cNvSpPr txBox="1">
            <a:spLocks/>
          </p:cNvSpPr>
          <p:nvPr/>
        </p:nvSpPr>
        <p:spPr>
          <a:xfrm>
            <a:off x="0" y="284903"/>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00" dirty="0" err="1">
                <a:solidFill>
                  <a:schemeClr val="tx1"/>
                </a:solidFill>
              </a:rPr>
              <a:t>DreamFusion</a:t>
            </a:r>
            <a:r>
              <a:rPr lang="en-US" sz="1000" dirty="0">
                <a:solidFill>
                  <a:schemeClr val="tx1"/>
                </a:solidFill>
              </a:rPr>
              <a:t> is slow &amp; low-res; Magic3D improves via 2 stages</a:t>
            </a:r>
          </a:p>
          <a:p>
            <a:r>
              <a:rPr lang="en-US" sz="1000" dirty="0">
                <a:solidFill>
                  <a:schemeClr val="tx1"/>
                </a:solidFill>
              </a:rPr>
              <a:t>Stage One: Low-Res 3D Implicit Generation</a:t>
            </a:r>
          </a:p>
          <a:p>
            <a:pPr lvl="1"/>
            <a:r>
              <a:rPr lang="en-US" sz="1000" dirty="0">
                <a:solidFill>
                  <a:schemeClr val="tx1"/>
                </a:solidFill>
              </a:rPr>
              <a:t> Use grid-based </a:t>
            </a:r>
            <a:r>
              <a:rPr lang="en-US" sz="1000" dirty="0" err="1">
                <a:solidFill>
                  <a:schemeClr val="tx1"/>
                </a:solidFill>
              </a:rPr>
              <a:t>NeRF</a:t>
            </a:r>
            <a:r>
              <a:rPr lang="en-US" sz="1000" dirty="0">
                <a:solidFill>
                  <a:schemeClr val="tx1"/>
                </a:solidFill>
              </a:rPr>
              <a:t> (Instant-NGP), which is a popular option for more efficiency</a:t>
            </a:r>
          </a:p>
          <a:p>
            <a:pPr lvl="1"/>
            <a:r>
              <a:rPr lang="en-US" sz="1000" dirty="0">
                <a:solidFill>
                  <a:schemeClr val="tx1"/>
                </a:solidFill>
              </a:rPr>
              <a:t>Optimize the same way </a:t>
            </a:r>
            <a:r>
              <a:rPr lang="en-US" sz="1000" dirty="0" err="1">
                <a:solidFill>
                  <a:schemeClr val="tx1"/>
                </a:solidFill>
              </a:rPr>
              <a:t>DeepFusion</a:t>
            </a:r>
            <a:r>
              <a:rPr lang="en-US" sz="1000" dirty="0">
                <a:solidFill>
                  <a:schemeClr val="tx1"/>
                </a:solidFill>
              </a:rPr>
              <a:t> does, with a low-res (64x64) diffusion network</a:t>
            </a:r>
          </a:p>
          <a:p>
            <a:r>
              <a:rPr lang="en-US" sz="1000" dirty="0">
                <a:solidFill>
                  <a:schemeClr val="tx1"/>
                </a:solidFill>
              </a:rPr>
              <a:t>Stage Two: High Res 3D Mesh Generation</a:t>
            </a:r>
          </a:p>
          <a:p>
            <a:pPr lvl="1"/>
            <a:r>
              <a:rPr lang="en-US" sz="1000" dirty="0">
                <a:solidFill>
                  <a:schemeClr val="tx1"/>
                </a:solidFill>
              </a:rPr>
              <a:t>First convert Instant-NGP into an SDF</a:t>
            </a:r>
          </a:p>
          <a:p>
            <a:pPr lvl="1"/>
            <a:r>
              <a:rPr lang="en-US" sz="1000" dirty="0">
                <a:solidFill>
                  <a:schemeClr val="tx1"/>
                </a:solidFill>
              </a:rPr>
              <a:t>Differentiably turn SDF into textured mesh using differentiable marching cubes</a:t>
            </a:r>
          </a:p>
          <a:p>
            <a:pPr lvl="1"/>
            <a:r>
              <a:rPr lang="en-US" sz="1000" dirty="0">
                <a:solidFill>
                  <a:schemeClr val="tx1"/>
                </a:solidFill>
              </a:rPr>
              <a:t>Differentiably render mesh at random viewpoints</a:t>
            </a:r>
          </a:p>
          <a:p>
            <a:pPr lvl="1"/>
            <a:r>
              <a:rPr lang="en-US" sz="1000" dirty="0">
                <a:solidFill>
                  <a:schemeClr val="tx1"/>
                </a:solidFill>
              </a:rPr>
              <a:t>Low res network no longer used; instead, optimize using a high-res (512x512) diffusion network</a:t>
            </a:r>
          </a:p>
          <a:p>
            <a:pPr lvl="1"/>
            <a:r>
              <a:rPr lang="en-US" sz="1000" dirty="0">
                <a:solidFill>
                  <a:schemeClr val="tx1"/>
                </a:solidFill>
              </a:rPr>
              <a:t>By doing differentiable mesh extraction instead of non-differentiable, there’s more flexibility with the mesh topology</a:t>
            </a:r>
          </a:p>
          <a:p>
            <a:pPr lvl="1"/>
            <a:endParaRPr lang="en-US" sz="1000" dirty="0">
              <a:solidFill>
                <a:schemeClr val="tx1"/>
              </a:solidFill>
            </a:endParaRPr>
          </a:p>
        </p:txBody>
      </p:sp>
      <p:pic>
        <p:nvPicPr>
          <p:cNvPr id="3" name="Picture 2">
            <a:extLst>
              <a:ext uri="{FF2B5EF4-FFF2-40B4-BE49-F238E27FC236}">
                <a16:creationId xmlns:a16="http://schemas.microsoft.com/office/drawing/2014/main" id="{AA8FD626-8CD8-F147-FB2C-1FBBCA02A892}"/>
              </a:ext>
            </a:extLst>
          </p:cNvPr>
          <p:cNvPicPr>
            <a:picLocks noChangeAspect="1"/>
          </p:cNvPicPr>
          <p:nvPr/>
        </p:nvPicPr>
        <p:blipFill>
          <a:blip r:embed="rId3"/>
          <a:stretch>
            <a:fillRect/>
          </a:stretch>
        </p:blipFill>
        <p:spPr>
          <a:xfrm>
            <a:off x="113369" y="3362476"/>
            <a:ext cx="5712348" cy="1658282"/>
          </a:xfrm>
          <a:prstGeom prst="rect">
            <a:avLst/>
          </a:prstGeom>
          <a:ln>
            <a:solidFill>
              <a:schemeClr val="tx1"/>
            </a:solidFill>
          </a:ln>
        </p:spPr>
      </p:pic>
      <p:pic>
        <p:nvPicPr>
          <p:cNvPr id="5" name="Picture 4">
            <a:extLst>
              <a:ext uri="{FF2B5EF4-FFF2-40B4-BE49-F238E27FC236}">
                <a16:creationId xmlns:a16="http://schemas.microsoft.com/office/drawing/2014/main" id="{C23FCB9B-CB92-905B-5248-E28EFED29E65}"/>
              </a:ext>
            </a:extLst>
          </p:cNvPr>
          <p:cNvPicPr>
            <a:picLocks noChangeAspect="1"/>
          </p:cNvPicPr>
          <p:nvPr/>
        </p:nvPicPr>
        <p:blipFill>
          <a:blip r:embed="rId4"/>
          <a:stretch>
            <a:fillRect/>
          </a:stretch>
        </p:blipFill>
        <p:spPr>
          <a:xfrm>
            <a:off x="5937329" y="3470120"/>
            <a:ext cx="3083829" cy="1262765"/>
          </a:xfrm>
          <a:prstGeom prst="rect">
            <a:avLst/>
          </a:prstGeom>
          <a:ln>
            <a:solidFill>
              <a:schemeClr val="tx1"/>
            </a:solidFill>
          </a:ln>
        </p:spPr>
      </p:pic>
      <p:sp>
        <p:nvSpPr>
          <p:cNvPr id="2" name="Slide Number Placeholder 1">
            <a:extLst>
              <a:ext uri="{FF2B5EF4-FFF2-40B4-BE49-F238E27FC236}">
                <a16:creationId xmlns:a16="http://schemas.microsoft.com/office/drawing/2014/main" id="{4447DBF0-5653-FA81-44A2-5C1D97340D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Tree>
    <p:extLst>
      <p:ext uri="{BB962C8B-B14F-4D97-AF65-F5344CB8AC3E}">
        <p14:creationId xmlns:p14="http://schemas.microsoft.com/office/powerpoint/2010/main" val="275023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8C07C3DD-AE87-8370-B8EA-C53AB68F6C70}"/>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2EA45D78-92DE-41DD-BB5C-063B716D7AE9}"/>
              </a:ext>
            </a:extLst>
          </p:cNvPr>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What is Gaussian Splatting?</a:t>
            </a:r>
            <a:endParaRPr b="1" u="sng" dirty="0"/>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D311F6F5-CA91-0FCC-231D-3F6E83B56474}"/>
                  </a:ext>
                </a:extLst>
              </p:cNvPr>
              <p:cNvSpPr txBox="1">
                <a:spLocks/>
              </p:cNvSpPr>
              <p:nvPr/>
            </p:nvSpPr>
            <p:spPr>
              <a:xfrm>
                <a:off x="-56613" y="284903"/>
                <a:ext cx="907777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800" dirty="0">
                    <a:solidFill>
                      <a:schemeClr val="tx1"/>
                    </a:solidFill>
                  </a:rPr>
                  <a:t>Explicit 3D representation that models objects as a set of Anisotropic 3D Gaussians</a:t>
                </a:r>
              </a:p>
              <a:p>
                <a:pPr lvl="1"/>
                <a:r>
                  <a:rPr lang="en-US" sz="800" dirty="0">
                    <a:solidFill>
                      <a:schemeClr val="tx1"/>
                    </a:solidFill>
                  </a:rPr>
                  <a:t>Each gaussian has: a </a:t>
                </a:r>
                <a:r>
                  <a:rPr lang="en-US" sz="800" b="1" dirty="0">
                    <a:solidFill>
                      <a:schemeClr val="tx1"/>
                    </a:solidFill>
                  </a:rPr>
                  <a:t>Mean</a:t>
                </a:r>
                <a:r>
                  <a:rPr lang="en-US" sz="800" dirty="0">
                    <a:solidFill>
                      <a:schemeClr val="tx1"/>
                    </a:solidFill>
                  </a:rPr>
                  <a:t>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𝜇</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m:t>
                    </m:r>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ℝ</m:t>
                        </m:r>
                      </m:e>
                      <m:sup>
                        <m:r>
                          <a:rPr lang="en-US" sz="800" b="0" i="1" smtClean="0">
                            <a:solidFill>
                              <a:schemeClr val="tx1"/>
                            </a:solidFill>
                            <a:latin typeface="Cambria Math" panose="02040503050406030204" pitchFamily="18" charset="0"/>
                          </a:rPr>
                          <m:t>3</m:t>
                        </m:r>
                      </m:sup>
                    </m:sSup>
                  </m:oMath>
                </a14:m>
                <a:r>
                  <a:rPr lang="en-US" sz="800" dirty="0">
                    <a:solidFill>
                      <a:schemeClr val="tx1"/>
                    </a:solidFill>
                  </a:rPr>
                  <a:t>, </a:t>
                </a:r>
                <a:r>
                  <a:rPr lang="en-US" sz="800" b="1" dirty="0">
                    <a:solidFill>
                      <a:schemeClr val="tx1"/>
                    </a:solidFill>
                  </a:rPr>
                  <a:t>Covariance Matrix </a:t>
                </a:r>
                <a14:m>
                  <m:oMath xmlns:m="http://schemas.openxmlformats.org/officeDocument/2006/math">
                    <m:sSub>
                      <m:sSubPr>
                        <m:ctrlPr>
                          <a:rPr lang="en-US" sz="800" b="0" i="1" smtClean="0">
                            <a:solidFill>
                              <a:schemeClr val="tx1"/>
                            </a:solidFill>
                            <a:latin typeface="Cambria Math" panose="02040503050406030204" pitchFamily="18" charset="0"/>
                          </a:rPr>
                        </m:ctrlPr>
                      </m:sSubPr>
                      <m:e>
                        <m:r>
                          <m:rPr>
                            <m:sty m:val="p"/>
                          </m:rPr>
                          <a:rPr lang="en-US" sz="800" b="0" i="0" smtClean="0">
                            <a:solidFill>
                              <a:schemeClr val="tx1"/>
                            </a:solidFill>
                            <a:latin typeface="Cambria Math" panose="02040503050406030204" pitchFamily="18" charset="0"/>
                          </a:rPr>
                          <m:t>Σ</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m:t>
                    </m:r>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ℝ</m:t>
                        </m:r>
                      </m:e>
                      <m:sup>
                        <m:r>
                          <a:rPr lang="en-US" sz="800" b="0" i="1" smtClean="0">
                            <a:solidFill>
                              <a:schemeClr val="tx1"/>
                            </a:solidFill>
                            <a:latin typeface="Cambria Math" panose="02040503050406030204" pitchFamily="18" charset="0"/>
                          </a:rPr>
                          <m:t>3×3</m:t>
                        </m:r>
                      </m:sup>
                    </m:sSup>
                  </m:oMath>
                </a14:m>
                <a:r>
                  <a:rPr lang="en-US" sz="800" dirty="0">
                    <a:solidFill>
                      <a:schemeClr val="tx1"/>
                    </a:solidFill>
                  </a:rPr>
                  <a:t>, </a:t>
                </a:r>
                <a:r>
                  <a:rPr lang="en-US" sz="800" b="1" dirty="0">
                    <a:solidFill>
                      <a:schemeClr val="tx1"/>
                    </a:solidFill>
                  </a:rPr>
                  <a:t>Color</a:t>
                </a:r>
                <a:r>
                  <a:rPr lang="en-US" sz="800" dirty="0">
                    <a:solidFill>
                      <a:schemeClr val="tx1"/>
                    </a:solidFill>
                  </a:rPr>
                  <a:t>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𝑐</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m:t>
                    </m:r>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ℝ</m:t>
                        </m:r>
                      </m:e>
                      <m:sup>
                        <m:r>
                          <a:rPr lang="en-US" sz="800" b="0" i="1" smtClean="0">
                            <a:solidFill>
                              <a:schemeClr val="tx1"/>
                            </a:solidFill>
                            <a:latin typeface="Cambria Math" panose="02040503050406030204" pitchFamily="18" charset="0"/>
                          </a:rPr>
                          <m:t>3</m:t>
                        </m:r>
                      </m:sup>
                    </m:sSup>
                  </m:oMath>
                </a14:m>
                <a:r>
                  <a:rPr lang="en-US" sz="800" dirty="0">
                    <a:solidFill>
                      <a:schemeClr val="tx1"/>
                    </a:solidFill>
                  </a:rPr>
                  <a:t>, </a:t>
                </a:r>
                <a:r>
                  <a:rPr lang="en-US" sz="800" b="1" dirty="0">
                    <a:solidFill>
                      <a:schemeClr val="tx1"/>
                    </a:solidFill>
                  </a:rPr>
                  <a:t>Opacity</a:t>
                </a:r>
                <a:r>
                  <a:rPr lang="en-US" sz="800" dirty="0">
                    <a:solidFill>
                      <a:schemeClr val="tx1"/>
                    </a:solidFill>
                  </a:rPr>
                  <a:t>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𝑜</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∈[0,1]</m:t>
                    </m:r>
                  </m:oMath>
                </a14:m>
                <a:endParaRPr lang="en-US" sz="800" dirty="0">
                  <a:solidFill>
                    <a:schemeClr val="tx1"/>
                  </a:solidFill>
                </a:endParaRPr>
              </a:p>
              <a:p>
                <a:pPr lvl="1"/>
                <a:r>
                  <a:rPr lang="en-US" sz="800" dirty="0">
                    <a:solidFill>
                      <a:schemeClr val="tx1"/>
                    </a:solidFill>
                  </a:rPr>
                  <a:t>Anisotropic: can have different variances in different directions (can be ellipsoidal)</a:t>
                </a:r>
              </a:p>
              <a:p>
                <a:r>
                  <a:rPr lang="en-US" sz="800" dirty="0">
                    <a:solidFill>
                      <a:schemeClr val="tx1"/>
                    </a:solidFill>
                  </a:rPr>
                  <a:t>Optionally, also add </a:t>
                </a:r>
                <a:r>
                  <a:rPr lang="en-US" sz="800" b="1" dirty="0">
                    <a:solidFill>
                      <a:schemeClr val="tx1"/>
                    </a:solidFill>
                  </a:rPr>
                  <a:t>spherical harmonics</a:t>
                </a:r>
                <a:r>
                  <a:rPr lang="en-US" sz="800" dirty="0">
                    <a:solidFill>
                      <a:schemeClr val="tx1"/>
                    </a:solidFill>
                  </a:rPr>
                  <a:t> to allow for view-depending effects like specular highlights</a:t>
                </a:r>
              </a:p>
              <a:p>
                <a:pPr lvl="1"/>
                <a:r>
                  <a:rPr lang="en-US" sz="800" dirty="0">
                    <a:solidFill>
                      <a:schemeClr val="tx1"/>
                    </a:solidFill>
                  </a:rPr>
                  <a:t>Common choice is to use first 9 basis functions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𝑌</m:t>
                        </m:r>
                      </m:e>
                      <m:sub>
                        <m:r>
                          <a:rPr lang="en-US" sz="800" b="0" i="1" smtClean="0">
                            <a:solidFill>
                              <a:schemeClr val="tx1"/>
                            </a:solidFill>
                            <a:latin typeface="Cambria Math" panose="02040503050406030204" pitchFamily="18" charset="0"/>
                          </a:rPr>
                          <m:t>0</m:t>
                        </m:r>
                      </m:sub>
                    </m:sSub>
                    <m:d>
                      <m:dPr>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𝑣</m:t>
                        </m:r>
                      </m:e>
                    </m:d>
                    <m:r>
                      <a:rPr lang="en-US" sz="800" b="0" i="1" smtClean="0">
                        <a:solidFill>
                          <a:schemeClr val="tx1"/>
                        </a:solidFill>
                        <a:latin typeface="Cambria Math" panose="02040503050406030204" pitchFamily="18" charset="0"/>
                      </a:rPr>
                      <m:t>, …,</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𝑌</m:t>
                        </m:r>
                      </m:e>
                      <m:sub>
                        <m:r>
                          <a:rPr lang="en-US" sz="800" b="0" i="1" smtClean="0">
                            <a:solidFill>
                              <a:schemeClr val="tx1"/>
                            </a:solidFill>
                            <a:latin typeface="Cambria Math" panose="02040503050406030204" pitchFamily="18" charset="0"/>
                          </a:rPr>
                          <m:t>8</m:t>
                        </m:r>
                      </m:sub>
                    </m:sSub>
                    <m:d>
                      <m:dPr>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𝑣</m:t>
                        </m:r>
                      </m:e>
                    </m:d>
                  </m:oMath>
                </a14:m>
                <a:r>
                  <a:rPr lang="en-US" sz="800" dirty="0">
                    <a:solidFill>
                      <a:schemeClr val="tx1"/>
                    </a:solidFill>
                  </a:rPr>
                  <a:t> where </a:t>
                </a:r>
                <a14:m>
                  <m:oMath xmlns:m="http://schemas.openxmlformats.org/officeDocument/2006/math">
                    <m:r>
                      <a:rPr lang="en-US" sz="800" b="0" i="1" smtClean="0">
                        <a:solidFill>
                          <a:schemeClr val="tx1"/>
                        </a:solidFill>
                        <a:latin typeface="Cambria Math" panose="02040503050406030204" pitchFamily="18" charset="0"/>
                      </a:rPr>
                      <m:t>𝑣</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𝑥</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𝑦</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𝑧</m:t>
                    </m:r>
                    <m:r>
                      <a:rPr lang="en-US" sz="800" b="0" i="1" smtClean="0">
                        <a:solidFill>
                          <a:schemeClr val="tx1"/>
                        </a:solidFill>
                        <a:latin typeface="Cambria Math" panose="02040503050406030204" pitchFamily="18" charset="0"/>
                      </a:rPr>
                      <m:t>)</m:t>
                    </m:r>
                  </m:oMath>
                </a14:m>
                <a:r>
                  <a:rPr lang="en-US" sz="800" dirty="0">
                    <a:solidFill>
                      <a:schemeClr val="tx1"/>
                    </a:solidFill>
                  </a:rPr>
                  <a:t> is viewing direction</a:t>
                </a:r>
              </a:p>
              <a:p>
                <a:pPr lvl="1"/>
                <a:r>
                  <a:rPr lang="en-US" sz="800" dirty="0">
                    <a:solidFill>
                      <a:schemeClr val="tx1"/>
                    </a:solidFill>
                  </a:rPr>
                  <a:t>Each gaussian would have 27 new parameters representing color; </a:t>
                </a:r>
                <a14:m>
                  <m:oMath xmlns:m="http://schemas.openxmlformats.org/officeDocument/2006/math">
                    <m:sSup>
                      <m:sSupPr>
                        <m:ctrlPr>
                          <a:rPr lang="en-US" sz="800" b="0" i="1" smtClean="0">
                            <a:solidFill>
                              <a:schemeClr val="tx1"/>
                            </a:solidFill>
                            <a:latin typeface="Cambria Math" panose="02040503050406030204" pitchFamily="18" charset="0"/>
                          </a:rPr>
                        </m:ctrlPr>
                      </m:sSupPr>
                      <m:e>
                        <m:r>
                          <m:rPr>
                            <m:sty m:val="p"/>
                          </m:rPr>
                          <a:rPr lang="en-US" sz="800" b="0" i="0" smtClean="0">
                            <a:solidFill>
                              <a:schemeClr val="tx1"/>
                            </a:solidFill>
                            <a:latin typeface="Cambria Math" panose="02040503050406030204" pitchFamily="18" charset="0"/>
                          </a:rPr>
                          <m:t>c</m:t>
                        </m:r>
                      </m:e>
                      <m:sup>
                        <m:r>
                          <a:rPr lang="en-US" sz="800" b="0" i="1" smtClean="0">
                            <a:solidFill>
                              <a:schemeClr val="tx1"/>
                            </a:solidFill>
                            <a:latin typeface="Cambria Math" panose="02040503050406030204" pitchFamily="18" charset="0"/>
                          </a:rPr>
                          <m:t>𝑅</m:t>
                        </m:r>
                      </m:sup>
                    </m:sSup>
                    <m:r>
                      <a:rPr lang="en-US" sz="800" b="0" i="1" smtClean="0">
                        <a:solidFill>
                          <a:schemeClr val="tx1"/>
                        </a:solidFill>
                        <a:latin typeface="Cambria Math" panose="02040503050406030204" pitchFamily="18" charset="0"/>
                      </a:rPr>
                      <m:t>∈</m:t>
                    </m:r>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ℝ</m:t>
                        </m:r>
                      </m:e>
                      <m:sup>
                        <m:r>
                          <a:rPr lang="en-US" sz="800" b="0" i="1" smtClean="0">
                            <a:solidFill>
                              <a:schemeClr val="tx1"/>
                            </a:solidFill>
                            <a:latin typeface="Cambria Math" panose="02040503050406030204" pitchFamily="18" charset="0"/>
                          </a:rPr>
                          <m:t>9</m:t>
                        </m:r>
                      </m:sup>
                    </m:sSup>
                    <m:r>
                      <a:rPr lang="en-US" sz="800" b="0" i="1" smtClean="0">
                        <a:solidFill>
                          <a:schemeClr val="tx1"/>
                        </a:solidFill>
                        <a:latin typeface="Cambria Math" panose="02040503050406030204" pitchFamily="18" charset="0"/>
                      </a:rPr>
                      <m:t>,</m:t>
                    </m:r>
                  </m:oMath>
                </a14:m>
                <a:r>
                  <a:rPr lang="en-US" sz="800" dirty="0">
                    <a:solidFill>
                      <a:schemeClr val="tx1"/>
                    </a:solidFill>
                  </a:rPr>
                  <a:t> </a:t>
                </a:r>
                <a14:m>
                  <m:oMath xmlns:m="http://schemas.openxmlformats.org/officeDocument/2006/math">
                    <m:sSup>
                      <m:sSupPr>
                        <m:ctrlPr>
                          <a:rPr lang="en-US" sz="800" b="0" i="1" smtClean="0">
                            <a:solidFill>
                              <a:schemeClr val="tx1"/>
                            </a:solidFill>
                            <a:latin typeface="Cambria Math" panose="02040503050406030204" pitchFamily="18" charset="0"/>
                          </a:rPr>
                        </m:ctrlPr>
                      </m:sSupPr>
                      <m:e>
                        <m:r>
                          <m:rPr>
                            <m:sty m:val="p"/>
                          </m:rPr>
                          <a:rPr lang="en-US" sz="800" b="0" i="0" smtClean="0">
                            <a:solidFill>
                              <a:schemeClr val="tx1"/>
                            </a:solidFill>
                            <a:latin typeface="Cambria Math" panose="02040503050406030204" pitchFamily="18" charset="0"/>
                          </a:rPr>
                          <m:t>c</m:t>
                        </m:r>
                      </m:e>
                      <m:sup>
                        <m:r>
                          <m:rPr>
                            <m:sty m:val="p"/>
                          </m:rPr>
                          <a:rPr lang="en-US" sz="800" b="0" i="0" smtClean="0">
                            <a:solidFill>
                              <a:schemeClr val="tx1"/>
                            </a:solidFill>
                            <a:latin typeface="Cambria Math" panose="02040503050406030204" pitchFamily="18" charset="0"/>
                          </a:rPr>
                          <m:t>G</m:t>
                        </m:r>
                      </m:sup>
                    </m:sSup>
                    <m:r>
                      <a:rPr lang="en-US" sz="800" i="1">
                        <a:solidFill>
                          <a:schemeClr val="tx1"/>
                        </a:solidFill>
                        <a:latin typeface="Cambria Math" panose="02040503050406030204" pitchFamily="18" charset="0"/>
                      </a:rPr>
                      <m:t>∈</m:t>
                    </m:r>
                    <m:sSup>
                      <m:sSupPr>
                        <m:ctrlPr>
                          <a:rPr lang="en-US" sz="800" i="1">
                            <a:solidFill>
                              <a:schemeClr val="tx1"/>
                            </a:solidFill>
                            <a:latin typeface="Cambria Math" panose="02040503050406030204" pitchFamily="18" charset="0"/>
                          </a:rPr>
                        </m:ctrlPr>
                      </m:sSupPr>
                      <m:e>
                        <m:r>
                          <a:rPr lang="en-US" sz="800" i="1">
                            <a:solidFill>
                              <a:schemeClr val="tx1"/>
                            </a:solidFill>
                            <a:latin typeface="Cambria Math" panose="02040503050406030204" pitchFamily="18" charset="0"/>
                          </a:rPr>
                          <m:t>ℝ</m:t>
                        </m:r>
                      </m:e>
                      <m:sup>
                        <m:r>
                          <a:rPr lang="en-US" sz="800" i="1">
                            <a:solidFill>
                              <a:schemeClr val="tx1"/>
                            </a:solidFill>
                            <a:latin typeface="Cambria Math" panose="02040503050406030204" pitchFamily="18" charset="0"/>
                          </a:rPr>
                          <m:t>9</m:t>
                        </m:r>
                      </m:sup>
                    </m:sSup>
                    <m:r>
                      <a:rPr lang="en-US" sz="800" b="0" i="0" smtClean="0">
                        <a:solidFill>
                          <a:schemeClr val="tx1"/>
                        </a:solidFill>
                        <a:latin typeface="Cambria Math" panose="02040503050406030204" pitchFamily="18" charset="0"/>
                      </a:rPr>
                      <m:t>,</m:t>
                    </m:r>
                    <m:r>
                      <a:rPr lang="en-US" sz="800" i="1" smtClean="0">
                        <a:solidFill>
                          <a:schemeClr val="tx1"/>
                        </a:solidFill>
                        <a:latin typeface="Cambria Math" panose="02040503050406030204" pitchFamily="18" charset="0"/>
                      </a:rPr>
                      <m:t> </m:t>
                    </m:r>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𝑐</m:t>
                        </m:r>
                      </m:e>
                      <m:sup>
                        <m:r>
                          <a:rPr lang="en-US" sz="800" b="0" i="1" smtClean="0">
                            <a:solidFill>
                              <a:schemeClr val="tx1"/>
                            </a:solidFill>
                            <a:latin typeface="Cambria Math" panose="02040503050406030204" pitchFamily="18" charset="0"/>
                          </a:rPr>
                          <m:t>𝐵</m:t>
                        </m:r>
                      </m:sup>
                    </m:sSup>
                    <m:r>
                      <a:rPr lang="en-US" sz="800" i="1">
                        <a:solidFill>
                          <a:schemeClr val="tx1"/>
                        </a:solidFill>
                        <a:latin typeface="Cambria Math" panose="02040503050406030204" pitchFamily="18" charset="0"/>
                      </a:rPr>
                      <m:t>∈</m:t>
                    </m:r>
                    <m:sSup>
                      <m:sSupPr>
                        <m:ctrlPr>
                          <a:rPr lang="en-US" sz="800" i="1">
                            <a:solidFill>
                              <a:schemeClr val="tx1"/>
                            </a:solidFill>
                            <a:latin typeface="Cambria Math" panose="02040503050406030204" pitchFamily="18" charset="0"/>
                          </a:rPr>
                        </m:ctrlPr>
                      </m:sSupPr>
                      <m:e>
                        <m:r>
                          <a:rPr lang="en-US" sz="800" i="1">
                            <a:solidFill>
                              <a:schemeClr val="tx1"/>
                            </a:solidFill>
                            <a:latin typeface="Cambria Math" panose="02040503050406030204" pitchFamily="18" charset="0"/>
                          </a:rPr>
                          <m:t>ℝ</m:t>
                        </m:r>
                      </m:e>
                      <m:sup>
                        <m:r>
                          <a:rPr lang="en-US" sz="800" i="1">
                            <a:solidFill>
                              <a:schemeClr val="tx1"/>
                            </a:solidFill>
                            <a:latin typeface="Cambria Math" panose="02040503050406030204" pitchFamily="18" charset="0"/>
                          </a:rPr>
                          <m:t>9</m:t>
                        </m:r>
                      </m:sup>
                    </m:sSup>
                  </m:oMath>
                </a14:m>
                <a:endParaRPr lang="en-US" sz="800" dirty="0">
                  <a:solidFill>
                    <a:schemeClr val="tx1"/>
                  </a:solidFill>
                </a:endParaRPr>
              </a:p>
              <a:p>
                <a:pPr lvl="1"/>
                <a:r>
                  <a:rPr lang="en-US" sz="800" dirty="0">
                    <a:solidFill>
                      <a:schemeClr val="tx1"/>
                    </a:solidFill>
                  </a:rPr>
                  <a:t>Then, calculate RGB as </a:t>
                </a:r>
                <a14:m>
                  <m:oMath xmlns:m="http://schemas.openxmlformats.org/officeDocument/2006/math">
                    <m:d>
                      <m:dPr>
                        <m:begChr m:val="["/>
                        <m:endChr m:val="]"/>
                        <m:ctrlPr>
                          <a:rPr lang="en-US" sz="800" b="0" i="1" smtClean="0">
                            <a:solidFill>
                              <a:schemeClr val="tx1"/>
                            </a:solidFill>
                            <a:latin typeface="Cambria Math" panose="02040503050406030204" pitchFamily="18" charset="0"/>
                          </a:rPr>
                        </m:ctrlPr>
                      </m:dPr>
                      <m:e>
                        <m:nary>
                          <m:naryPr>
                            <m:chr m:val="∑"/>
                            <m:ctrlPr>
                              <a:rPr lang="en-US" sz="800" b="0" i="1" smtClean="0">
                                <a:solidFill>
                                  <a:schemeClr val="tx1"/>
                                </a:solidFill>
                                <a:latin typeface="Cambria Math" panose="02040503050406030204" pitchFamily="18" charset="0"/>
                              </a:rPr>
                            </m:ctrlPr>
                          </m:naryPr>
                          <m:sub>
                            <m:r>
                              <a:rPr lang="en-US" sz="800" b="0" i="1" smtClean="0">
                                <a:solidFill>
                                  <a:schemeClr val="tx1"/>
                                </a:solidFill>
                                <a:latin typeface="Cambria Math" panose="02040503050406030204" pitchFamily="18" charset="0"/>
                              </a:rPr>
                              <m:t>𝑖</m:t>
                            </m:r>
                            <m:r>
                              <a:rPr lang="en-US" sz="800" b="0" i="1" smtClean="0">
                                <a:solidFill>
                                  <a:schemeClr val="tx1"/>
                                </a:solidFill>
                                <a:latin typeface="Cambria Math" panose="02040503050406030204" pitchFamily="18" charset="0"/>
                              </a:rPr>
                              <m:t>=0</m:t>
                            </m:r>
                          </m:sub>
                          <m:sup>
                            <m:r>
                              <a:rPr lang="en-US" sz="800" b="0" i="1" smtClean="0">
                                <a:solidFill>
                                  <a:schemeClr val="tx1"/>
                                </a:solidFill>
                                <a:latin typeface="Cambria Math" panose="02040503050406030204" pitchFamily="18" charset="0"/>
                              </a:rPr>
                              <m:t>8</m:t>
                            </m:r>
                          </m:sup>
                          <m:e>
                            <m:sSubSup>
                              <m:sSubSupPr>
                                <m:ctrlPr>
                                  <a:rPr lang="en-US" sz="800" b="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𝑐</m:t>
                                </m:r>
                              </m:e>
                              <m:sub>
                                <m:r>
                                  <a:rPr lang="en-US" sz="800" b="0" i="1" smtClean="0">
                                    <a:solidFill>
                                      <a:schemeClr val="tx1"/>
                                    </a:solidFill>
                                    <a:latin typeface="Cambria Math" panose="02040503050406030204" pitchFamily="18" charset="0"/>
                                  </a:rPr>
                                  <m:t>𝑖</m:t>
                                </m:r>
                              </m:sub>
                              <m:sup>
                                <m:r>
                                  <a:rPr lang="en-US" sz="800" b="0" i="1" smtClean="0">
                                    <a:solidFill>
                                      <a:schemeClr val="tx1"/>
                                    </a:solidFill>
                                    <a:latin typeface="Cambria Math" panose="02040503050406030204" pitchFamily="18" charset="0"/>
                                  </a:rPr>
                                  <m:t>𝑅</m:t>
                                </m:r>
                              </m:sup>
                            </m:sSubSup>
                            <m:r>
                              <a:rPr lang="en-US" sz="800" b="0" i="1" smtClean="0">
                                <a:solidFill>
                                  <a:schemeClr val="tx1"/>
                                </a:solidFill>
                                <a:latin typeface="Cambria Math" panose="02040503050406030204" pitchFamily="18" charset="0"/>
                              </a:rPr>
                              <m:t>∗</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𝑌</m:t>
                                </m:r>
                              </m:e>
                              <m:sub>
                                <m:r>
                                  <a:rPr lang="en-US" sz="800" b="0" i="1" smtClean="0">
                                    <a:solidFill>
                                      <a:schemeClr val="tx1"/>
                                    </a:solidFill>
                                    <a:latin typeface="Cambria Math" panose="02040503050406030204" pitchFamily="18" charset="0"/>
                                  </a:rPr>
                                  <m:t>𝑖</m:t>
                                </m:r>
                              </m:sub>
                            </m:sSub>
                            <m:d>
                              <m:dPr>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𝑣</m:t>
                                </m:r>
                              </m:e>
                            </m:d>
                            <m:r>
                              <a:rPr lang="en-US" sz="800" b="0" i="1" smtClean="0">
                                <a:solidFill>
                                  <a:schemeClr val="tx1"/>
                                </a:solidFill>
                                <a:latin typeface="Cambria Math" panose="02040503050406030204" pitchFamily="18" charset="0"/>
                              </a:rPr>
                              <m:t>,</m:t>
                            </m:r>
                            <m:nary>
                              <m:naryPr>
                                <m:chr m:val="∑"/>
                                <m:ctrlPr>
                                  <a:rPr lang="en-US" sz="800" i="1">
                                    <a:solidFill>
                                      <a:schemeClr val="tx1"/>
                                    </a:solidFill>
                                    <a:latin typeface="Cambria Math" panose="02040503050406030204" pitchFamily="18" charset="0"/>
                                  </a:rPr>
                                </m:ctrlPr>
                              </m:naryPr>
                              <m:sub>
                                <m:r>
                                  <a:rPr lang="en-US" sz="800" i="1">
                                    <a:solidFill>
                                      <a:schemeClr val="tx1"/>
                                    </a:solidFill>
                                    <a:latin typeface="Cambria Math" panose="02040503050406030204" pitchFamily="18" charset="0"/>
                                  </a:rPr>
                                  <m:t>𝑖</m:t>
                                </m:r>
                                <m:r>
                                  <a:rPr lang="en-US" sz="800" i="1">
                                    <a:solidFill>
                                      <a:schemeClr val="tx1"/>
                                    </a:solidFill>
                                    <a:latin typeface="Cambria Math" panose="02040503050406030204" pitchFamily="18" charset="0"/>
                                  </a:rPr>
                                  <m:t>=0</m:t>
                                </m:r>
                              </m:sub>
                              <m:sup>
                                <m:r>
                                  <a:rPr lang="en-US" sz="800" i="1">
                                    <a:solidFill>
                                      <a:schemeClr val="tx1"/>
                                    </a:solidFill>
                                    <a:latin typeface="Cambria Math" panose="02040503050406030204" pitchFamily="18" charset="0"/>
                                  </a:rPr>
                                  <m:t>8</m:t>
                                </m:r>
                              </m:sup>
                              <m:e>
                                <m:sSubSup>
                                  <m:sSubSupPr>
                                    <m:ctrlPr>
                                      <a:rPr lang="en-US" sz="800" i="1">
                                        <a:solidFill>
                                          <a:schemeClr val="tx1"/>
                                        </a:solidFill>
                                        <a:latin typeface="Cambria Math" panose="02040503050406030204" pitchFamily="18" charset="0"/>
                                      </a:rPr>
                                    </m:ctrlPr>
                                  </m:sSubSupPr>
                                  <m:e>
                                    <m:r>
                                      <a:rPr lang="en-US" sz="800" i="1">
                                        <a:solidFill>
                                          <a:schemeClr val="tx1"/>
                                        </a:solidFill>
                                        <a:latin typeface="Cambria Math" panose="02040503050406030204" pitchFamily="18" charset="0"/>
                                      </a:rPr>
                                      <m:t>𝑐</m:t>
                                    </m:r>
                                  </m:e>
                                  <m:sub>
                                    <m:r>
                                      <a:rPr lang="en-US" sz="800" i="1">
                                        <a:solidFill>
                                          <a:schemeClr val="tx1"/>
                                        </a:solidFill>
                                        <a:latin typeface="Cambria Math" panose="02040503050406030204" pitchFamily="18" charset="0"/>
                                      </a:rPr>
                                      <m:t>𝑖</m:t>
                                    </m:r>
                                  </m:sub>
                                  <m:sup>
                                    <m:r>
                                      <a:rPr lang="en-US" sz="800" b="0" i="1" smtClean="0">
                                        <a:solidFill>
                                          <a:schemeClr val="tx1"/>
                                        </a:solidFill>
                                        <a:latin typeface="Cambria Math" panose="02040503050406030204" pitchFamily="18" charset="0"/>
                                      </a:rPr>
                                      <m:t>𝐺</m:t>
                                    </m:r>
                                  </m:sup>
                                </m:sSubSup>
                                <m:r>
                                  <a:rPr lang="en-US" sz="800" i="1">
                                    <a:solidFill>
                                      <a:schemeClr val="tx1"/>
                                    </a:solidFill>
                                    <a:latin typeface="Cambria Math" panose="02040503050406030204" pitchFamily="18" charset="0"/>
                                  </a:rPr>
                                  <m:t>∗</m:t>
                                </m:r>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𝑌</m:t>
                                    </m:r>
                                  </m:e>
                                  <m:sub>
                                    <m:r>
                                      <a:rPr lang="en-US" sz="800" i="1">
                                        <a:solidFill>
                                          <a:schemeClr val="tx1"/>
                                        </a:solidFill>
                                        <a:latin typeface="Cambria Math" panose="02040503050406030204" pitchFamily="18" charset="0"/>
                                      </a:rPr>
                                      <m:t>𝑖</m:t>
                                    </m:r>
                                  </m:sub>
                                </m:sSub>
                                <m:d>
                                  <m:dPr>
                                    <m:ctrlPr>
                                      <a:rPr lang="en-US" sz="800" i="1">
                                        <a:solidFill>
                                          <a:schemeClr val="tx1"/>
                                        </a:solidFill>
                                        <a:latin typeface="Cambria Math" panose="02040503050406030204" pitchFamily="18" charset="0"/>
                                      </a:rPr>
                                    </m:ctrlPr>
                                  </m:dPr>
                                  <m:e>
                                    <m:r>
                                      <a:rPr lang="en-US" sz="800" i="1">
                                        <a:solidFill>
                                          <a:schemeClr val="tx1"/>
                                        </a:solidFill>
                                        <a:latin typeface="Cambria Math" panose="02040503050406030204" pitchFamily="18" charset="0"/>
                                      </a:rPr>
                                      <m:t>𝑣</m:t>
                                    </m:r>
                                  </m:e>
                                </m:d>
                                <m:r>
                                  <a:rPr lang="en-US" sz="800" i="1">
                                    <a:solidFill>
                                      <a:schemeClr val="tx1"/>
                                    </a:solidFill>
                                    <a:latin typeface="Cambria Math" panose="02040503050406030204" pitchFamily="18" charset="0"/>
                                  </a:rPr>
                                  <m:t>,</m:t>
                                </m:r>
                              </m:e>
                            </m:nary>
                            <m:nary>
                              <m:naryPr>
                                <m:chr m:val="∑"/>
                                <m:ctrlPr>
                                  <a:rPr lang="en-US" sz="800" i="1">
                                    <a:solidFill>
                                      <a:schemeClr val="tx1"/>
                                    </a:solidFill>
                                    <a:latin typeface="Cambria Math" panose="02040503050406030204" pitchFamily="18" charset="0"/>
                                  </a:rPr>
                                </m:ctrlPr>
                              </m:naryPr>
                              <m:sub>
                                <m:r>
                                  <a:rPr lang="en-US" sz="800" i="1">
                                    <a:solidFill>
                                      <a:schemeClr val="tx1"/>
                                    </a:solidFill>
                                    <a:latin typeface="Cambria Math" panose="02040503050406030204" pitchFamily="18" charset="0"/>
                                  </a:rPr>
                                  <m:t>𝑖</m:t>
                                </m:r>
                                <m:r>
                                  <a:rPr lang="en-US" sz="800" i="1">
                                    <a:solidFill>
                                      <a:schemeClr val="tx1"/>
                                    </a:solidFill>
                                    <a:latin typeface="Cambria Math" panose="02040503050406030204" pitchFamily="18" charset="0"/>
                                  </a:rPr>
                                  <m:t>=0</m:t>
                                </m:r>
                              </m:sub>
                              <m:sup>
                                <m:r>
                                  <a:rPr lang="en-US" sz="800" i="1">
                                    <a:solidFill>
                                      <a:schemeClr val="tx1"/>
                                    </a:solidFill>
                                    <a:latin typeface="Cambria Math" panose="02040503050406030204" pitchFamily="18" charset="0"/>
                                  </a:rPr>
                                  <m:t>8</m:t>
                                </m:r>
                              </m:sup>
                              <m:e>
                                <m:sSubSup>
                                  <m:sSubSupPr>
                                    <m:ctrlPr>
                                      <a:rPr lang="en-US" sz="800" i="1">
                                        <a:solidFill>
                                          <a:schemeClr val="tx1"/>
                                        </a:solidFill>
                                        <a:latin typeface="Cambria Math" panose="02040503050406030204" pitchFamily="18" charset="0"/>
                                      </a:rPr>
                                    </m:ctrlPr>
                                  </m:sSubSupPr>
                                  <m:e>
                                    <m:r>
                                      <a:rPr lang="en-US" sz="800" i="1">
                                        <a:solidFill>
                                          <a:schemeClr val="tx1"/>
                                        </a:solidFill>
                                        <a:latin typeface="Cambria Math" panose="02040503050406030204" pitchFamily="18" charset="0"/>
                                      </a:rPr>
                                      <m:t>𝑐</m:t>
                                    </m:r>
                                  </m:e>
                                  <m:sub>
                                    <m:r>
                                      <a:rPr lang="en-US" sz="800" i="1">
                                        <a:solidFill>
                                          <a:schemeClr val="tx1"/>
                                        </a:solidFill>
                                        <a:latin typeface="Cambria Math" panose="02040503050406030204" pitchFamily="18" charset="0"/>
                                      </a:rPr>
                                      <m:t>𝑖</m:t>
                                    </m:r>
                                  </m:sub>
                                  <m:sup>
                                    <m:r>
                                      <a:rPr lang="en-US" sz="800" b="0" i="1" smtClean="0">
                                        <a:solidFill>
                                          <a:schemeClr val="tx1"/>
                                        </a:solidFill>
                                        <a:latin typeface="Cambria Math" panose="02040503050406030204" pitchFamily="18" charset="0"/>
                                      </a:rPr>
                                      <m:t>𝐵</m:t>
                                    </m:r>
                                  </m:sup>
                                </m:sSubSup>
                                <m:r>
                                  <a:rPr lang="en-US" sz="800" i="1">
                                    <a:solidFill>
                                      <a:schemeClr val="tx1"/>
                                    </a:solidFill>
                                    <a:latin typeface="Cambria Math" panose="02040503050406030204" pitchFamily="18" charset="0"/>
                                  </a:rPr>
                                  <m:t>∗</m:t>
                                </m:r>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𝑌</m:t>
                                    </m:r>
                                  </m:e>
                                  <m:sub>
                                    <m:r>
                                      <a:rPr lang="en-US" sz="800" i="1">
                                        <a:solidFill>
                                          <a:schemeClr val="tx1"/>
                                        </a:solidFill>
                                        <a:latin typeface="Cambria Math" panose="02040503050406030204" pitchFamily="18" charset="0"/>
                                      </a:rPr>
                                      <m:t>𝑖</m:t>
                                    </m:r>
                                  </m:sub>
                                </m:sSub>
                                <m:d>
                                  <m:dPr>
                                    <m:ctrlPr>
                                      <a:rPr lang="en-US" sz="800" i="1">
                                        <a:solidFill>
                                          <a:schemeClr val="tx1"/>
                                        </a:solidFill>
                                        <a:latin typeface="Cambria Math" panose="02040503050406030204" pitchFamily="18" charset="0"/>
                                      </a:rPr>
                                    </m:ctrlPr>
                                  </m:dPr>
                                  <m:e>
                                    <m:r>
                                      <a:rPr lang="en-US" sz="800" i="1">
                                        <a:solidFill>
                                          <a:schemeClr val="tx1"/>
                                        </a:solidFill>
                                        <a:latin typeface="Cambria Math" panose="02040503050406030204" pitchFamily="18" charset="0"/>
                                      </a:rPr>
                                      <m:t>𝑣</m:t>
                                    </m:r>
                                  </m:e>
                                </m:d>
                              </m:e>
                            </m:nary>
                          </m:e>
                        </m:nary>
                      </m:e>
                    </m:d>
                  </m:oMath>
                </a14:m>
                <a:endParaRPr lang="en-US" sz="800" dirty="0">
                  <a:solidFill>
                    <a:schemeClr val="tx1"/>
                  </a:solidFill>
                </a:endParaRPr>
              </a:p>
              <a:p>
                <a:pPr lvl="1"/>
                <a:r>
                  <a:rPr lang="en-US" sz="800" dirty="0">
                    <a:solidFill>
                      <a:schemeClr val="tx1"/>
                    </a:solidFill>
                  </a:rPr>
                  <a:t>Intuitively, spherical harmonics are orthogonal functions defined on a sphere that can approximate any function of a sphere. So we’re learning the weights of these basis functions to provide view-dependent color.</a:t>
                </a:r>
              </a:p>
              <a:p>
                <a:r>
                  <a:rPr lang="en-US" sz="800" dirty="0">
                    <a:solidFill>
                      <a:schemeClr val="tx1"/>
                    </a:solidFill>
                  </a:rPr>
                  <a:t>Can be rendered / “splatted” onto 2D pixel grid using alpha blending. First we sort gaussians by depth, and then contributions are accumulated with </a:t>
                </a:r>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𝐶</m:t>
                        </m:r>
                      </m:e>
                      <m:sub>
                        <m:r>
                          <a:rPr lang="en-US" sz="800" b="0" i="1" smtClean="0">
                            <a:solidFill>
                              <a:schemeClr val="tx1"/>
                            </a:solidFill>
                            <a:latin typeface="Cambria Math" panose="02040503050406030204" pitchFamily="18" charset="0"/>
                          </a:rPr>
                          <m:t>𝑓𝑖𝑛𝑎𝑙</m:t>
                        </m:r>
                      </m:sub>
                    </m:sSub>
                    <m:r>
                      <a:rPr lang="en-US" sz="800" b="0" i="1" smtClean="0">
                        <a:solidFill>
                          <a:schemeClr val="tx1"/>
                        </a:solidFill>
                        <a:latin typeface="Cambria Math" panose="02040503050406030204" pitchFamily="18" charset="0"/>
                      </a:rPr>
                      <m:t>=</m:t>
                    </m:r>
                    <m:nary>
                      <m:naryPr>
                        <m:chr m:val="∑"/>
                        <m:supHide m:val="on"/>
                        <m:ctrlPr>
                          <a:rPr lang="en-US" sz="800" b="0" i="1" smtClean="0">
                            <a:solidFill>
                              <a:schemeClr val="tx1"/>
                            </a:solidFill>
                            <a:latin typeface="Cambria Math" panose="02040503050406030204" pitchFamily="18" charset="0"/>
                          </a:rPr>
                        </m:ctrlPr>
                      </m:naryPr>
                      <m:sub>
                        <m:r>
                          <a:rPr lang="en-US" sz="800" b="0" i="1" smtClean="0">
                            <a:solidFill>
                              <a:schemeClr val="tx1"/>
                            </a:solidFill>
                            <a:latin typeface="Cambria Math" panose="02040503050406030204" pitchFamily="18" charset="0"/>
                          </a:rPr>
                          <m:t>𝑖</m:t>
                        </m:r>
                      </m:sub>
                      <m:sup/>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𝑇</m:t>
                            </m:r>
                          </m:e>
                          <m:sub>
                            <m:r>
                              <a:rPr lang="en-US" sz="800" b="0" i="1" smtClean="0">
                                <a:solidFill>
                                  <a:schemeClr val="tx1"/>
                                </a:solidFill>
                                <a:latin typeface="Cambria Math" panose="02040503050406030204" pitchFamily="18" charset="0"/>
                              </a:rPr>
                              <m:t>𝑖</m:t>
                            </m:r>
                          </m:sub>
                        </m:sSub>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𝛼</m:t>
                            </m:r>
                          </m:e>
                          <m:sub>
                            <m:r>
                              <a:rPr lang="en-US" sz="800" b="0" i="1" smtClean="0">
                                <a:solidFill>
                                  <a:schemeClr val="tx1"/>
                                </a:solidFill>
                                <a:latin typeface="Cambria Math" panose="02040503050406030204" pitchFamily="18" charset="0"/>
                              </a:rPr>
                              <m:t>𝑖</m:t>
                            </m:r>
                          </m:sub>
                        </m:sSub>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𝑐</m:t>
                            </m:r>
                          </m:e>
                          <m:sub>
                            <m:r>
                              <a:rPr lang="en-US" sz="800" b="0" i="1" smtClean="0">
                                <a:solidFill>
                                  <a:schemeClr val="tx1"/>
                                </a:solidFill>
                                <a:latin typeface="Cambria Math" panose="02040503050406030204" pitchFamily="18" charset="0"/>
                              </a:rPr>
                              <m:t>𝑖</m:t>
                            </m:r>
                          </m:sub>
                        </m:sSub>
                      </m:e>
                    </m:nary>
                  </m:oMath>
                </a14:m>
                <a:endParaRPr lang="en-US" sz="800" b="0" dirty="0">
                  <a:solidFill>
                    <a:schemeClr val="tx1"/>
                  </a:solidFill>
                </a:endParaRPr>
              </a:p>
              <a:p>
                <a:pPr lvl="1"/>
                <a14:m>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𝑇</m:t>
                        </m:r>
                      </m:e>
                      <m:sub>
                        <m:r>
                          <a:rPr lang="en-US" sz="800" b="0" i="1" smtClean="0">
                            <a:solidFill>
                              <a:schemeClr val="tx1"/>
                            </a:solidFill>
                            <a:latin typeface="Cambria Math" panose="02040503050406030204" pitchFamily="18" charset="0"/>
                          </a:rPr>
                          <m:t>𝑖</m:t>
                        </m:r>
                      </m:sub>
                    </m:sSub>
                    <m:r>
                      <a:rPr lang="en-US" sz="800" b="0" i="1" smtClean="0">
                        <a:solidFill>
                          <a:schemeClr val="tx1"/>
                        </a:solidFill>
                        <a:latin typeface="Cambria Math" panose="02040503050406030204" pitchFamily="18" charset="0"/>
                      </a:rPr>
                      <m:t>=</m:t>
                    </m:r>
                    <m:nary>
                      <m:naryPr>
                        <m:chr m:val="∏"/>
                        <m:ctrlPr>
                          <a:rPr lang="en-US" sz="800" b="0" i="1" smtClean="0">
                            <a:solidFill>
                              <a:schemeClr val="tx1"/>
                            </a:solidFill>
                            <a:latin typeface="Cambria Math" panose="02040503050406030204" pitchFamily="18" charset="0"/>
                          </a:rPr>
                        </m:ctrlPr>
                      </m:naryPr>
                      <m:sub>
                        <m:r>
                          <a:rPr lang="en-US" sz="800" b="0" i="1" smtClean="0">
                            <a:solidFill>
                              <a:schemeClr val="tx1"/>
                            </a:solidFill>
                            <a:latin typeface="Cambria Math" panose="02040503050406030204" pitchFamily="18" charset="0"/>
                          </a:rPr>
                          <m:t>𝑗</m:t>
                        </m:r>
                        <m:r>
                          <a:rPr lang="en-US" sz="800" b="0" i="1" smtClean="0">
                            <a:solidFill>
                              <a:schemeClr val="tx1"/>
                            </a:solidFill>
                            <a:latin typeface="Cambria Math" panose="02040503050406030204" pitchFamily="18" charset="0"/>
                          </a:rPr>
                          <m:t>=1</m:t>
                        </m:r>
                      </m:sub>
                      <m:sup>
                        <m:r>
                          <a:rPr lang="en-US" sz="800" b="0" i="1" smtClean="0">
                            <a:solidFill>
                              <a:schemeClr val="tx1"/>
                            </a:solidFill>
                            <a:latin typeface="Cambria Math" panose="02040503050406030204" pitchFamily="18" charset="0"/>
                          </a:rPr>
                          <m:t>𝑖</m:t>
                        </m:r>
                        <m:r>
                          <a:rPr lang="en-US" sz="800" b="0" i="1" smtClean="0">
                            <a:solidFill>
                              <a:schemeClr val="tx1"/>
                            </a:solidFill>
                            <a:latin typeface="Cambria Math" panose="02040503050406030204" pitchFamily="18" charset="0"/>
                          </a:rPr>
                          <m:t>−1</m:t>
                        </m:r>
                      </m:sup>
                      <m:e>
                        <m:d>
                          <m:dPr>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1−</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𝛼</m:t>
                                </m:r>
                              </m:e>
                              <m:sub>
                                <m:r>
                                  <a:rPr lang="en-US" sz="800" b="0" i="1" smtClean="0">
                                    <a:solidFill>
                                      <a:schemeClr val="tx1"/>
                                    </a:solidFill>
                                    <a:latin typeface="Cambria Math" panose="02040503050406030204" pitchFamily="18" charset="0"/>
                                  </a:rPr>
                                  <m:t>𝑗</m:t>
                                </m:r>
                              </m:sub>
                            </m:sSub>
                          </m:e>
                        </m:d>
                      </m:e>
                    </m:nary>
                  </m:oMath>
                </a14:m>
                <a:r>
                  <a:rPr lang="en-US" sz="800" dirty="0">
                    <a:solidFill>
                      <a:schemeClr val="tx1"/>
                    </a:solidFill>
                  </a:rPr>
                  <a:t> is the transmittance up to the </a:t>
                </a:r>
                <a:r>
                  <a:rPr lang="en-US" sz="800" dirty="0" err="1">
                    <a:solidFill>
                      <a:schemeClr val="tx1"/>
                    </a:solidFill>
                  </a:rPr>
                  <a:t>i-th</a:t>
                </a:r>
                <a:r>
                  <a:rPr lang="en-US" sz="800" dirty="0">
                    <a:solidFill>
                      <a:schemeClr val="tx1"/>
                    </a:solidFill>
                  </a:rPr>
                  <a:t> Gaussian</a:t>
                </a:r>
              </a:p>
              <a:p>
                <a:pPr lvl="1"/>
                <a14:m>
                  <m:oMath xmlns:m="http://schemas.openxmlformats.org/officeDocument/2006/math">
                    <m:sSub>
                      <m:sSubPr>
                        <m:ctrlPr>
                          <a:rPr lang="en-US" sz="800" i="1">
                            <a:solidFill>
                              <a:schemeClr val="tx1"/>
                            </a:solidFill>
                            <a:latin typeface="Cambria Math" panose="02040503050406030204" pitchFamily="18" charset="0"/>
                          </a:rPr>
                        </m:ctrlPr>
                      </m:sSubPr>
                      <m:e>
                        <m:r>
                          <m:rPr>
                            <m:sty m:val="p"/>
                          </m:rPr>
                          <a:rPr lang="en-US" sz="800">
                            <a:solidFill>
                              <a:schemeClr val="tx1"/>
                            </a:solidFill>
                            <a:latin typeface="Cambria Math" panose="02040503050406030204" pitchFamily="18" charset="0"/>
                          </a:rPr>
                          <m:t>α</m:t>
                        </m:r>
                      </m:e>
                      <m:sub>
                        <m:r>
                          <a:rPr lang="en-US" sz="800" i="1">
                            <a:solidFill>
                              <a:schemeClr val="tx1"/>
                            </a:solidFill>
                            <a:latin typeface="Cambria Math" panose="02040503050406030204" pitchFamily="18" charset="0"/>
                          </a:rPr>
                          <m:t>𝑖</m:t>
                        </m:r>
                      </m:sub>
                    </m:sSub>
                    <m:d>
                      <m:dPr>
                        <m:ctrlPr>
                          <a:rPr lang="en-US" sz="800" i="1">
                            <a:solidFill>
                              <a:schemeClr val="tx1"/>
                            </a:solidFill>
                            <a:latin typeface="Cambria Math" panose="02040503050406030204" pitchFamily="18" charset="0"/>
                          </a:rPr>
                        </m:ctrlPr>
                      </m:dPr>
                      <m:e>
                        <m:r>
                          <a:rPr lang="en-US" sz="800" i="1">
                            <a:solidFill>
                              <a:schemeClr val="tx1"/>
                            </a:solidFill>
                            <a:latin typeface="Cambria Math" panose="02040503050406030204" pitchFamily="18" charset="0"/>
                          </a:rPr>
                          <m:t>𝑝</m:t>
                        </m:r>
                      </m:e>
                    </m:d>
                    <m:r>
                      <a:rPr lang="en-US" sz="800" i="1">
                        <a:solidFill>
                          <a:schemeClr val="tx1"/>
                        </a:solidFill>
                        <a:latin typeface="Cambria Math" panose="02040503050406030204" pitchFamily="18" charset="0"/>
                      </a:rPr>
                      <m:t>=</m:t>
                    </m:r>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𝑜</m:t>
                        </m:r>
                      </m:e>
                      <m:sub>
                        <m:r>
                          <a:rPr lang="en-US" sz="800" i="1">
                            <a:solidFill>
                              <a:schemeClr val="tx1"/>
                            </a:solidFill>
                            <a:latin typeface="Cambria Math" panose="02040503050406030204" pitchFamily="18" charset="0"/>
                          </a:rPr>
                          <m:t>𝑖</m:t>
                        </m:r>
                      </m:sub>
                    </m:sSub>
                    <m:r>
                      <a:rPr lang="en-US" sz="800">
                        <a:solidFill>
                          <a:schemeClr val="tx1"/>
                        </a:solidFill>
                        <a:latin typeface="Cambria Math" panose="02040503050406030204" pitchFamily="18" charset="0"/>
                      </a:rPr>
                      <m:t>⋅</m:t>
                    </m:r>
                    <m:func>
                      <m:funcPr>
                        <m:ctrlPr>
                          <a:rPr lang="en-US" sz="800" i="1">
                            <a:solidFill>
                              <a:schemeClr val="tx1"/>
                            </a:solidFill>
                            <a:latin typeface="Cambria Math" panose="02040503050406030204" pitchFamily="18" charset="0"/>
                          </a:rPr>
                        </m:ctrlPr>
                      </m:funcPr>
                      <m:fName>
                        <m:r>
                          <m:rPr>
                            <m:sty m:val="p"/>
                          </m:rPr>
                          <a:rPr lang="en-US" sz="800">
                            <a:solidFill>
                              <a:schemeClr val="tx1"/>
                            </a:solidFill>
                            <a:latin typeface="Cambria Math" panose="02040503050406030204" pitchFamily="18" charset="0"/>
                          </a:rPr>
                          <m:t>exp</m:t>
                        </m:r>
                      </m:fName>
                      <m:e>
                        <m:d>
                          <m:dPr>
                            <m:ctrlPr>
                              <a:rPr lang="en-US" sz="800" i="1">
                                <a:solidFill>
                                  <a:schemeClr val="tx1"/>
                                </a:solidFill>
                                <a:latin typeface="Cambria Math" panose="02040503050406030204" pitchFamily="18" charset="0"/>
                              </a:rPr>
                            </m:ctrlPr>
                          </m:dPr>
                          <m:e>
                            <m:r>
                              <a:rPr lang="en-US" sz="800" i="1">
                                <a:solidFill>
                                  <a:schemeClr val="tx1"/>
                                </a:solidFill>
                                <a:latin typeface="Cambria Math" panose="02040503050406030204" pitchFamily="18" charset="0"/>
                              </a:rPr>
                              <m:t>−</m:t>
                            </m:r>
                            <m:f>
                              <m:fPr>
                                <m:ctrlPr>
                                  <a:rPr lang="en-US" sz="800" i="1">
                                    <a:solidFill>
                                      <a:schemeClr val="tx1"/>
                                    </a:solidFill>
                                    <a:latin typeface="Cambria Math" panose="02040503050406030204" pitchFamily="18" charset="0"/>
                                  </a:rPr>
                                </m:ctrlPr>
                              </m:fPr>
                              <m:num>
                                <m:r>
                                  <a:rPr lang="en-US" sz="800" i="1">
                                    <a:solidFill>
                                      <a:schemeClr val="tx1"/>
                                    </a:solidFill>
                                    <a:latin typeface="Cambria Math" panose="02040503050406030204" pitchFamily="18" charset="0"/>
                                  </a:rPr>
                                  <m:t>1</m:t>
                                </m:r>
                              </m:num>
                              <m:den>
                                <m:r>
                                  <a:rPr lang="en-US" sz="800" i="1">
                                    <a:solidFill>
                                      <a:schemeClr val="tx1"/>
                                    </a:solidFill>
                                    <a:latin typeface="Cambria Math" panose="02040503050406030204" pitchFamily="18" charset="0"/>
                                  </a:rPr>
                                  <m:t>2</m:t>
                                </m:r>
                              </m:den>
                            </m:f>
                            <m:sSup>
                              <m:sSupPr>
                                <m:ctrlPr>
                                  <a:rPr lang="en-US" sz="800" i="1">
                                    <a:solidFill>
                                      <a:schemeClr val="tx1"/>
                                    </a:solidFill>
                                    <a:latin typeface="Cambria Math" panose="02040503050406030204" pitchFamily="18" charset="0"/>
                                  </a:rPr>
                                </m:ctrlPr>
                              </m:sSupPr>
                              <m:e>
                                <m:d>
                                  <m:dPr>
                                    <m:ctrlPr>
                                      <a:rPr lang="en-US" sz="800" i="1">
                                        <a:solidFill>
                                          <a:schemeClr val="tx1"/>
                                        </a:solidFill>
                                        <a:latin typeface="Cambria Math" panose="02040503050406030204" pitchFamily="18" charset="0"/>
                                      </a:rPr>
                                    </m:ctrlPr>
                                  </m:dPr>
                                  <m:e>
                                    <m:r>
                                      <a:rPr lang="en-US" sz="800" i="1">
                                        <a:solidFill>
                                          <a:schemeClr val="tx1"/>
                                        </a:solidFill>
                                        <a:latin typeface="Cambria Math" panose="02040503050406030204" pitchFamily="18" charset="0"/>
                                      </a:rPr>
                                      <m:t>𝑝</m:t>
                                    </m:r>
                                    <m:r>
                                      <a:rPr lang="en-US" sz="800" i="1">
                                        <a:solidFill>
                                          <a:schemeClr val="tx1"/>
                                        </a:solidFill>
                                        <a:latin typeface="Cambria Math" panose="02040503050406030204" pitchFamily="18" charset="0"/>
                                      </a:rPr>
                                      <m:t>−</m:t>
                                    </m:r>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𝑥</m:t>
                                        </m:r>
                                      </m:e>
                                      <m:sub>
                                        <m:r>
                                          <a:rPr lang="en-US" sz="800" i="1">
                                            <a:solidFill>
                                              <a:schemeClr val="tx1"/>
                                            </a:solidFill>
                                            <a:latin typeface="Cambria Math" panose="02040503050406030204" pitchFamily="18" charset="0"/>
                                          </a:rPr>
                                          <m:t>𝑖</m:t>
                                        </m:r>
                                      </m:sub>
                                    </m:sSub>
                                  </m:e>
                                </m:d>
                              </m:e>
                              <m:sup>
                                <m:r>
                                  <a:rPr lang="en-US" sz="800" i="1">
                                    <a:solidFill>
                                      <a:schemeClr val="tx1"/>
                                    </a:solidFill>
                                    <a:latin typeface="Cambria Math" panose="02040503050406030204" pitchFamily="18" charset="0"/>
                                  </a:rPr>
                                  <m:t>𝑇</m:t>
                                </m:r>
                              </m:sup>
                            </m:sSup>
                            <m:sSup>
                              <m:sSupPr>
                                <m:ctrlPr>
                                  <a:rPr lang="en-US" sz="800" i="1">
                                    <a:solidFill>
                                      <a:schemeClr val="tx1"/>
                                    </a:solidFill>
                                    <a:latin typeface="Cambria Math" panose="02040503050406030204" pitchFamily="18" charset="0"/>
                                  </a:rPr>
                                </m:ctrlPr>
                              </m:sSupPr>
                              <m:e>
                                <m:d>
                                  <m:dPr>
                                    <m:ctrlPr>
                                      <a:rPr lang="en-US" sz="800" i="1">
                                        <a:solidFill>
                                          <a:schemeClr val="tx1"/>
                                        </a:solidFill>
                                        <a:latin typeface="Cambria Math" panose="02040503050406030204" pitchFamily="18" charset="0"/>
                                      </a:rPr>
                                    </m:ctrlPr>
                                  </m:dPr>
                                  <m:e>
                                    <m:sSub>
                                      <m:sSubPr>
                                        <m:ctrlPr>
                                          <a:rPr lang="en-US" sz="800" i="1">
                                            <a:solidFill>
                                              <a:schemeClr val="tx1"/>
                                            </a:solidFill>
                                            <a:latin typeface="Cambria Math" panose="02040503050406030204" pitchFamily="18" charset="0"/>
                                          </a:rPr>
                                        </m:ctrlPr>
                                      </m:sSubPr>
                                      <m:e>
                                        <m:r>
                                          <m:rPr>
                                            <m:sty m:val="p"/>
                                          </m:rPr>
                                          <a:rPr lang="en-US" sz="800">
                                            <a:solidFill>
                                              <a:schemeClr val="tx1"/>
                                            </a:solidFill>
                                            <a:latin typeface="Cambria Math" panose="02040503050406030204" pitchFamily="18" charset="0"/>
                                          </a:rPr>
                                          <m:t>Σ</m:t>
                                        </m:r>
                                      </m:e>
                                      <m:sub>
                                        <m:r>
                                          <a:rPr lang="en-US" sz="800" i="1">
                                            <a:solidFill>
                                              <a:schemeClr val="tx1"/>
                                            </a:solidFill>
                                            <a:latin typeface="Cambria Math" panose="02040503050406030204" pitchFamily="18" charset="0"/>
                                          </a:rPr>
                                          <m:t>𝑖</m:t>
                                        </m:r>
                                      </m:sub>
                                    </m:sSub>
                                  </m:e>
                                </m:d>
                              </m:e>
                              <m:sup>
                                <m:r>
                                  <a:rPr lang="en-US" sz="800" i="1">
                                    <a:solidFill>
                                      <a:schemeClr val="tx1"/>
                                    </a:solidFill>
                                    <a:latin typeface="Cambria Math" panose="02040503050406030204" pitchFamily="18" charset="0"/>
                                  </a:rPr>
                                  <m:t>−1</m:t>
                                </m:r>
                              </m:sup>
                            </m:sSup>
                            <m:d>
                              <m:dPr>
                                <m:ctrlPr>
                                  <a:rPr lang="en-US" sz="800" i="1">
                                    <a:solidFill>
                                      <a:schemeClr val="tx1"/>
                                    </a:solidFill>
                                    <a:latin typeface="Cambria Math" panose="02040503050406030204" pitchFamily="18" charset="0"/>
                                  </a:rPr>
                                </m:ctrlPr>
                              </m:dPr>
                              <m:e>
                                <m:r>
                                  <a:rPr lang="en-US" sz="800" i="1">
                                    <a:solidFill>
                                      <a:schemeClr val="tx1"/>
                                    </a:solidFill>
                                    <a:latin typeface="Cambria Math" panose="02040503050406030204" pitchFamily="18" charset="0"/>
                                  </a:rPr>
                                  <m:t>𝑝</m:t>
                                </m:r>
                                <m:r>
                                  <a:rPr lang="en-US" sz="800" i="1">
                                    <a:solidFill>
                                      <a:schemeClr val="tx1"/>
                                    </a:solidFill>
                                    <a:latin typeface="Cambria Math" panose="02040503050406030204" pitchFamily="18" charset="0"/>
                                  </a:rPr>
                                  <m:t>−</m:t>
                                </m:r>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𝑥</m:t>
                                    </m:r>
                                  </m:e>
                                  <m:sub>
                                    <m:r>
                                      <a:rPr lang="en-US" sz="800" i="1">
                                        <a:solidFill>
                                          <a:schemeClr val="tx1"/>
                                        </a:solidFill>
                                        <a:latin typeface="Cambria Math" panose="02040503050406030204" pitchFamily="18" charset="0"/>
                                      </a:rPr>
                                      <m:t>𝑖</m:t>
                                    </m:r>
                                  </m:sub>
                                </m:sSub>
                              </m:e>
                            </m:d>
                          </m:e>
                        </m:d>
                      </m:e>
                    </m:func>
                  </m:oMath>
                </a14:m>
                <a:r>
                  <a:rPr lang="en-US" sz="800" dirty="0">
                    <a:solidFill>
                      <a:schemeClr val="tx1"/>
                    </a:solidFill>
                  </a:rPr>
                  <a:t> is the alpha value</a:t>
                </a:r>
              </a:p>
              <a:p>
                <a:r>
                  <a:rPr lang="en-US" sz="800" dirty="0">
                    <a:solidFill>
                      <a:schemeClr val="tx1"/>
                    </a:solidFill>
                  </a:rPr>
                  <a:t>Original, vanilla formulation doesn’t use a neural network; parameters optimized directly using a set of images with known poses, with pixel-space loss</a:t>
                </a:r>
              </a:p>
              <a:p>
                <a:r>
                  <a:rPr lang="en-US" sz="800" dirty="0">
                    <a:solidFill>
                      <a:schemeClr val="tx1"/>
                    </a:solidFill>
                  </a:rPr>
                  <a:t>Generally, point-cloud via some other algorithm (</a:t>
                </a:r>
                <a:r>
                  <a:rPr lang="en-US" sz="800" dirty="0" err="1">
                    <a:solidFill>
                      <a:schemeClr val="tx1"/>
                    </a:solidFill>
                  </a:rPr>
                  <a:t>eg</a:t>
                </a:r>
                <a:r>
                  <a:rPr lang="en-US" sz="800" dirty="0">
                    <a:solidFill>
                      <a:schemeClr val="tx1"/>
                    </a:solidFill>
                  </a:rPr>
                  <a:t> COLMAP) is used to initialize position</a:t>
                </a:r>
              </a:p>
              <a:p>
                <a:r>
                  <a:rPr lang="en-US" sz="800" dirty="0">
                    <a:solidFill>
                      <a:schemeClr val="tx1"/>
                    </a:solidFill>
                  </a:rPr>
                  <a:t>With some heuristic scheduling, </a:t>
                </a:r>
                <a:r>
                  <a:rPr lang="en-US" sz="800" b="1" dirty="0">
                    <a:solidFill>
                      <a:schemeClr val="tx1"/>
                    </a:solidFill>
                  </a:rPr>
                  <a:t>prune</a:t>
                </a:r>
                <a:r>
                  <a:rPr lang="en-US" sz="800" dirty="0">
                    <a:solidFill>
                      <a:schemeClr val="tx1"/>
                    </a:solidFill>
                  </a:rPr>
                  <a:t> invisible gaussians (</a:t>
                </a:r>
                <a:r>
                  <a:rPr lang="en-US" sz="800" dirty="0" err="1">
                    <a:solidFill>
                      <a:schemeClr val="tx1"/>
                    </a:solidFill>
                  </a:rPr>
                  <a:t>eg</a:t>
                </a:r>
                <a:r>
                  <a:rPr lang="en-US" sz="800" dirty="0">
                    <a:solidFill>
                      <a:schemeClr val="tx1"/>
                    </a:solidFill>
                  </a:rPr>
                  <a:t> low alpha, or outside </a:t>
                </a:r>
                <a:r>
                  <a:rPr lang="en-US" sz="800" dirty="0" err="1">
                    <a:solidFill>
                      <a:schemeClr val="tx1"/>
                    </a:solidFill>
                  </a:rPr>
                  <a:t>bbox</a:t>
                </a:r>
                <a:r>
                  <a:rPr lang="en-US" sz="800" dirty="0">
                    <a:solidFill>
                      <a:schemeClr val="tx1"/>
                    </a:solidFill>
                  </a:rPr>
                  <a:t>) and </a:t>
                </a:r>
                <a:r>
                  <a:rPr lang="en-US" sz="800" b="1" dirty="0">
                    <a:solidFill>
                      <a:schemeClr val="tx1"/>
                    </a:solidFill>
                  </a:rPr>
                  <a:t>densify</a:t>
                </a:r>
                <a:r>
                  <a:rPr lang="en-US" sz="800" dirty="0">
                    <a:solidFill>
                      <a:schemeClr val="tx1"/>
                    </a:solidFill>
                  </a:rPr>
                  <a:t> for new gaussians (if gaussian has large gradient)</a:t>
                </a:r>
              </a:p>
              <a:p>
                <a:r>
                  <a:rPr lang="en-US" sz="800" dirty="0">
                    <a:solidFill>
                      <a:schemeClr val="tx1"/>
                    </a:solidFill>
                  </a:rPr>
                  <a:t>Common regularizations:</a:t>
                </a:r>
              </a:p>
              <a:p>
                <a:pPr lvl="1"/>
                <a:r>
                  <a:rPr lang="en-US" sz="800" dirty="0">
                    <a:solidFill>
                      <a:schemeClr val="tx1"/>
                    </a:solidFill>
                  </a:rPr>
                  <a:t>Opacity regularization to prevent too many opaque layers / over saturation</a:t>
                </a:r>
              </a:p>
              <a:p>
                <a:pPr lvl="1"/>
                <a:r>
                  <a:rPr lang="en-US" sz="800" dirty="0">
                    <a:solidFill>
                      <a:schemeClr val="tx1"/>
                    </a:solidFill>
                  </a:rPr>
                  <a:t>Covariance regularization to incentivize compact &amp; sharp gaussians</a:t>
                </a:r>
              </a:p>
              <a:p>
                <a:endParaRPr lang="en-US" sz="800" dirty="0">
                  <a:solidFill>
                    <a:schemeClr val="tx1"/>
                  </a:solidFill>
                </a:endParaRPr>
              </a:p>
            </p:txBody>
          </p:sp>
        </mc:Choice>
        <mc:Fallback xmlns="">
          <p:sp>
            <p:nvSpPr>
              <p:cNvPr id="6" name="Text Placeholder 4">
                <a:extLst>
                  <a:ext uri="{FF2B5EF4-FFF2-40B4-BE49-F238E27FC236}">
                    <a16:creationId xmlns:a16="http://schemas.microsoft.com/office/drawing/2014/main" id="{D311F6F5-CA91-0FCC-231D-3F6E83B56474}"/>
                  </a:ext>
                </a:extLst>
              </p:cNvPr>
              <p:cNvSpPr txBox="1">
                <a:spLocks noRot="1" noChangeAspect="1" noMove="1" noResize="1" noEditPoints="1" noAdjustHandles="1" noChangeArrowheads="1" noChangeShapeType="1" noTextEdit="1"/>
              </p:cNvSpPr>
              <p:nvPr/>
            </p:nvSpPr>
            <p:spPr>
              <a:xfrm>
                <a:off x="-56613" y="284903"/>
                <a:ext cx="9077771" cy="3416400"/>
              </a:xfrm>
              <a:prstGeom prst="rect">
                <a:avLst/>
              </a:prstGeom>
              <a:blipFill>
                <a:blip r:embed="rId3"/>
                <a:stretch>
                  <a:fillRect t="-2321"/>
                </a:stretch>
              </a:blipFill>
              <a:ln>
                <a:no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C0884620-CE57-1DEA-342F-2FDB187CAB7F}"/>
              </a:ext>
            </a:extLst>
          </p:cNvPr>
          <p:cNvGrpSpPr/>
          <p:nvPr/>
        </p:nvGrpSpPr>
        <p:grpSpPr>
          <a:xfrm>
            <a:off x="6344632" y="3590428"/>
            <a:ext cx="2776370" cy="922798"/>
            <a:chOff x="3989992" y="3566954"/>
            <a:chExt cx="4482466" cy="1489863"/>
          </a:xfrm>
        </p:grpSpPr>
        <p:pic>
          <p:nvPicPr>
            <p:cNvPr id="1026" name="Picture 2">
              <a:extLst>
                <a:ext uri="{FF2B5EF4-FFF2-40B4-BE49-F238E27FC236}">
                  <a16:creationId xmlns:a16="http://schemas.microsoft.com/office/drawing/2014/main" id="{65ABC511-BFFA-88A7-292F-7F6A2EF98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225" y="3566954"/>
              <a:ext cx="2241233" cy="1489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33284FA-C7BC-A1F2-007D-8BB9785D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992" y="3570917"/>
              <a:ext cx="2241233" cy="1485900"/>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FE2EE25B-C184-3090-7986-74D17EF56DAC}"/>
              </a:ext>
            </a:extLst>
          </p:cNvPr>
          <p:cNvPicPr>
            <a:picLocks noChangeAspect="1"/>
          </p:cNvPicPr>
          <p:nvPr/>
        </p:nvPicPr>
        <p:blipFill>
          <a:blip r:embed="rId6"/>
          <a:stretch>
            <a:fillRect/>
          </a:stretch>
        </p:blipFill>
        <p:spPr>
          <a:xfrm>
            <a:off x="40279" y="3423068"/>
            <a:ext cx="6221790" cy="1633749"/>
          </a:xfrm>
          <a:prstGeom prst="rect">
            <a:avLst/>
          </a:prstGeom>
          <a:ln>
            <a:solidFill>
              <a:schemeClr val="tx1"/>
            </a:solidFill>
          </a:ln>
        </p:spPr>
      </p:pic>
      <p:sp>
        <p:nvSpPr>
          <p:cNvPr id="5" name="TextBox 4">
            <a:extLst>
              <a:ext uri="{FF2B5EF4-FFF2-40B4-BE49-F238E27FC236}">
                <a16:creationId xmlns:a16="http://schemas.microsoft.com/office/drawing/2014/main" id="{A53C3564-F58E-8D72-7CBC-BDCD8B7DF2CD}"/>
              </a:ext>
            </a:extLst>
          </p:cNvPr>
          <p:cNvSpPr txBox="1"/>
          <p:nvPr/>
        </p:nvSpPr>
        <p:spPr>
          <a:xfrm>
            <a:off x="6473373" y="4478551"/>
            <a:ext cx="2759089" cy="184666"/>
          </a:xfrm>
          <a:prstGeom prst="rect">
            <a:avLst/>
          </a:prstGeom>
          <a:noFill/>
        </p:spPr>
        <p:txBody>
          <a:bodyPr wrap="none" rtlCol="0">
            <a:spAutoFit/>
          </a:bodyPr>
          <a:lstStyle/>
          <a:p>
            <a:r>
              <a:rPr lang="en-US" sz="600" i="1" dirty="0"/>
              <a:t>Left: Gaussian Splat. Right: Same splat with all gaussians semi-transparent</a:t>
            </a:r>
          </a:p>
        </p:txBody>
      </p:sp>
      <p:sp>
        <p:nvSpPr>
          <p:cNvPr id="3" name="Slide Number Placeholder 2">
            <a:extLst>
              <a:ext uri="{FF2B5EF4-FFF2-40B4-BE49-F238E27FC236}">
                <a16:creationId xmlns:a16="http://schemas.microsoft.com/office/drawing/2014/main" id="{DAD452D7-B9CF-AADB-A7A0-7C8D9E3180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Tree>
    <p:extLst>
      <p:ext uri="{BB962C8B-B14F-4D97-AF65-F5344CB8AC3E}">
        <p14:creationId xmlns:p14="http://schemas.microsoft.com/office/powerpoint/2010/main" val="169957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8745B-D721-1DF8-99B8-D6C62D2A3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F2A68-F50A-7A16-B302-F6674D796894}"/>
              </a:ext>
            </a:extLst>
          </p:cNvPr>
          <p:cNvSpPr>
            <a:spLocks noGrp="1"/>
          </p:cNvSpPr>
          <p:nvPr>
            <p:ph type="title"/>
          </p:nvPr>
        </p:nvSpPr>
        <p:spPr>
          <a:xfrm>
            <a:off x="0" y="-48482"/>
            <a:ext cx="7687818" cy="559260"/>
          </a:xfrm>
        </p:spPr>
        <p:txBody>
          <a:bodyPr>
            <a:normAutofit/>
          </a:bodyPr>
          <a:lstStyle/>
          <a:p>
            <a:r>
              <a:rPr lang="en-US" sz="1400" u="sng" dirty="0"/>
              <a:t>What’s the connection between Gaussian Splatting &amp; </a:t>
            </a:r>
            <a:r>
              <a:rPr lang="en-US" sz="1400" u="sng" dirty="0" err="1"/>
              <a:t>NeRFs</a:t>
            </a:r>
            <a:r>
              <a:rPr lang="en-US" sz="1400" u="sng" dirty="0"/>
              <a:t>?</a:t>
            </a:r>
          </a:p>
        </p:txBody>
      </p:sp>
      <p:sp>
        <p:nvSpPr>
          <p:cNvPr id="3" name="Content Placeholder 2">
            <a:extLst>
              <a:ext uri="{FF2B5EF4-FFF2-40B4-BE49-F238E27FC236}">
                <a16:creationId xmlns:a16="http://schemas.microsoft.com/office/drawing/2014/main" id="{465E831B-2A6C-C2E8-A46E-71423A10D3D4}"/>
              </a:ext>
            </a:extLst>
          </p:cNvPr>
          <p:cNvSpPr>
            <a:spLocks noGrp="1"/>
          </p:cNvSpPr>
          <p:nvPr>
            <p:ph idx="1"/>
          </p:nvPr>
        </p:nvSpPr>
        <p:spPr>
          <a:xfrm>
            <a:off x="100584" y="436531"/>
            <a:ext cx="8954516" cy="3263504"/>
          </a:xfrm>
        </p:spPr>
        <p:txBody>
          <a:bodyPr>
            <a:normAutofit/>
          </a:bodyPr>
          <a:lstStyle/>
          <a:p>
            <a:r>
              <a:rPr lang="en-US" sz="1200" dirty="0">
                <a:solidFill>
                  <a:schemeClr val="tx1"/>
                </a:solidFill>
              </a:rPr>
              <a:t>Similarities</a:t>
            </a:r>
          </a:p>
          <a:p>
            <a:pPr lvl="1"/>
            <a:r>
              <a:rPr lang="en-US" sz="800" dirty="0">
                <a:solidFill>
                  <a:schemeClr val="tx1"/>
                </a:solidFill>
              </a:rPr>
              <a:t>Both are radiance fields; Function that map 3D locations &amp; directions to color.</a:t>
            </a:r>
          </a:p>
          <a:p>
            <a:pPr lvl="1"/>
            <a:r>
              <a:rPr lang="en-US" sz="800" dirty="0">
                <a:solidFill>
                  <a:schemeClr val="tx1"/>
                </a:solidFill>
              </a:rPr>
              <a:t>optimized using photometric loss</a:t>
            </a:r>
          </a:p>
          <a:p>
            <a:pPr lvl="1"/>
            <a:r>
              <a:rPr lang="en-US" sz="800" dirty="0">
                <a:solidFill>
                  <a:schemeClr val="tx1"/>
                </a:solidFill>
              </a:rPr>
              <a:t>Require substantial coverage of scene</a:t>
            </a:r>
          </a:p>
          <a:p>
            <a:pPr lvl="1"/>
            <a:r>
              <a:rPr lang="en-US" sz="800" dirty="0">
                <a:solidFill>
                  <a:schemeClr val="tx1"/>
                </a:solidFill>
              </a:rPr>
              <a:t>Focus is photorealistic rendering from novel viewpoints</a:t>
            </a:r>
          </a:p>
          <a:p>
            <a:r>
              <a:rPr lang="en-US" sz="1200" dirty="0">
                <a:solidFill>
                  <a:schemeClr val="tx1"/>
                </a:solidFill>
              </a:rPr>
              <a:t>Differences</a:t>
            </a:r>
          </a:p>
          <a:p>
            <a:pPr lvl="1"/>
            <a:r>
              <a:rPr lang="en-US" sz="800" dirty="0" err="1">
                <a:solidFill>
                  <a:schemeClr val="tx1"/>
                </a:solidFill>
              </a:rPr>
              <a:t>NeRF</a:t>
            </a:r>
            <a:r>
              <a:rPr lang="en-US" sz="800" dirty="0">
                <a:solidFill>
                  <a:schemeClr val="tx1"/>
                </a:solidFill>
              </a:rPr>
              <a:t> is an implicit representation, while GS is explicit</a:t>
            </a:r>
          </a:p>
          <a:p>
            <a:pPr lvl="1"/>
            <a:r>
              <a:rPr lang="en-US" sz="800" dirty="0" err="1">
                <a:solidFill>
                  <a:schemeClr val="tx1"/>
                </a:solidFill>
              </a:rPr>
              <a:t>NeRFs</a:t>
            </a:r>
            <a:r>
              <a:rPr lang="en-US" sz="800" dirty="0">
                <a:solidFill>
                  <a:schemeClr val="tx1"/>
                </a:solidFill>
              </a:rPr>
              <a:t> are generally slower to train &amp; render; GS allows for real-time rendering</a:t>
            </a:r>
          </a:p>
          <a:p>
            <a:pPr lvl="1"/>
            <a:r>
              <a:rPr lang="en-US" sz="800" dirty="0" err="1">
                <a:solidFill>
                  <a:schemeClr val="tx1"/>
                </a:solidFill>
              </a:rPr>
              <a:t>NeRFs</a:t>
            </a:r>
            <a:r>
              <a:rPr lang="en-US" sz="800" dirty="0">
                <a:solidFill>
                  <a:schemeClr val="tx1"/>
                </a:solidFill>
              </a:rPr>
              <a:t> are harder to </a:t>
            </a:r>
            <a:r>
              <a:rPr lang="en-US" sz="800" dirty="0" err="1">
                <a:solidFill>
                  <a:schemeClr val="tx1"/>
                </a:solidFill>
              </a:rPr>
              <a:t>interprete</a:t>
            </a:r>
            <a:endParaRPr lang="en-US" sz="800" dirty="0">
              <a:solidFill>
                <a:schemeClr val="tx1"/>
              </a:solidFill>
            </a:endParaRPr>
          </a:p>
          <a:p>
            <a:r>
              <a:rPr lang="en-US" sz="1200" dirty="0">
                <a:solidFill>
                  <a:schemeClr val="tx1"/>
                </a:solidFill>
              </a:rPr>
              <a:t>Converting </a:t>
            </a:r>
            <a:r>
              <a:rPr lang="en-US" sz="1200" dirty="0" err="1">
                <a:solidFill>
                  <a:schemeClr val="tx1"/>
                </a:solidFill>
              </a:rPr>
              <a:t>NeRF</a:t>
            </a:r>
            <a:r>
              <a:rPr lang="en-US" sz="1200" dirty="0">
                <a:solidFill>
                  <a:schemeClr val="tx1"/>
                </a:solidFill>
              </a:rPr>
              <a:t> </a:t>
            </a:r>
            <a:r>
              <a:rPr lang="en-US" sz="1200" dirty="0">
                <a:solidFill>
                  <a:schemeClr val="tx1"/>
                </a:solidFill>
                <a:sym typeface="Wingdings" panose="05000000000000000000" pitchFamily="2" charset="2"/>
              </a:rPr>
              <a:t> GS</a:t>
            </a:r>
          </a:p>
          <a:p>
            <a:pPr lvl="1"/>
            <a:r>
              <a:rPr lang="en-US" sz="800" dirty="0">
                <a:solidFill>
                  <a:schemeClr val="tx1"/>
                </a:solidFill>
                <a:sym typeface="Wingdings" panose="05000000000000000000" pitchFamily="2" charset="2"/>
              </a:rPr>
              <a:t>Initialize gaussians by querying </a:t>
            </a:r>
            <a:r>
              <a:rPr lang="en-US" sz="800" dirty="0" err="1">
                <a:solidFill>
                  <a:schemeClr val="tx1"/>
                </a:solidFill>
                <a:sym typeface="Wingdings" panose="05000000000000000000" pitchFamily="2" charset="2"/>
              </a:rPr>
              <a:t>NeRF</a:t>
            </a:r>
            <a:r>
              <a:rPr lang="en-US" sz="800" dirty="0">
                <a:solidFill>
                  <a:schemeClr val="tx1"/>
                </a:solidFill>
                <a:sym typeface="Wingdings" panose="05000000000000000000" pitchFamily="2" charset="2"/>
              </a:rPr>
              <a:t> MLP</a:t>
            </a:r>
          </a:p>
          <a:p>
            <a:pPr lvl="1"/>
            <a:r>
              <a:rPr lang="en-US" sz="800" dirty="0">
                <a:solidFill>
                  <a:schemeClr val="tx1"/>
                </a:solidFill>
              </a:rPr>
              <a:t>Optimize/estimate shape of gaussian by analyzing local point structure.</a:t>
            </a:r>
          </a:p>
          <a:p>
            <a:pPr lvl="1"/>
            <a:r>
              <a:rPr lang="en-US" sz="800" dirty="0">
                <a:solidFill>
                  <a:schemeClr val="tx1"/>
                </a:solidFill>
              </a:rPr>
              <a:t>Further optimize by using rendered </a:t>
            </a:r>
            <a:r>
              <a:rPr lang="en-US" sz="800" dirty="0" err="1">
                <a:solidFill>
                  <a:schemeClr val="tx1"/>
                </a:solidFill>
              </a:rPr>
              <a:t>NeRF</a:t>
            </a:r>
            <a:r>
              <a:rPr lang="en-US" sz="800" dirty="0">
                <a:solidFill>
                  <a:schemeClr val="tx1"/>
                </a:solidFill>
              </a:rPr>
              <a:t> images</a:t>
            </a:r>
          </a:p>
          <a:p>
            <a:r>
              <a:rPr lang="en-US" sz="1200" dirty="0">
                <a:solidFill>
                  <a:schemeClr val="tx1"/>
                </a:solidFill>
              </a:rPr>
              <a:t>GS </a:t>
            </a:r>
            <a:r>
              <a:rPr lang="en-US" sz="1200" dirty="0">
                <a:solidFill>
                  <a:schemeClr val="tx1"/>
                </a:solidFill>
                <a:sym typeface="Wingdings" panose="05000000000000000000" pitchFamily="2" charset="2"/>
              </a:rPr>
              <a:t> </a:t>
            </a:r>
            <a:r>
              <a:rPr lang="en-US" sz="1200" dirty="0" err="1">
                <a:solidFill>
                  <a:schemeClr val="tx1"/>
                </a:solidFill>
                <a:sym typeface="Wingdings" panose="05000000000000000000" pitchFamily="2" charset="2"/>
              </a:rPr>
              <a:t>NeRF</a:t>
            </a:r>
            <a:endParaRPr lang="en-US" sz="1200" dirty="0">
              <a:solidFill>
                <a:schemeClr val="tx1"/>
              </a:solidFill>
              <a:sym typeface="Wingdings" panose="05000000000000000000" pitchFamily="2" charset="2"/>
            </a:endParaRPr>
          </a:p>
          <a:p>
            <a:pPr lvl="1"/>
            <a:r>
              <a:rPr lang="en-US" sz="800" dirty="0">
                <a:solidFill>
                  <a:schemeClr val="tx1"/>
                </a:solidFill>
                <a:sym typeface="Wingdings" panose="05000000000000000000" pitchFamily="2" charset="2"/>
              </a:rPr>
              <a:t>Render images from GS and train </a:t>
            </a:r>
            <a:r>
              <a:rPr lang="en-US" sz="800" dirty="0" err="1">
                <a:solidFill>
                  <a:schemeClr val="tx1"/>
                </a:solidFill>
                <a:sym typeface="Wingdings" panose="05000000000000000000" pitchFamily="2" charset="2"/>
              </a:rPr>
              <a:t>NeRF</a:t>
            </a:r>
            <a:r>
              <a:rPr lang="en-US" sz="800" dirty="0">
                <a:solidFill>
                  <a:schemeClr val="tx1"/>
                </a:solidFill>
                <a:sym typeface="Wingdings" panose="05000000000000000000" pitchFamily="2" charset="2"/>
              </a:rPr>
              <a:t> with that supervision</a:t>
            </a:r>
            <a:endParaRPr lang="en-US" sz="800" dirty="0">
              <a:solidFill>
                <a:schemeClr val="tx1"/>
              </a:solidFill>
            </a:endParaRPr>
          </a:p>
          <a:p>
            <a:endParaRPr lang="en-US" sz="1200" dirty="0">
              <a:solidFill>
                <a:schemeClr val="tx1"/>
              </a:solidFill>
            </a:endParaRPr>
          </a:p>
        </p:txBody>
      </p:sp>
      <p:sp>
        <p:nvSpPr>
          <p:cNvPr id="4" name="Slide Number Placeholder 3">
            <a:extLst>
              <a:ext uri="{FF2B5EF4-FFF2-40B4-BE49-F238E27FC236}">
                <a16:creationId xmlns:a16="http://schemas.microsoft.com/office/drawing/2014/main" id="{F1EB80FE-98F8-8934-BEFB-E62CEE0BE074}"/>
              </a:ext>
            </a:extLst>
          </p:cNvPr>
          <p:cNvSpPr>
            <a:spLocks noGrp="1"/>
          </p:cNvSpPr>
          <p:nvPr>
            <p:ph type="sldNum" sz="quarter" idx="12"/>
          </p:nvPr>
        </p:nvSpPr>
        <p:spPr/>
        <p:txBody>
          <a:bodyPr/>
          <a:lstStyle/>
          <a:p>
            <a:fld id="{13FA7114-A053-4D77-83D8-BB2B688B3169}" type="slidenum">
              <a:rPr lang="en-US" smtClean="0"/>
              <a:t>76</a:t>
            </a:fld>
            <a:endParaRPr lang="en-US"/>
          </a:p>
        </p:txBody>
      </p:sp>
    </p:spTree>
    <p:extLst>
      <p:ext uri="{BB962C8B-B14F-4D97-AF65-F5344CB8AC3E}">
        <p14:creationId xmlns:p14="http://schemas.microsoft.com/office/powerpoint/2010/main" val="165625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8745B-D721-1DF8-99B8-D6C62D2A3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F2A68-F50A-7A16-B302-F6674D796894}"/>
              </a:ext>
            </a:extLst>
          </p:cNvPr>
          <p:cNvSpPr>
            <a:spLocks noGrp="1"/>
          </p:cNvSpPr>
          <p:nvPr>
            <p:ph type="title"/>
          </p:nvPr>
        </p:nvSpPr>
        <p:spPr>
          <a:xfrm>
            <a:off x="0" y="-48482"/>
            <a:ext cx="7687818" cy="559260"/>
          </a:xfrm>
        </p:spPr>
        <p:txBody>
          <a:bodyPr>
            <a:normAutofit/>
          </a:bodyPr>
          <a:lstStyle/>
          <a:p>
            <a:r>
              <a:rPr lang="en-US" sz="1400" u="sng" dirty="0"/>
              <a:t>How does GSGEN work?</a:t>
            </a:r>
          </a:p>
        </p:txBody>
      </p:sp>
      <p:sp>
        <p:nvSpPr>
          <p:cNvPr id="3" name="Content Placeholder 2">
            <a:extLst>
              <a:ext uri="{FF2B5EF4-FFF2-40B4-BE49-F238E27FC236}">
                <a16:creationId xmlns:a16="http://schemas.microsoft.com/office/drawing/2014/main" id="{465E831B-2A6C-C2E8-A46E-71423A10D3D4}"/>
              </a:ext>
            </a:extLst>
          </p:cNvPr>
          <p:cNvSpPr>
            <a:spLocks noGrp="1"/>
          </p:cNvSpPr>
          <p:nvPr>
            <p:ph idx="1"/>
          </p:nvPr>
        </p:nvSpPr>
        <p:spPr>
          <a:xfrm>
            <a:off x="100584" y="436531"/>
            <a:ext cx="8954516" cy="3263504"/>
          </a:xfrm>
        </p:spPr>
        <p:txBody>
          <a:bodyPr>
            <a:normAutofit/>
          </a:bodyPr>
          <a:lstStyle/>
          <a:p>
            <a:r>
              <a:rPr lang="en-US" sz="1000" dirty="0">
                <a:solidFill>
                  <a:schemeClr val="tx1"/>
                </a:solidFill>
              </a:rPr>
              <a:t>Text-to-3D method by optimizing a per-instance Gaussian Splat</a:t>
            </a:r>
          </a:p>
          <a:p>
            <a:r>
              <a:rPr lang="en-US" sz="1000" dirty="0">
                <a:solidFill>
                  <a:schemeClr val="tx1"/>
                </a:solidFill>
              </a:rPr>
              <a:t>First stage: Geometry Optimization</a:t>
            </a:r>
          </a:p>
          <a:p>
            <a:pPr lvl="1"/>
            <a:r>
              <a:rPr lang="en-US" sz="1000" dirty="0">
                <a:solidFill>
                  <a:schemeClr val="tx1"/>
                </a:solidFill>
              </a:rPr>
              <a:t>Given prompt, first use Point-E (a text-to-</a:t>
            </a:r>
            <a:r>
              <a:rPr lang="en-US" sz="1000" dirty="0" err="1">
                <a:solidFill>
                  <a:schemeClr val="tx1"/>
                </a:solidFill>
              </a:rPr>
              <a:t>pointcloud</a:t>
            </a:r>
            <a:r>
              <a:rPr lang="en-US" sz="1000" dirty="0">
                <a:solidFill>
                  <a:schemeClr val="tx1"/>
                </a:solidFill>
              </a:rPr>
              <a:t> diffusion model) to initialize gaussian centers</a:t>
            </a:r>
          </a:p>
          <a:p>
            <a:pPr lvl="1"/>
            <a:r>
              <a:rPr lang="en-US" sz="1000" dirty="0">
                <a:solidFill>
                  <a:schemeClr val="tx1"/>
                </a:solidFill>
              </a:rPr>
              <a:t>Optimize by randomly </a:t>
            </a:r>
            <a:r>
              <a:rPr lang="en-US" sz="1000" dirty="0" err="1">
                <a:solidFill>
                  <a:schemeClr val="tx1"/>
                </a:solidFill>
              </a:rPr>
              <a:t>differentiably</a:t>
            </a:r>
            <a:r>
              <a:rPr lang="en-US" sz="1000" dirty="0">
                <a:solidFill>
                  <a:schemeClr val="tx1"/>
                </a:solidFill>
              </a:rPr>
              <a:t> rendering views, adding noise, and updating gaussians with diffusion gradient</a:t>
            </a:r>
          </a:p>
          <a:p>
            <a:pPr lvl="1"/>
            <a:r>
              <a:rPr lang="en-US" sz="1000" dirty="0">
                <a:solidFill>
                  <a:schemeClr val="tx1"/>
                </a:solidFill>
              </a:rPr>
              <a:t>Additional loss term comes from the same Point-E 3D network, to continue updating positions of gaussians</a:t>
            </a:r>
          </a:p>
          <a:p>
            <a:r>
              <a:rPr lang="en-US" sz="1000" dirty="0">
                <a:solidFill>
                  <a:schemeClr val="tx1"/>
                </a:solidFill>
              </a:rPr>
              <a:t>Second Stage: Appearance Refinement</a:t>
            </a:r>
          </a:p>
          <a:p>
            <a:pPr lvl="1"/>
            <a:r>
              <a:rPr lang="en-US" sz="1000" dirty="0">
                <a:solidFill>
                  <a:schemeClr val="tx1"/>
                </a:solidFill>
              </a:rPr>
              <a:t>Continue optimizing using 2D image diffusion network</a:t>
            </a:r>
          </a:p>
          <a:p>
            <a:pPr lvl="1"/>
            <a:r>
              <a:rPr lang="en-US" sz="1000" dirty="0">
                <a:solidFill>
                  <a:schemeClr val="tx1"/>
                </a:solidFill>
              </a:rPr>
              <a:t>Add gaussian densification algorithm based on close neighbors to improve smoothness</a:t>
            </a:r>
          </a:p>
          <a:p>
            <a:pPr lvl="1"/>
            <a:r>
              <a:rPr lang="en-US" sz="1000" dirty="0">
                <a:solidFill>
                  <a:schemeClr val="tx1"/>
                </a:solidFill>
              </a:rPr>
              <a:t>Prune gaussians with low alpha</a:t>
            </a:r>
          </a:p>
        </p:txBody>
      </p:sp>
      <p:pic>
        <p:nvPicPr>
          <p:cNvPr id="5" name="Picture 4">
            <a:extLst>
              <a:ext uri="{FF2B5EF4-FFF2-40B4-BE49-F238E27FC236}">
                <a16:creationId xmlns:a16="http://schemas.microsoft.com/office/drawing/2014/main" id="{C28706D4-AE55-D062-834F-811A98152E48}"/>
              </a:ext>
            </a:extLst>
          </p:cNvPr>
          <p:cNvPicPr>
            <a:picLocks noChangeAspect="1"/>
          </p:cNvPicPr>
          <p:nvPr/>
        </p:nvPicPr>
        <p:blipFill>
          <a:blip r:embed="rId2"/>
          <a:stretch>
            <a:fillRect/>
          </a:stretch>
        </p:blipFill>
        <p:spPr>
          <a:xfrm>
            <a:off x="4764836" y="3425372"/>
            <a:ext cx="4278580" cy="1653475"/>
          </a:xfrm>
          <a:prstGeom prst="rect">
            <a:avLst/>
          </a:prstGeom>
          <a:ln>
            <a:solidFill>
              <a:schemeClr val="tx1"/>
            </a:solidFill>
          </a:ln>
        </p:spPr>
      </p:pic>
      <p:pic>
        <p:nvPicPr>
          <p:cNvPr id="7" name="Picture 6">
            <a:extLst>
              <a:ext uri="{FF2B5EF4-FFF2-40B4-BE49-F238E27FC236}">
                <a16:creationId xmlns:a16="http://schemas.microsoft.com/office/drawing/2014/main" id="{36A205FD-5A67-FEF2-9395-E5C3E2333508}"/>
              </a:ext>
            </a:extLst>
          </p:cNvPr>
          <p:cNvPicPr>
            <a:picLocks noChangeAspect="1"/>
          </p:cNvPicPr>
          <p:nvPr/>
        </p:nvPicPr>
        <p:blipFill>
          <a:blip r:embed="rId3"/>
          <a:stretch>
            <a:fillRect/>
          </a:stretch>
        </p:blipFill>
        <p:spPr>
          <a:xfrm>
            <a:off x="411238" y="3350593"/>
            <a:ext cx="3740419" cy="1653475"/>
          </a:xfrm>
          <a:prstGeom prst="rect">
            <a:avLst/>
          </a:prstGeom>
        </p:spPr>
      </p:pic>
      <p:sp>
        <p:nvSpPr>
          <p:cNvPr id="4" name="Slide Number Placeholder 3">
            <a:extLst>
              <a:ext uri="{FF2B5EF4-FFF2-40B4-BE49-F238E27FC236}">
                <a16:creationId xmlns:a16="http://schemas.microsoft.com/office/drawing/2014/main" id="{162AF207-1766-B327-7E1B-480137EE7EE9}"/>
              </a:ext>
            </a:extLst>
          </p:cNvPr>
          <p:cNvSpPr>
            <a:spLocks noGrp="1"/>
          </p:cNvSpPr>
          <p:nvPr>
            <p:ph type="sldNum" sz="quarter" idx="12"/>
          </p:nvPr>
        </p:nvSpPr>
        <p:spPr/>
        <p:txBody>
          <a:bodyPr/>
          <a:lstStyle/>
          <a:p>
            <a:fld id="{13FA7114-A053-4D77-83D8-BB2B688B3169}" type="slidenum">
              <a:rPr lang="en-US" smtClean="0"/>
              <a:t>77</a:t>
            </a:fld>
            <a:endParaRPr lang="en-US"/>
          </a:p>
        </p:txBody>
      </p:sp>
    </p:spTree>
    <p:extLst>
      <p:ext uri="{BB962C8B-B14F-4D97-AF65-F5344CB8AC3E}">
        <p14:creationId xmlns:p14="http://schemas.microsoft.com/office/powerpoint/2010/main" val="314918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8745B-D721-1DF8-99B8-D6C62D2A3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F2A68-F50A-7A16-B302-F6674D796894}"/>
              </a:ext>
            </a:extLst>
          </p:cNvPr>
          <p:cNvSpPr>
            <a:spLocks noGrp="1"/>
          </p:cNvSpPr>
          <p:nvPr>
            <p:ph type="title"/>
          </p:nvPr>
        </p:nvSpPr>
        <p:spPr>
          <a:xfrm>
            <a:off x="0" y="-48482"/>
            <a:ext cx="7687818" cy="559260"/>
          </a:xfrm>
        </p:spPr>
        <p:txBody>
          <a:bodyPr>
            <a:normAutofit/>
          </a:bodyPr>
          <a:lstStyle/>
          <a:p>
            <a:r>
              <a:rPr lang="en-US" sz="1400" u="sng" dirty="0"/>
              <a:t>How does LGM work?</a:t>
            </a:r>
          </a:p>
        </p:txBody>
      </p:sp>
      <p:sp>
        <p:nvSpPr>
          <p:cNvPr id="3" name="Content Placeholder 2">
            <a:extLst>
              <a:ext uri="{FF2B5EF4-FFF2-40B4-BE49-F238E27FC236}">
                <a16:creationId xmlns:a16="http://schemas.microsoft.com/office/drawing/2014/main" id="{465E831B-2A6C-C2E8-A46E-71423A10D3D4}"/>
              </a:ext>
            </a:extLst>
          </p:cNvPr>
          <p:cNvSpPr>
            <a:spLocks noGrp="1"/>
          </p:cNvSpPr>
          <p:nvPr>
            <p:ph idx="1"/>
          </p:nvPr>
        </p:nvSpPr>
        <p:spPr>
          <a:xfrm>
            <a:off x="100584" y="436531"/>
            <a:ext cx="8954516" cy="3263504"/>
          </a:xfrm>
        </p:spPr>
        <p:txBody>
          <a:bodyPr>
            <a:normAutofit/>
          </a:bodyPr>
          <a:lstStyle/>
          <a:p>
            <a:r>
              <a:rPr lang="en-US" sz="900" dirty="0">
                <a:solidFill>
                  <a:schemeClr val="tx1"/>
                </a:solidFill>
              </a:rPr>
              <a:t>Generates 3D gaussian splats from text or single-view images, in a feed-forward manner</a:t>
            </a:r>
          </a:p>
          <a:p>
            <a:r>
              <a:rPr lang="en-US" sz="900" dirty="0">
                <a:solidFill>
                  <a:schemeClr val="tx1"/>
                </a:solidFill>
              </a:rPr>
              <a:t>First, obtain 4 images from a text prompt (</a:t>
            </a:r>
            <a:r>
              <a:rPr lang="en-US" sz="900" dirty="0" err="1">
                <a:solidFill>
                  <a:schemeClr val="tx1"/>
                </a:solidFill>
              </a:rPr>
              <a:t>Mvdream</a:t>
            </a:r>
            <a:r>
              <a:rPr lang="en-US" sz="900" dirty="0">
                <a:solidFill>
                  <a:schemeClr val="tx1"/>
                </a:solidFill>
              </a:rPr>
              <a:t>, text to MV image diffusion) or image prompt (</a:t>
            </a:r>
            <a:r>
              <a:rPr lang="en-US" sz="900" dirty="0" err="1">
                <a:solidFill>
                  <a:schemeClr val="tx1"/>
                </a:solidFill>
              </a:rPr>
              <a:t>ImageDream</a:t>
            </a:r>
            <a:r>
              <a:rPr lang="en-US" sz="900" dirty="0">
                <a:solidFill>
                  <a:schemeClr val="tx1"/>
                </a:solidFill>
              </a:rPr>
              <a:t>, image to MV image diffusion)</a:t>
            </a:r>
          </a:p>
          <a:p>
            <a:r>
              <a:rPr lang="en-US" sz="900" dirty="0">
                <a:solidFill>
                  <a:schemeClr val="tx1"/>
                </a:solidFill>
              </a:rPr>
              <a:t>Given the 4 images as input, regresses per-image pixel-aligned gaussian splats (128*128*4=65536 gaussians)</a:t>
            </a:r>
          </a:p>
          <a:p>
            <a:pPr lvl="1"/>
            <a:r>
              <a:rPr lang="en-US" sz="900" dirty="0">
                <a:solidFill>
                  <a:schemeClr val="tx1"/>
                </a:solidFill>
              </a:rPr>
              <a:t>Input images are always in a canonical pose (0,90,180,270 at fixed elevation 0)</a:t>
            </a:r>
          </a:p>
          <a:p>
            <a:r>
              <a:rPr lang="en-US" sz="900" dirty="0">
                <a:solidFill>
                  <a:schemeClr val="tx1"/>
                </a:solidFill>
              </a:rPr>
              <a:t>After fusing the 4 gaussians, render novel views and supervise in </a:t>
            </a:r>
            <a:r>
              <a:rPr lang="en-US" sz="900" dirty="0" err="1">
                <a:solidFill>
                  <a:schemeClr val="tx1"/>
                </a:solidFill>
              </a:rPr>
              <a:t>rgb</a:t>
            </a:r>
            <a:r>
              <a:rPr lang="en-US" sz="900" dirty="0">
                <a:solidFill>
                  <a:schemeClr val="tx1"/>
                </a:solidFill>
              </a:rPr>
              <a:t> space</a:t>
            </a:r>
          </a:p>
          <a:p>
            <a:r>
              <a:rPr lang="en-US" sz="900" dirty="0">
                <a:solidFill>
                  <a:schemeClr val="tx1"/>
                </a:solidFill>
              </a:rPr>
              <a:t>Contends from domain gap – training using 3D asset renders, but inference using diffusion generated multi-view images</a:t>
            </a:r>
          </a:p>
          <a:p>
            <a:endParaRPr lang="en-US" sz="900" dirty="0">
              <a:solidFill>
                <a:schemeClr val="tx1"/>
              </a:solidFill>
            </a:endParaRPr>
          </a:p>
        </p:txBody>
      </p:sp>
      <p:pic>
        <p:nvPicPr>
          <p:cNvPr id="5" name="Picture 4">
            <a:extLst>
              <a:ext uri="{FF2B5EF4-FFF2-40B4-BE49-F238E27FC236}">
                <a16:creationId xmlns:a16="http://schemas.microsoft.com/office/drawing/2014/main" id="{DD778515-ABC2-7226-746E-F2CF6A9FE3A0}"/>
              </a:ext>
            </a:extLst>
          </p:cNvPr>
          <p:cNvPicPr>
            <a:picLocks noChangeAspect="1"/>
          </p:cNvPicPr>
          <p:nvPr/>
        </p:nvPicPr>
        <p:blipFill>
          <a:blip r:embed="rId2"/>
          <a:stretch>
            <a:fillRect/>
          </a:stretch>
        </p:blipFill>
        <p:spPr>
          <a:xfrm>
            <a:off x="211270" y="2885910"/>
            <a:ext cx="3377174" cy="2167736"/>
          </a:xfrm>
          <a:prstGeom prst="rect">
            <a:avLst/>
          </a:prstGeom>
          <a:ln>
            <a:solidFill>
              <a:schemeClr val="tx1"/>
            </a:solidFill>
          </a:ln>
        </p:spPr>
      </p:pic>
      <p:pic>
        <p:nvPicPr>
          <p:cNvPr id="7" name="Picture 6">
            <a:extLst>
              <a:ext uri="{FF2B5EF4-FFF2-40B4-BE49-F238E27FC236}">
                <a16:creationId xmlns:a16="http://schemas.microsoft.com/office/drawing/2014/main" id="{5A8860D1-7C41-F91F-DAC8-322336A1BA7D}"/>
              </a:ext>
            </a:extLst>
          </p:cNvPr>
          <p:cNvPicPr>
            <a:picLocks noChangeAspect="1"/>
          </p:cNvPicPr>
          <p:nvPr/>
        </p:nvPicPr>
        <p:blipFill>
          <a:blip r:embed="rId3"/>
          <a:stretch>
            <a:fillRect/>
          </a:stretch>
        </p:blipFill>
        <p:spPr>
          <a:xfrm>
            <a:off x="3689028" y="2885910"/>
            <a:ext cx="3520431" cy="2167736"/>
          </a:xfrm>
          <a:prstGeom prst="rect">
            <a:avLst/>
          </a:prstGeom>
          <a:ln>
            <a:solidFill>
              <a:schemeClr val="tx1"/>
            </a:solidFill>
          </a:ln>
        </p:spPr>
      </p:pic>
      <p:sp>
        <p:nvSpPr>
          <p:cNvPr id="4" name="Slide Number Placeholder 3">
            <a:extLst>
              <a:ext uri="{FF2B5EF4-FFF2-40B4-BE49-F238E27FC236}">
                <a16:creationId xmlns:a16="http://schemas.microsoft.com/office/drawing/2014/main" id="{65F22F5F-C19D-1615-0D96-F1C83BB8F677}"/>
              </a:ext>
            </a:extLst>
          </p:cNvPr>
          <p:cNvSpPr>
            <a:spLocks noGrp="1"/>
          </p:cNvSpPr>
          <p:nvPr>
            <p:ph type="sldNum" sz="quarter" idx="12"/>
          </p:nvPr>
        </p:nvSpPr>
        <p:spPr/>
        <p:txBody>
          <a:bodyPr/>
          <a:lstStyle/>
          <a:p>
            <a:fld id="{13FA7114-A053-4D77-83D8-BB2B688B3169}" type="slidenum">
              <a:rPr lang="en-US" smtClean="0"/>
              <a:t>78</a:t>
            </a:fld>
            <a:endParaRPr lang="en-US"/>
          </a:p>
        </p:txBody>
      </p:sp>
    </p:spTree>
    <p:extLst>
      <p:ext uri="{BB962C8B-B14F-4D97-AF65-F5344CB8AC3E}">
        <p14:creationId xmlns:p14="http://schemas.microsoft.com/office/powerpoint/2010/main" val="299826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8745B-D721-1DF8-99B8-D6C62D2A3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F2A68-F50A-7A16-B302-F6674D796894}"/>
              </a:ext>
            </a:extLst>
          </p:cNvPr>
          <p:cNvSpPr>
            <a:spLocks noGrp="1"/>
          </p:cNvSpPr>
          <p:nvPr>
            <p:ph type="title"/>
          </p:nvPr>
        </p:nvSpPr>
        <p:spPr>
          <a:xfrm>
            <a:off x="0" y="-48482"/>
            <a:ext cx="7687818" cy="559260"/>
          </a:xfrm>
        </p:spPr>
        <p:txBody>
          <a:bodyPr>
            <a:normAutofit/>
          </a:bodyPr>
          <a:lstStyle/>
          <a:p>
            <a:r>
              <a:rPr lang="en-US" sz="1400" u="sng" dirty="0"/>
              <a:t>How does Point-E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5E831B-2A6C-C2E8-A46E-71423A10D3D4}"/>
                  </a:ext>
                </a:extLst>
              </p:cNvPr>
              <p:cNvSpPr>
                <a:spLocks noGrp="1"/>
              </p:cNvSpPr>
              <p:nvPr>
                <p:ph idx="1"/>
              </p:nvPr>
            </p:nvSpPr>
            <p:spPr>
              <a:xfrm>
                <a:off x="100584" y="436531"/>
                <a:ext cx="5727460" cy="3263504"/>
              </a:xfrm>
            </p:spPr>
            <p:txBody>
              <a:bodyPr>
                <a:normAutofit/>
              </a:bodyPr>
              <a:lstStyle/>
              <a:p>
                <a:r>
                  <a:rPr lang="en-US" sz="900" dirty="0">
                    <a:solidFill>
                      <a:schemeClr val="tx1"/>
                    </a:solidFill>
                  </a:rPr>
                  <a:t>Text-to-3dPointCloud method with two stages</a:t>
                </a:r>
              </a:p>
              <a:p>
                <a:r>
                  <a:rPr lang="en-US" sz="900" dirty="0">
                    <a:solidFill>
                      <a:schemeClr val="tx1"/>
                    </a:solidFill>
                  </a:rPr>
                  <a:t>Text-to-Image Stage:</a:t>
                </a:r>
              </a:p>
              <a:p>
                <a:pPr lvl="1"/>
                <a:r>
                  <a:rPr lang="en-US" sz="900" dirty="0">
                    <a:solidFill>
                      <a:schemeClr val="tx1"/>
                    </a:solidFill>
                  </a:rPr>
                  <a:t>First, use a fine-tuned GLIDE model to generate a synthetic 2D view from a text prompt</a:t>
                </a:r>
              </a:p>
              <a:p>
                <a:r>
                  <a:rPr lang="en-US" sz="900" dirty="0">
                    <a:solidFill>
                      <a:schemeClr val="tx1"/>
                    </a:solidFill>
                  </a:rPr>
                  <a:t>Image-to-3D Stage:</a:t>
                </a:r>
              </a:p>
              <a:p>
                <a:pPr lvl="1"/>
                <a:r>
                  <a:rPr lang="en-US" sz="900" dirty="0">
                    <a:solidFill>
                      <a:schemeClr val="tx1"/>
                    </a:solidFill>
                  </a:rPr>
                  <a:t>A point cloud diffusion model generates a 3D RGB point cloud</a:t>
                </a:r>
              </a:p>
              <a:p>
                <a:pPr lvl="1"/>
                <a:r>
                  <a:rPr lang="en-US" sz="900" dirty="0">
                    <a:solidFill>
                      <a:schemeClr val="tx1"/>
                    </a:solidFill>
                  </a:rPr>
                  <a:t>Model is transformer-based, invariant to point order</a:t>
                </a:r>
              </a:p>
              <a:p>
                <a:pPr lvl="1"/>
                <a:r>
                  <a:rPr lang="en-US" sz="900" dirty="0">
                    <a:solidFill>
                      <a:schemeClr val="tx1"/>
                    </a:solidFill>
                  </a:rPr>
                  <a:t>Points represented as tensor of shape </a:t>
                </a:r>
                <a14:m>
                  <m:oMath xmlns:m="http://schemas.openxmlformats.org/officeDocument/2006/math">
                    <m:r>
                      <a:rPr lang="en-US" sz="900" b="0" i="1" smtClean="0">
                        <a:solidFill>
                          <a:schemeClr val="tx1"/>
                        </a:solidFill>
                        <a:latin typeface="Cambria Math" panose="02040503050406030204" pitchFamily="18" charset="0"/>
                      </a:rPr>
                      <m:t>𝑛</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6</m:t>
                    </m:r>
                  </m:oMath>
                </a14:m>
                <a:r>
                  <a:rPr lang="en-US" sz="900" dirty="0">
                    <a:solidFill>
                      <a:schemeClr val="tx1"/>
                    </a:solidFill>
                  </a:rPr>
                  <a:t>, where n is the number of points and we have 3D position + RGB values, normalized to [-1,1]</a:t>
                </a:r>
              </a:p>
              <a:p>
                <a:pPr lvl="1"/>
                <a:r>
                  <a:rPr lang="en-US" sz="900" dirty="0">
                    <a:solidFill>
                      <a:schemeClr val="tx1"/>
                    </a:solidFill>
                  </a:rPr>
                  <a:t>Points passed through linear layer to get embedding; in total, input sequence has point embeddings, timestep, and image embeddings</a:t>
                </a:r>
              </a:p>
              <a:p>
                <a:pPr lvl="1"/>
                <a:r>
                  <a:rPr lang="en-US" sz="900" dirty="0">
                    <a:solidFill>
                      <a:schemeClr val="tx1"/>
                    </a:solidFill>
                  </a:rPr>
                  <a:t>Encoder processes sequence and the last n tokens are projected as </a:t>
                </a:r>
                <a14:m>
                  <m:oMath xmlns:m="http://schemas.openxmlformats.org/officeDocument/2006/math">
                    <m:r>
                      <a:rPr lang="en-US" sz="900" b="0" i="1" smtClean="0">
                        <a:solidFill>
                          <a:schemeClr val="tx1"/>
                        </a:solidFill>
                        <a:latin typeface="Cambria Math" panose="02040503050406030204" pitchFamily="18" charset="0"/>
                      </a:rPr>
                      <m:t>𝜖</m:t>
                    </m:r>
                  </m:oMath>
                </a14:m>
                <a:r>
                  <a:rPr lang="en-US" sz="900" dirty="0">
                    <a:solidFill>
                      <a:schemeClr val="tx1"/>
                    </a:solidFill>
                  </a:rPr>
                  <a:t> and </a:t>
                </a:r>
                <a14:m>
                  <m:oMath xmlns:m="http://schemas.openxmlformats.org/officeDocument/2006/math">
                    <m:r>
                      <m:rPr>
                        <m:sty m:val="p"/>
                      </m:rPr>
                      <a:rPr lang="en-US" sz="900" b="0" i="0" smtClean="0">
                        <a:solidFill>
                          <a:schemeClr val="tx1"/>
                        </a:solidFill>
                        <a:latin typeface="Cambria Math" panose="02040503050406030204" pitchFamily="18" charset="0"/>
                      </a:rPr>
                      <m:t>Σ</m:t>
                    </m:r>
                  </m:oMath>
                </a14:m>
                <a:r>
                  <a:rPr lang="en-US" sz="900" dirty="0">
                    <a:solidFill>
                      <a:schemeClr val="tx1"/>
                    </a:solidFill>
                  </a:rPr>
                  <a:t> for the diffusion step</a:t>
                </a:r>
              </a:p>
              <a:p>
                <a:r>
                  <a:rPr lang="en-US" sz="900" dirty="0">
                    <a:solidFill>
                      <a:schemeClr val="tx1"/>
                    </a:solidFill>
                  </a:rPr>
                  <a:t>Trained on millions of 3D models</a:t>
                </a:r>
              </a:p>
              <a:p>
                <a:pPr lvl="1"/>
                <a:endParaRPr lang="en-US" sz="900" dirty="0">
                  <a:solidFill>
                    <a:schemeClr val="tx1"/>
                  </a:solidFill>
                </a:endParaRPr>
              </a:p>
              <a:p>
                <a:endParaRPr lang="en-US" sz="900" dirty="0">
                  <a:solidFill>
                    <a:schemeClr val="tx1"/>
                  </a:solidFill>
                </a:endParaRPr>
              </a:p>
            </p:txBody>
          </p:sp>
        </mc:Choice>
        <mc:Fallback xmlns="">
          <p:sp>
            <p:nvSpPr>
              <p:cNvPr id="3" name="Content Placeholder 2">
                <a:extLst>
                  <a:ext uri="{FF2B5EF4-FFF2-40B4-BE49-F238E27FC236}">
                    <a16:creationId xmlns:a16="http://schemas.microsoft.com/office/drawing/2014/main" id="{465E831B-2A6C-C2E8-A46E-71423A10D3D4}"/>
                  </a:ext>
                </a:extLst>
              </p:cNvPr>
              <p:cNvSpPr>
                <a:spLocks noGrp="1" noRot="1" noChangeAspect="1" noMove="1" noResize="1" noEditPoints="1" noAdjustHandles="1" noChangeArrowheads="1" noChangeShapeType="1" noTextEdit="1"/>
              </p:cNvSpPr>
              <p:nvPr>
                <p:ph idx="1"/>
              </p:nvPr>
            </p:nvSpPr>
            <p:spPr>
              <a:xfrm>
                <a:off x="100584" y="436531"/>
                <a:ext cx="5727460" cy="3263504"/>
              </a:xfrm>
              <a:blipFill>
                <a:blip r:embed="rId3"/>
                <a:stretch>
                  <a:fillRect t="-20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4585F7F-CAB4-AC55-5294-87D45B881C50}"/>
              </a:ext>
            </a:extLst>
          </p:cNvPr>
          <p:cNvPicPr>
            <a:picLocks noChangeAspect="1"/>
          </p:cNvPicPr>
          <p:nvPr/>
        </p:nvPicPr>
        <p:blipFill>
          <a:blip r:embed="rId4"/>
          <a:stretch>
            <a:fillRect/>
          </a:stretch>
        </p:blipFill>
        <p:spPr>
          <a:xfrm>
            <a:off x="477711" y="3854832"/>
            <a:ext cx="3366198" cy="987163"/>
          </a:xfrm>
          <a:prstGeom prst="rect">
            <a:avLst/>
          </a:prstGeom>
        </p:spPr>
      </p:pic>
      <p:pic>
        <p:nvPicPr>
          <p:cNvPr id="7" name="Picture 6">
            <a:extLst>
              <a:ext uri="{FF2B5EF4-FFF2-40B4-BE49-F238E27FC236}">
                <a16:creationId xmlns:a16="http://schemas.microsoft.com/office/drawing/2014/main" id="{B4175109-F148-7B5E-6B52-72B1E945911D}"/>
              </a:ext>
            </a:extLst>
          </p:cNvPr>
          <p:cNvPicPr>
            <a:picLocks noChangeAspect="1"/>
          </p:cNvPicPr>
          <p:nvPr/>
        </p:nvPicPr>
        <p:blipFill>
          <a:blip r:embed="rId5"/>
          <a:stretch>
            <a:fillRect/>
          </a:stretch>
        </p:blipFill>
        <p:spPr>
          <a:xfrm>
            <a:off x="6219930" y="126609"/>
            <a:ext cx="2823486" cy="2781691"/>
          </a:xfrm>
          <a:prstGeom prst="rect">
            <a:avLst/>
          </a:prstGeom>
          <a:ln>
            <a:solidFill>
              <a:schemeClr val="tx1"/>
            </a:solidFill>
          </a:ln>
        </p:spPr>
      </p:pic>
      <p:pic>
        <p:nvPicPr>
          <p:cNvPr id="11" name="Picture 10">
            <a:extLst>
              <a:ext uri="{FF2B5EF4-FFF2-40B4-BE49-F238E27FC236}">
                <a16:creationId xmlns:a16="http://schemas.microsoft.com/office/drawing/2014/main" id="{79B3AD48-0AD0-7BED-C35B-557FA0841CA0}"/>
              </a:ext>
            </a:extLst>
          </p:cNvPr>
          <p:cNvPicPr>
            <a:picLocks noChangeAspect="1"/>
          </p:cNvPicPr>
          <p:nvPr/>
        </p:nvPicPr>
        <p:blipFill>
          <a:blip r:embed="rId6"/>
          <a:stretch>
            <a:fillRect/>
          </a:stretch>
        </p:blipFill>
        <p:spPr>
          <a:xfrm>
            <a:off x="5576749" y="3109969"/>
            <a:ext cx="3089540" cy="1882316"/>
          </a:xfrm>
          <a:prstGeom prst="rect">
            <a:avLst/>
          </a:prstGeom>
        </p:spPr>
      </p:pic>
      <p:sp>
        <p:nvSpPr>
          <p:cNvPr id="4" name="Slide Number Placeholder 3">
            <a:extLst>
              <a:ext uri="{FF2B5EF4-FFF2-40B4-BE49-F238E27FC236}">
                <a16:creationId xmlns:a16="http://schemas.microsoft.com/office/drawing/2014/main" id="{3A0E50AB-FEFD-34CD-103A-375F4EFD756A}"/>
              </a:ext>
            </a:extLst>
          </p:cNvPr>
          <p:cNvSpPr>
            <a:spLocks noGrp="1"/>
          </p:cNvSpPr>
          <p:nvPr>
            <p:ph type="sldNum" sz="quarter" idx="12"/>
          </p:nvPr>
        </p:nvSpPr>
        <p:spPr/>
        <p:txBody>
          <a:bodyPr/>
          <a:lstStyle/>
          <a:p>
            <a:fld id="{13FA7114-A053-4D77-83D8-BB2B688B3169}" type="slidenum">
              <a:rPr lang="en-US" smtClean="0"/>
              <a:t>79</a:t>
            </a:fld>
            <a:endParaRPr lang="en-US"/>
          </a:p>
        </p:txBody>
      </p:sp>
    </p:spTree>
    <p:extLst>
      <p:ext uri="{BB962C8B-B14F-4D97-AF65-F5344CB8AC3E}">
        <p14:creationId xmlns:p14="http://schemas.microsoft.com/office/powerpoint/2010/main" val="363701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CFA14-61CC-F155-865F-9D36A399A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CC87B-12FD-052F-7AF2-55BE8A6DEBB0}"/>
              </a:ext>
            </a:extLst>
          </p:cNvPr>
          <p:cNvSpPr>
            <a:spLocks noGrp="1"/>
          </p:cNvSpPr>
          <p:nvPr>
            <p:ph type="title"/>
          </p:nvPr>
        </p:nvSpPr>
        <p:spPr>
          <a:xfrm>
            <a:off x="0" y="-101490"/>
            <a:ext cx="7687818" cy="559260"/>
          </a:xfrm>
        </p:spPr>
        <p:txBody>
          <a:bodyPr>
            <a:normAutofit/>
          </a:bodyPr>
          <a:lstStyle/>
          <a:p>
            <a:r>
              <a:rPr lang="en-US" sz="1200" u="sng" dirty="0"/>
              <a:t>Explain how Mask2Former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A96BC1-10ED-6D29-3D67-156134852BA3}"/>
                  </a:ext>
                </a:extLst>
              </p:cNvPr>
              <p:cNvSpPr>
                <a:spLocks noGrp="1"/>
              </p:cNvSpPr>
              <p:nvPr>
                <p:ph idx="1"/>
              </p:nvPr>
            </p:nvSpPr>
            <p:spPr>
              <a:xfrm>
                <a:off x="-189404" y="113884"/>
                <a:ext cx="7166673" cy="3263504"/>
              </a:xfrm>
            </p:spPr>
            <p:txBody>
              <a:bodyPr>
                <a:noAutofit/>
              </a:bodyPr>
              <a:lstStyle/>
              <a:p>
                <a:r>
                  <a:rPr lang="en-US" sz="800" dirty="0">
                    <a:solidFill>
                      <a:schemeClr val="tx1"/>
                    </a:solidFill>
                  </a:rPr>
                  <a:t>General / “universal” formulation that address any segmentation task (panoptic, instance, &amp; semantic)</a:t>
                </a:r>
              </a:p>
              <a:p>
                <a:pPr lvl="1"/>
                <a:r>
                  <a:rPr lang="en-US" sz="800" dirty="0">
                    <a:solidFill>
                      <a:schemeClr val="tx1"/>
                    </a:solidFill>
                  </a:rPr>
                  <a:t>Predicts a set of binary masks and assigns a single class to each mask. Each mask represents the segmentation of one instance</a:t>
                </a:r>
              </a:p>
              <a:p>
                <a:r>
                  <a:rPr lang="en-US" sz="800" dirty="0">
                    <a:solidFill>
                      <a:schemeClr val="tx1"/>
                    </a:solidFill>
                  </a:rPr>
                  <a:t>Main </a:t>
                </a:r>
                <a:r>
                  <a:rPr lang="en-US" sz="800" dirty="0" err="1">
                    <a:solidFill>
                      <a:schemeClr val="tx1"/>
                    </a:solidFill>
                  </a:rPr>
                  <a:t>MaskFormer</a:t>
                </a:r>
                <a:r>
                  <a:rPr lang="en-US" sz="800" dirty="0">
                    <a:solidFill>
                      <a:schemeClr val="tx1"/>
                    </a:solidFill>
                  </a:rPr>
                  <a:t> components for </a:t>
                </a:r>
                <a14:m>
                  <m:oMath xmlns:m="http://schemas.openxmlformats.org/officeDocument/2006/math">
                    <m:r>
                      <a:rPr lang="en-US" sz="800" b="0" i="1" smtClean="0">
                        <a:solidFill>
                          <a:schemeClr val="tx1"/>
                        </a:solidFill>
                        <a:latin typeface="Cambria Math" panose="02040503050406030204" pitchFamily="18" charset="0"/>
                      </a:rPr>
                      <m:t>𝐾</m:t>
                    </m:r>
                  </m:oMath>
                </a14:m>
                <a:r>
                  <a:rPr lang="en-US" sz="800" dirty="0">
                    <a:solidFill>
                      <a:schemeClr val="tx1"/>
                    </a:solidFill>
                  </a:rPr>
                  <a:t> classes, up to </a:t>
                </a:r>
                <a14:m>
                  <m:oMath xmlns:m="http://schemas.openxmlformats.org/officeDocument/2006/math">
                    <m:r>
                      <a:rPr lang="en-US" sz="800" b="0" i="1" smtClean="0">
                        <a:solidFill>
                          <a:schemeClr val="tx1"/>
                        </a:solidFill>
                        <a:latin typeface="Cambria Math" panose="02040503050406030204" pitchFamily="18" charset="0"/>
                      </a:rPr>
                      <m:t>𝑁</m:t>
                    </m:r>
                  </m:oMath>
                </a14:m>
                <a:r>
                  <a:rPr lang="en-US" sz="800" dirty="0">
                    <a:solidFill>
                      <a:schemeClr val="tx1"/>
                    </a:solidFill>
                  </a:rPr>
                  <a:t> detections </a:t>
                </a:r>
              </a:p>
              <a:p>
                <a:pPr lvl="1"/>
                <a:r>
                  <a:rPr lang="en-US" sz="800" b="1" dirty="0">
                    <a:solidFill>
                      <a:schemeClr val="tx1"/>
                    </a:solidFill>
                  </a:rPr>
                  <a:t>Backbone</a:t>
                </a:r>
                <a:r>
                  <a:rPr lang="en-US" sz="800" dirty="0">
                    <a:solidFill>
                      <a:schemeClr val="tx1"/>
                    </a:solidFill>
                  </a:rPr>
                  <a:t>: extracts low-resolution image features</a:t>
                </a:r>
              </a:p>
              <a:p>
                <a:pPr lvl="1"/>
                <a:r>
                  <a:rPr lang="en-US" sz="800" b="1" dirty="0">
                    <a:solidFill>
                      <a:schemeClr val="tx1"/>
                    </a:solidFill>
                  </a:rPr>
                  <a:t>Pixel Decoder</a:t>
                </a:r>
                <a:r>
                  <a:rPr lang="en-US" sz="800" dirty="0">
                    <a:solidFill>
                      <a:schemeClr val="tx1"/>
                    </a:solidFill>
                  </a:rPr>
                  <a:t>: </a:t>
                </a:r>
                <a:r>
                  <a:rPr lang="en-US" sz="800" dirty="0" err="1">
                    <a:solidFill>
                      <a:schemeClr val="tx1"/>
                    </a:solidFill>
                  </a:rPr>
                  <a:t>upsamples</a:t>
                </a:r>
                <a:r>
                  <a:rPr lang="en-US" sz="800" dirty="0">
                    <a:solidFill>
                      <a:schemeClr val="tx1"/>
                    </a:solidFill>
                  </a:rPr>
                  <a:t> encoded features from backbone to high-resolution per-pixel embeddings</a:t>
                </a:r>
              </a:p>
              <a:p>
                <a:pPr lvl="1"/>
                <a:r>
                  <a:rPr lang="en-US" sz="800" b="1" dirty="0">
                    <a:solidFill>
                      <a:schemeClr val="tx1"/>
                    </a:solidFill>
                  </a:rPr>
                  <a:t>Transformer Decoder</a:t>
                </a:r>
                <a:r>
                  <a:rPr lang="en-US" sz="800" dirty="0">
                    <a:solidFill>
                      <a:schemeClr val="tx1"/>
                    </a:solidFill>
                  </a:rPr>
                  <a:t>: object queries attend to image features. Produces </a:t>
                </a:r>
                <a14:m>
                  <m:oMath xmlns:m="http://schemas.openxmlformats.org/officeDocument/2006/math">
                    <m:r>
                      <a:rPr lang="en-US" sz="800" b="0" i="1" smtClean="0">
                        <a:solidFill>
                          <a:schemeClr val="tx1"/>
                        </a:solidFill>
                        <a:latin typeface="Cambria Math" panose="02040503050406030204" pitchFamily="18" charset="0"/>
                      </a:rPr>
                      <m:t>𝑁</m:t>
                    </m:r>
                  </m:oMath>
                </a14:m>
                <a:r>
                  <a:rPr lang="en-US" sz="800" dirty="0">
                    <a:solidFill>
                      <a:schemeClr val="tx1"/>
                    </a:solidFill>
                  </a:rPr>
                  <a:t> mask embeddings and class predictions. </a:t>
                </a:r>
              </a:p>
              <a:p>
                <a:pPr lvl="1"/>
                <a:r>
                  <a:rPr lang="en-US" sz="800" dirty="0">
                    <a:solidFill>
                      <a:schemeClr val="tx1"/>
                    </a:solidFill>
                  </a:rPr>
                  <a:t>Final </a:t>
                </a:r>
                <a14:m>
                  <m:oMath xmlns:m="http://schemas.openxmlformats.org/officeDocument/2006/math">
                    <m:r>
                      <a:rPr lang="en-US" sz="800" b="0" i="1" smtClean="0">
                        <a:solidFill>
                          <a:schemeClr val="tx1"/>
                        </a:solidFill>
                        <a:latin typeface="Cambria Math" panose="02040503050406030204" pitchFamily="18" charset="0"/>
                      </a:rPr>
                      <m:t>𝑁</m:t>
                    </m:r>
                  </m:oMath>
                </a14:m>
                <a:r>
                  <a:rPr lang="en-US" sz="800" dirty="0">
                    <a:solidFill>
                      <a:schemeClr val="tx1"/>
                    </a:solidFill>
                  </a:rPr>
                  <a:t> mask predictions computed by dot product of image features and mask embeddings</a:t>
                </a:r>
              </a:p>
              <a:p>
                <a:pPr lvl="1"/>
                <a:r>
                  <a:rPr lang="en-US" sz="800" dirty="0">
                    <a:solidFill>
                      <a:schemeClr val="tx1"/>
                    </a:solidFill>
                  </a:rPr>
                  <a:t>Matching between set of predictions and ground truth segments done using bipartite Hungarian  matching </a:t>
                </a:r>
              </a:p>
              <a:p>
                <a:r>
                  <a:rPr lang="en-US" sz="800" dirty="0">
                    <a:solidFill>
                      <a:schemeClr val="tx1"/>
                    </a:solidFill>
                  </a:rPr>
                  <a:t>Mask2Former improvements:</a:t>
                </a:r>
              </a:p>
              <a:p>
                <a:pPr lvl="1"/>
                <a:r>
                  <a:rPr lang="en-US" sz="800" b="1" dirty="0">
                    <a:solidFill>
                      <a:schemeClr val="tx1"/>
                    </a:solidFill>
                  </a:rPr>
                  <a:t>Masked Attention</a:t>
                </a:r>
                <a:r>
                  <a:rPr lang="en-US" sz="800" dirty="0">
                    <a:solidFill>
                      <a:schemeClr val="tx1"/>
                    </a:solidFill>
                  </a:rPr>
                  <a:t>: Variant of cross attention that only attends within the predicted foreground mask region for each query</a:t>
                </a:r>
              </a:p>
              <a:p>
                <a:pPr lvl="2"/>
                <a:r>
                  <a:rPr lang="en-US" sz="800" dirty="0">
                    <a:solidFill>
                      <a:schemeClr val="tx1"/>
                    </a:solidFill>
                  </a:rPr>
                  <a:t>Leads to more effective learning/convergence; hypothesizes that local features can update query features, and context info can be gathered in self-attention later</a:t>
                </a:r>
              </a:p>
              <a:p>
                <a:pPr lvl="2"/>
                <a:r>
                  <a:rPr lang="en-US" sz="800" dirty="0">
                    <a:solidFill>
                      <a:schemeClr val="tx1"/>
                    </a:solidFill>
                  </a:rPr>
                  <a:t>Implemented by adjusting attention probabilities so that only positive mask regions have nonzero probability</a:t>
                </a:r>
              </a:p>
              <a:p>
                <a:pPr lvl="1"/>
                <a:r>
                  <a:rPr lang="en-US" sz="800" dirty="0">
                    <a:solidFill>
                      <a:schemeClr val="tx1"/>
                    </a:solidFill>
                  </a:rPr>
                  <a:t>Now, different transformer decoder layers can cross-attend to different sizes/resolutions of features</a:t>
                </a:r>
              </a:p>
              <a:p>
                <a:pPr lvl="1"/>
                <a:r>
                  <a:rPr lang="en-US" sz="800" dirty="0">
                    <a:solidFill>
                      <a:schemeClr val="tx1"/>
                    </a:solidFill>
                  </a:rPr>
                  <a:t>Switch order of self and cross/masked attention; now, cross attention goes first</a:t>
                </a:r>
              </a:p>
              <a:p>
                <a:pPr lvl="2"/>
                <a:r>
                  <a:rPr lang="en-US" sz="800" dirty="0">
                    <a:solidFill>
                      <a:schemeClr val="tx1"/>
                    </a:solidFill>
                  </a:rPr>
                  <a:t>Query features to the first self-attention layer are image-independent and do not have signals from the image, thus applying self- attention is unlikely to enrich information</a:t>
                </a:r>
              </a:p>
              <a:p>
                <a:pPr lvl="1"/>
                <a:r>
                  <a:rPr lang="en-US" sz="800" b="1" dirty="0">
                    <a:solidFill>
                      <a:schemeClr val="tx1"/>
                    </a:solidFill>
                  </a:rPr>
                  <a:t>Improved training efficiency</a:t>
                </a:r>
              </a:p>
              <a:p>
                <a:pPr lvl="2"/>
                <a:r>
                  <a:rPr lang="en-US" sz="800" dirty="0">
                    <a:solidFill>
                      <a:schemeClr val="tx1"/>
                    </a:solidFill>
                  </a:rPr>
                  <a:t>Uniformly randomly samples points to calculate bipartite matching step instead using whole mask.</a:t>
                </a:r>
              </a:p>
              <a:p>
                <a:pPr lvl="2"/>
                <a:r>
                  <a:rPr lang="en-US" sz="800" dirty="0">
                    <a:solidFill>
                      <a:schemeClr val="tx1"/>
                    </a:solidFill>
                  </a:rPr>
                  <a:t>In the final loss, sample points in mask for supervision using </a:t>
                </a:r>
                <a:r>
                  <a:rPr lang="en-US" sz="800" b="1" dirty="0">
                    <a:solidFill>
                      <a:schemeClr val="tx1"/>
                    </a:solidFill>
                  </a:rPr>
                  <a:t>importance sampling </a:t>
                </a:r>
                <a:r>
                  <a:rPr lang="en-US" sz="800" dirty="0">
                    <a:solidFill>
                      <a:schemeClr val="tx1"/>
                    </a:solidFill>
                  </a:rPr>
                  <a:t>(choosing regions with high uncertainty)</a:t>
                </a:r>
              </a:p>
              <a:p>
                <a:pPr lvl="1"/>
                <a:r>
                  <a:rPr lang="en-US" sz="800" dirty="0">
                    <a:solidFill>
                      <a:schemeClr val="tx1"/>
                    </a:solidFill>
                  </a:rPr>
                  <a:t>Remove dropout in residual connections and attention maps</a:t>
                </a:r>
              </a:p>
              <a:p>
                <a:pPr lvl="1"/>
                <a:r>
                  <a:rPr lang="en-US" sz="800" dirty="0">
                    <a:solidFill>
                      <a:schemeClr val="tx1"/>
                    </a:solidFill>
                  </a:rPr>
                  <a:t>Make query features learnable (previously, only query positional embeddings were learnable)</a:t>
                </a:r>
              </a:p>
              <a:p>
                <a:pPr lvl="2"/>
                <a:endParaRPr lang="en-US" sz="800" dirty="0">
                  <a:solidFill>
                    <a:schemeClr val="tx1"/>
                  </a:solidFill>
                </a:endParaRPr>
              </a:p>
              <a:p>
                <a:pPr lvl="1"/>
                <a:endParaRPr lang="en-US" sz="800" dirty="0">
                  <a:solidFill>
                    <a:schemeClr val="tx1"/>
                  </a:solidFill>
                </a:endParaRPr>
              </a:p>
              <a:p>
                <a:endParaRPr lang="en-US" sz="800" dirty="0">
                  <a:solidFill>
                    <a:schemeClr val="tx1"/>
                  </a:solidFill>
                </a:endParaRPr>
              </a:p>
              <a:p>
                <a:endParaRPr lang="en-US" sz="800" dirty="0">
                  <a:solidFill>
                    <a:schemeClr val="tx1"/>
                  </a:solidFill>
                </a:endParaRPr>
              </a:p>
              <a:p>
                <a:pPr lvl="1"/>
                <a:endParaRPr lang="en-US" sz="800" dirty="0">
                  <a:solidFill>
                    <a:schemeClr val="tx1"/>
                  </a:solidFill>
                </a:endParaRPr>
              </a:p>
              <a:p>
                <a:pPr lvl="1"/>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p:txBody>
          </p:sp>
        </mc:Choice>
        <mc:Fallback xmlns="">
          <p:sp>
            <p:nvSpPr>
              <p:cNvPr id="3" name="Content Placeholder 2">
                <a:extLst>
                  <a:ext uri="{FF2B5EF4-FFF2-40B4-BE49-F238E27FC236}">
                    <a16:creationId xmlns:a16="http://schemas.microsoft.com/office/drawing/2014/main" id="{81A96BC1-10ED-6D29-3D67-156134852BA3}"/>
                  </a:ext>
                </a:extLst>
              </p:cNvPr>
              <p:cNvSpPr>
                <a:spLocks noGrp="1" noRot="1" noChangeAspect="1" noMove="1" noResize="1" noEditPoints="1" noAdjustHandles="1" noChangeArrowheads="1" noChangeShapeType="1" noTextEdit="1"/>
              </p:cNvSpPr>
              <p:nvPr>
                <p:ph idx="1"/>
              </p:nvPr>
            </p:nvSpPr>
            <p:spPr>
              <a:xfrm>
                <a:off x="-189404" y="113884"/>
                <a:ext cx="7166673" cy="3263504"/>
              </a:xfrm>
              <a:blipFill>
                <a:blip r:embed="rId2"/>
                <a:stretch>
                  <a:fillRect t="-2430" b="-37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257DA45-0E2C-9376-8444-E6B04F361E28}"/>
              </a:ext>
            </a:extLst>
          </p:cNvPr>
          <p:cNvPicPr>
            <a:picLocks noChangeAspect="1"/>
          </p:cNvPicPr>
          <p:nvPr/>
        </p:nvPicPr>
        <p:blipFill>
          <a:blip r:embed="rId3"/>
          <a:stretch>
            <a:fillRect/>
          </a:stretch>
        </p:blipFill>
        <p:spPr>
          <a:xfrm>
            <a:off x="6940826" y="84214"/>
            <a:ext cx="2162222" cy="2840777"/>
          </a:xfrm>
          <a:prstGeom prst="rect">
            <a:avLst/>
          </a:prstGeom>
          <a:ln>
            <a:solidFill>
              <a:schemeClr val="tx1"/>
            </a:solidFill>
          </a:ln>
        </p:spPr>
      </p:pic>
      <p:pic>
        <p:nvPicPr>
          <p:cNvPr id="7" name="Picture 6">
            <a:extLst>
              <a:ext uri="{FF2B5EF4-FFF2-40B4-BE49-F238E27FC236}">
                <a16:creationId xmlns:a16="http://schemas.microsoft.com/office/drawing/2014/main" id="{A3BCEAFE-BFAF-2921-E777-01304D1AC7F6}"/>
              </a:ext>
            </a:extLst>
          </p:cNvPr>
          <p:cNvPicPr>
            <a:picLocks noChangeAspect="1"/>
          </p:cNvPicPr>
          <p:nvPr/>
        </p:nvPicPr>
        <p:blipFill>
          <a:blip r:embed="rId4"/>
          <a:stretch>
            <a:fillRect/>
          </a:stretch>
        </p:blipFill>
        <p:spPr>
          <a:xfrm>
            <a:off x="5352683" y="3033503"/>
            <a:ext cx="3750365" cy="2025783"/>
          </a:xfrm>
          <a:prstGeom prst="rect">
            <a:avLst/>
          </a:prstGeom>
          <a:ln>
            <a:solidFill>
              <a:schemeClr val="tx1"/>
            </a:solidFill>
          </a:ln>
        </p:spPr>
      </p:pic>
      <p:pic>
        <p:nvPicPr>
          <p:cNvPr id="9" name="Picture 8">
            <a:extLst>
              <a:ext uri="{FF2B5EF4-FFF2-40B4-BE49-F238E27FC236}">
                <a16:creationId xmlns:a16="http://schemas.microsoft.com/office/drawing/2014/main" id="{495CADA7-B94D-03EB-1F09-412A16035CAC}"/>
              </a:ext>
            </a:extLst>
          </p:cNvPr>
          <p:cNvPicPr>
            <a:picLocks noChangeAspect="1"/>
          </p:cNvPicPr>
          <p:nvPr/>
        </p:nvPicPr>
        <p:blipFill>
          <a:blip r:embed="rId5"/>
          <a:stretch>
            <a:fillRect/>
          </a:stretch>
        </p:blipFill>
        <p:spPr>
          <a:xfrm>
            <a:off x="198733" y="3377388"/>
            <a:ext cx="4181112" cy="1743129"/>
          </a:xfrm>
          <a:prstGeom prst="rect">
            <a:avLst/>
          </a:prstGeom>
          <a:ln>
            <a:solidFill>
              <a:schemeClr val="tx1"/>
            </a:solidFill>
          </a:ln>
        </p:spPr>
      </p:pic>
      <p:sp>
        <p:nvSpPr>
          <p:cNvPr id="4" name="Slide Number Placeholder 3">
            <a:extLst>
              <a:ext uri="{FF2B5EF4-FFF2-40B4-BE49-F238E27FC236}">
                <a16:creationId xmlns:a16="http://schemas.microsoft.com/office/drawing/2014/main" id="{5CA82B56-5B11-D296-390E-31508F3D8408}"/>
              </a:ext>
            </a:extLst>
          </p:cNvPr>
          <p:cNvSpPr>
            <a:spLocks noGrp="1"/>
          </p:cNvSpPr>
          <p:nvPr>
            <p:ph type="sldNum" sz="quarter" idx="12"/>
          </p:nvPr>
        </p:nvSpPr>
        <p:spPr/>
        <p:txBody>
          <a:bodyPr/>
          <a:lstStyle/>
          <a:p>
            <a:fld id="{13FA7114-A053-4D77-83D8-BB2B688B3169}" type="slidenum">
              <a:rPr lang="en-US" smtClean="0"/>
              <a:t>8</a:t>
            </a:fld>
            <a:endParaRPr lang="en-US"/>
          </a:p>
        </p:txBody>
      </p:sp>
    </p:spTree>
    <p:extLst>
      <p:ext uri="{BB962C8B-B14F-4D97-AF65-F5344CB8AC3E}">
        <p14:creationId xmlns:p14="http://schemas.microsoft.com/office/powerpoint/2010/main" val="164513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8745B-D721-1DF8-99B8-D6C62D2A3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F2A68-F50A-7A16-B302-F6674D796894}"/>
              </a:ext>
            </a:extLst>
          </p:cNvPr>
          <p:cNvSpPr>
            <a:spLocks noGrp="1"/>
          </p:cNvSpPr>
          <p:nvPr>
            <p:ph type="title"/>
          </p:nvPr>
        </p:nvSpPr>
        <p:spPr>
          <a:xfrm>
            <a:off x="0" y="-48482"/>
            <a:ext cx="7687818" cy="559260"/>
          </a:xfrm>
        </p:spPr>
        <p:txBody>
          <a:bodyPr>
            <a:normAutofit/>
          </a:bodyPr>
          <a:lstStyle/>
          <a:p>
            <a:r>
              <a:rPr lang="en-US" sz="1400" u="sng" dirty="0"/>
              <a:t>How does Shape-E work?</a:t>
            </a:r>
          </a:p>
        </p:txBody>
      </p:sp>
      <p:sp>
        <p:nvSpPr>
          <p:cNvPr id="3" name="Content Placeholder 2">
            <a:extLst>
              <a:ext uri="{FF2B5EF4-FFF2-40B4-BE49-F238E27FC236}">
                <a16:creationId xmlns:a16="http://schemas.microsoft.com/office/drawing/2014/main" id="{465E831B-2A6C-C2E8-A46E-71423A10D3D4}"/>
              </a:ext>
            </a:extLst>
          </p:cNvPr>
          <p:cNvSpPr>
            <a:spLocks noGrp="1"/>
          </p:cNvSpPr>
          <p:nvPr>
            <p:ph idx="1"/>
          </p:nvPr>
        </p:nvSpPr>
        <p:spPr>
          <a:xfrm>
            <a:off x="100584" y="436531"/>
            <a:ext cx="8954516" cy="3263504"/>
          </a:xfrm>
        </p:spPr>
        <p:txBody>
          <a:bodyPr>
            <a:normAutofit/>
          </a:bodyPr>
          <a:lstStyle/>
          <a:p>
            <a:r>
              <a:rPr lang="en-US" sz="1000" dirty="0">
                <a:solidFill>
                  <a:schemeClr val="tx1"/>
                </a:solidFill>
              </a:rPr>
              <a:t>Text-to-</a:t>
            </a:r>
            <a:r>
              <a:rPr lang="en-US" sz="1000" dirty="0" err="1">
                <a:solidFill>
                  <a:schemeClr val="tx1"/>
                </a:solidFill>
              </a:rPr>
              <a:t>NeRF</a:t>
            </a:r>
            <a:r>
              <a:rPr lang="en-US" sz="1000" dirty="0">
                <a:solidFill>
                  <a:schemeClr val="tx1"/>
                </a:solidFill>
              </a:rPr>
              <a:t> model, with two stages</a:t>
            </a:r>
          </a:p>
          <a:p>
            <a:r>
              <a:rPr lang="en-US" sz="1000" dirty="0">
                <a:solidFill>
                  <a:schemeClr val="tx1"/>
                </a:solidFill>
              </a:rPr>
              <a:t>Encoder Stage</a:t>
            </a:r>
          </a:p>
          <a:p>
            <a:pPr lvl="1"/>
            <a:r>
              <a:rPr lang="en-US" sz="1000" dirty="0">
                <a:solidFill>
                  <a:schemeClr val="tx1"/>
                </a:solidFill>
              </a:rPr>
              <a:t>Train encoder to predict parameters of a </a:t>
            </a:r>
            <a:r>
              <a:rPr lang="en-US" sz="1000" dirty="0" err="1">
                <a:solidFill>
                  <a:schemeClr val="tx1"/>
                </a:solidFill>
              </a:rPr>
              <a:t>NeRF</a:t>
            </a:r>
            <a:r>
              <a:rPr lang="en-US" sz="1000" dirty="0">
                <a:solidFill>
                  <a:schemeClr val="tx1"/>
                </a:solidFill>
              </a:rPr>
              <a:t> given a point cloud and its RGB views. </a:t>
            </a:r>
            <a:r>
              <a:rPr lang="en-US" sz="1000" dirty="0" err="1">
                <a:solidFill>
                  <a:schemeClr val="tx1"/>
                </a:solidFill>
              </a:rPr>
              <a:t>NeRF</a:t>
            </a:r>
            <a:r>
              <a:rPr lang="en-US" sz="1000" dirty="0">
                <a:solidFill>
                  <a:schemeClr val="tx1"/>
                </a:solidFill>
              </a:rPr>
              <a:t> supervised with rendering loss</a:t>
            </a:r>
          </a:p>
          <a:p>
            <a:r>
              <a:rPr lang="en-US" sz="1000" dirty="0">
                <a:solidFill>
                  <a:schemeClr val="tx1"/>
                </a:solidFill>
              </a:rPr>
              <a:t>Diffusion Training</a:t>
            </a:r>
          </a:p>
          <a:p>
            <a:pPr lvl="1"/>
            <a:r>
              <a:rPr lang="en-US" sz="1000" dirty="0">
                <a:solidFill>
                  <a:schemeClr val="tx1"/>
                </a:solidFill>
              </a:rPr>
              <a:t>Learn to generate latent MLP parameters conditioned on text/image prompts </a:t>
            </a:r>
          </a:p>
          <a:p>
            <a:endParaRPr lang="en-US" sz="1000" dirty="0">
              <a:solidFill>
                <a:schemeClr val="tx1"/>
              </a:solidFill>
            </a:endParaRPr>
          </a:p>
        </p:txBody>
      </p:sp>
      <p:pic>
        <p:nvPicPr>
          <p:cNvPr id="5" name="Picture 4" descr="A screenshot of a computer&#10;&#10;AI-generated content may be incorrect.">
            <a:extLst>
              <a:ext uri="{FF2B5EF4-FFF2-40B4-BE49-F238E27FC236}">
                <a16:creationId xmlns:a16="http://schemas.microsoft.com/office/drawing/2014/main" id="{6F438004-130D-8218-A3D3-6B58AD23D91E}"/>
              </a:ext>
            </a:extLst>
          </p:cNvPr>
          <p:cNvPicPr>
            <a:picLocks noChangeAspect="1"/>
          </p:cNvPicPr>
          <p:nvPr/>
        </p:nvPicPr>
        <p:blipFill>
          <a:blip r:embed="rId3"/>
          <a:stretch>
            <a:fillRect/>
          </a:stretch>
        </p:blipFill>
        <p:spPr>
          <a:xfrm>
            <a:off x="309059" y="2616347"/>
            <a:ext cx="3897864" cy="2426728"/>
          </a:xfrm>
          <a:prstGeom prst="rect">
            <a:avLst/>
          </a:prstGeom>
        </p:spPr>
      </p:pic>
      <p:pic>
        <p:nvPicPr>
          <p:cNvPr id="7" name="Picture 6">
            <a:extLst>
              <a:ext uri="{FF2B5EF4-FFF2-40B4-BE49-F238E27FC236}">
                <a16:creationId xmlns:a16="http://schemas.microsoft.com/office/drawing/2014/main" id="{AE6AC8DD-F01F-6820-DF2F-CD5A4CCF949D}"/>
              </a:ext>
            </a:extLst>
          </p:cNvPr>
          <p:cNvPicPr>
            <a:picLocks noChangeAspect="1"/>
          </p:cNvPicPr>
          <p:nvPr/>
        </p:nvPicPr>
        <p:blipFill>
          <a:blip r:embed="rId4"/>
          <a:stretch>
            <a:fillRect/>
          </a:stretch>
        </p:blipFill>
        <p:spPr>
          <a:xfrm>
            <a:off x="5883227" y="2230502"/>
            <a:ext cx="2824037" cy="2812573"/>
          </a:xfrm>
          <a:prstGeom prst="rect">
            <a:avLst/>
          </a:prstGeom>
          <a:ln>
            <a:solidFill>
              <a:schemeClr val="tx1"/>
            </a:solidFill>
          </a:ln>
        </p:spPr>
      </p:pic>
      <p:sp>
        <p:nvSpPr>
          <p:cNvPr id="4" name="Slide Number Placeholder 3">
            <a:extLst>
              <a:ext uri="{FF2B5EF4-FFF2-40B4-BE49-F238E27FC236}">
                <a16:creationId xmlns:a16="http://schemas.microsoft.com/office/drawing/2014/main" id="{4B74934F-0644-D5B8-02EF-79A7578DE299}"/>
              </a:ext>
            </a:extLst>
          </p:cNvPr>
          <p:cNvSpPr>
            <a:spLocks noGrp="1"/>
          </p:cNvSpPr>
          <p:nvPr>
            <p:ph type="sldNum" sz="quarter" idx="12"/>
          </p:nvPr>
        </p:nvSpPr>
        <p:spPr/>
        <p:txBody>
          <a:bodyPr/>
          <a:lstStyle/>
          <a:p>
            <a:fld id="{13FA7114-A053-4D77-83D8-BB2B688B3169}" type="slidenum">
              <a:rPr lang="en-US" smtClean="0"/>
              <a:t>80</a:t>
            </a:fld>
            <a:endParaRPr lang="en-US"/>
          </a:p>
        </p:txBody>
      </p:sp>
    </p:spTree>
    <p:extLst>
      <p:ext uri="{BB962C8B-B14F-4D97-AF65-F5344CB8AC3E}">
        <p14:creationId xmlns:p14="http://schemas.microsoft.com/office/powerpoint/2010/main" val="19696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8745B-D721-1DF8-99B8-D6C62D2A3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F2A68-F50A-7A16-B302-F6674D796894}"/>
              </a:ext>
            </a:extLst>
          </p:cNvPr>
          <p:cNvSpPr>
            <a:spLocks noGrp="1"/>
          </p:cNvSpPr>
          <p:nvPr>
            <p:ph type="title"/>
          </p:nvPr>
        </p:nvSpPr>
        <p:spPr>
          <a:xfrm>
            <a:off x="0" y="-48482"/>
            <a:ext cx="7687818" cy="559260"/>
          </a:xfrm>
        </p:spPr>
        <p:txBody>
          <a:bodyPr>
            <a:normAutofit/>
          </a:bodyPr>
          <a:lstStyle/>
          <a:p>
            <a:r>
              <a:rPr lang="en-US" sz="1400" u="sng" dirty="0"/>
              <a:t>What are triplanes &amp; k-planes?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5E831B-2A6C-C2E8-A46E-71423A10D3D4}"/>
                  </a:ext>
                </a:extLst>
              </p:cNvPr>
              <p:cNvSpPr>
                <a:spLocks noGrp="1"/>
              </p:cNvSpPr>
              <p:nvPr>
                <p:ph idx="1"/>
              </p:nvPr>
            </p:nvSpPr>
            <p:spPr>
              <a:xfrm>
                <a:off x="-179550" y="367819"/>
                <a:ext cx="5755804" cy="3263504"/>
              </a:xfrm>
            </p:spPr>
            <p:txBody>
              <a:bodyPr>
                <a:noAutofit/>
              </a:bodyPr>
              <a:lstStyle/>
              <a:p>
                <a:r>
                  <a:rPr lang="en-US" sz="900" dirty="0">
                    <a:solidFill>
                      <a:schemeClr val="tx1"/>
                    </a:solidFill>
                  </a:rPr>
                  <a:t>3D representation that provides a more efficient alternative to 3D voxel grids</a:t>
                </a:r>
              </a:p>
              <a:p>
                <a:r>
                  <a:rPr lang="en-US" sz="900" dirty="0">
                    <a:solidFill>
                      <a:schemeClr val="tx1"/>
                    </a:solidFill>
                  </a:rPr>
                  <a:t>Comprised of 3 orthogonal 2D feature planes aligned with principal axes:</a:t>
                </a:r>
              </a:p>
              <a:p>
                <a:pPr lvl="1"/>
                <a14:m>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𝐹</m:t>
                        </m:r>
                      </m:e>
                      <m:sub>
                        <m:r>
                          <a:rPr lang="en-US" sz="900" b="0" i="1" smtClean="0">
                            <a:solidFill>
                              <a:schemeClr val="tx1"/>
                            </a:solidFill>
                            <a:latin typeface="Cambria Math" panose="02040503050406030204" pitchFamily="18" charset="0"/>
                          </a:rPr>
                          <m:t>𝑥𝑦</m:t>
                        </m:r>
                      </m:sub>
                    </m:sSub>
                  </m:oMath>
                </a14:m>
                <a:r>
                  <a:rPr lang="en-US" sz="900" dirty="0">
                    <a:solidFill>
                      <a:schemeClr val="tx1"/>
                    </a:solidFill>
                  </a:rPr>
                  <a:t> aligned with XY plane, </a:t>
                </a:r>
                <a14:m>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𝐹</m:t>
                        </m:r>
                      </m:e>
                      <m:sub>
                        <m:r>
                          <a:rPr lang="en-US" sz="900" b="0" i="1" smtClean="0">
                            <a:solidFill>
                              <a:schemeClr val="tx1"/>
                            </a:solidFill>
                            <a:latin typeface="Cambria Math" panose="02040503050406030204" pitchFamily="18" charset="0"/>
                          </a:rPr>
                          <m:t>𝑥𝑧</m:t>
                        </m:r>
                      </m:sub>
                    </m:sSub>
                  </m:oMath>
                </a14:m>
                <a:r>
                  <a:rPr lang="en-US" sz="900" dirty="0">
                    <a:solidFill>
                      <a:schemeClr val="tx1"/>
                    </a:solidFill>
                  </a:rPr>
                  <a:t> aligned with XZ plane, </a:t>
                </a:r>
                <a14:m>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𝐹</m:t>
                        </m:r>
                      </m:e>
                      <m:sub>
                        <m:r>
                          <a:rPr lang="en-US" sz="900" b="0" i="1" smtClean="0">
                            <a:solidFill>
                              <a:schemeClr val="tx1"/>
                            </a:solidFill>
                            <a:latin typeface="Cambria Math" panose="02040503050406030204" pitchFamily="18" charset="0"/>
                          </a:rPr>
                          <m:t>𝑦𝑧</m:t>
                        </m:r>
                      </m:sub>
                    </m:sSub>
                  </m:oMath>
                </a14:m>
                <a:r>
                  <a:rPr lang="en-US" sz="900" dirty="0">
                    <a:solidFill>
                      <a:schemeClr val="tx1"/>
                    </a:solidFill>
                  </a:rPr>
                  <a:t> aligned with YZ plane</a:t>
                </a:r>
              </a:p>
              <a:p>
                <a:pPr lvl="1"/>
                <a:r>
                  <a:rPr lang="en-US" sz="900" dirty="0">
                    <a:solidFill>
                      <a:schemeClr val="tx1"/>
                    </a:solidFill>
                  </a:rPr>
                  <a:t>Each plane is a 2D grid of high dimensional feature vectors, shape </a:t>
                </a:r>
                <a14:m>
                  <m:oMath xmlns:m="http://schemas.openxmlformats.org/officeDocument/2006/math">
                    <m:r>
                      <a:rPr lang="en-US" sz="900" b="0" i="1" smtClean="0">
                        <a:solidFill>
                          <a:schemeClr val="tx1"/>
                        </a:solidFill>
                        <a:latin typeface="Cambria Math" panose="02040503050406030204" pitchFamily="18" charset="0"/>
                      </a:rPr>
                      <m:t>𝑁</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𝑁</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𝐶</m:t>
                    </m:r>
                  </m:oMath>
                </a14:m>
                <a:endParaRPr lang="en-US" sz="900" dirty="0">
                  <a:solidFill>
                    <a:schemeClr val="tx1"/>
                  </a:solidFill>
                </a:endParaRPr>
              </a:p>
              <a:p>
                <a:r>
                  <a:rPr lang="en-US" sz="900" dirty="0">
                    <a:solidFill>
                      <a:schemeClr val="tx1"/>
                    </a:solidFill>
                  </a:rPr>
                  <a:t>To sample feature at point </a:t>
                </a:r>
                <a14:m>
                  <m:oMath xmlns:m="http://schemas.openxmlformats.org/officeDocument/2006/math">
                    <m:r>
                      <a:rPr lang="en-US" sz="900" b="0" i="1" smtClean="0">
                        <a:solidFill>
                          <a:schemeClr val="tx1"/>
                        </a:solidFill>
                        <a:latin typeface="Cambria Math" panose="02040503050406030204" pitchFamily="18" charset="0"/>
                      </a:rPr>
                      <m:t>𝑝</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𝑥</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𝑦</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𝑧</m:t>
                    </m:r>
                    <m:r>
                      <a:rPr lang="en-US" sz="900" b="0" i="1" smtClean="0">
                        <a:solidFill>
                          <a:schemeClr val="tx1"/>
                        </a:solidFill>
                        <a:latin typeface="Cambria Math" panose="02040503050406030204" pitchFamily="18" charset="0"/>
                      </a:rPr>
                      <m:t>)</m:t>
                    </m:r>
                  </m:oMath>
                </a14:m>
                <a:endParaRPr lang="en-US" sz="900" dirty="0">
                  <a:solidFill>
                    <a:schemeClr val="tx1"/>
                  </a:solidFill>
                </a:endParaRPr>
              </a:p>
              <a:p>
                <a:pPr lvl="1"/>
                <a:r>
                  <a:rPr lang="en-US" sz="900" dirty="0">
                    <a:solidFill>
                      <a:schemeClr val="tx1"/>
                    </a:solidFill>
                  </a:rPr>
                  <a:t>Project onto </a:t>
                </a:r>
                <a14:m>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𝐹</m:t>
                        </m:r>
                      </m:e>
                      <m:sub>
                        <m:r>
                          <a:rPr lang="en-US" sz="900" b="0" i="1" smtClean="0">
                            <a:solidFill>
                              <a:schemeClr val="tx1"/>
                            </a:solidFill>
                            <a:latin typeface="Cambria Math" panose="02040503050406030204" pitchFamily="18" charset="0"/>
                          </a:rPr>
                          <m:t>𝑥𝑦</m:t>
                        </m:r>
                      </m:sub>
                    </m:sSub>
                  </m:oMath>
                </a14:m>
                <a:r>
                  <a:rPr lang="en-US" sz="900" dirty="0">
                    <a:solidFill>
                      <a:schemeClr val="tx1"/>
                    </a:solidFill>
                  </a:rPr>
                  <a:t> (</a:t>
                </a:r>
                <a:r>
                  <a:rPr lang="en-US" sz="900" dirty="0" err="1">
                    <a:solidFill>
                      <a:schemeClr val="tx1"/>
                    </a:solidFill>
                  </a:rPr>
                  <a:t>x,y</a:t>
                </a:r>
                <a:r>
                  <a:rPr lang="en-US" sz="900" dirty="0">
                    <a:solidFill>
                      <a:schemeClr val="tx1"/>
                    </a:solidFill>
                  </a:rPr>
                  <a:t>), </a:t>
                </a:r>
                <a14:m>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𝐹</m:t>
                        </m:r>
                      </m:e>
                      <m:sub>
                        <m:r>
                          <a:rPr lang="en-US" sz="900" b="0" i="1" smtClean="0">
                            <a:solidFill>
                              <a:schemeClr val="tx1"/>
                            </a:solidFill>
                            <a:latin typeface="Cambria Math" panose="02040503050406030204" pitchFamily="18" charset="0"/>
                          </a:rPr>
                          <m:t>𝑥𝑧</m:t>
                        </m:r>
                      </m:sub>
                    </m:sSub>
                  </m:oMath>
                </a14:m>
                <a:r>
                  <a:rPr lang="en-US" sz="900" dirty="0">
                    <a:solidFill>
                      <a:schemeClr val="tx1"/>
                    </a:solidFill>
                  </a:rPr>
                  <a:t> (</a:t>
                </a:r>
                <a:r>
                  <a:rPr lang="en-US" sz="900" dirty="0" err="1">
                    <a:solidFill>
                      <a:schemeClr val="tx1"/>
                    </a:solidFill>
                  </a:rPr>
                  <a:t>x,z</a:t>
                </a:r>
                <a:r>
                  <a:rPr lang="en-US" sz="900" dirty="0">
                    <a:solidFill>
                      <a:schemeClr val="tx1"/>
                    </a:solidFill>
                  </a:rPr>
                  <a:t>), &amp; </a:t>
                </a:r>
                <a14:m>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𝐹</m:t>
                        </m:r>
                      </m:e>
                      <m:sub>
                        <m:r>
                          <a:rPr lang="en-US" sz="900" b="0" i="1" smtClean="0">
                            <a:solidFill>
                              <a:schemeClr val="tx1"/>
                            </a:solidFill>
                            <a:latin typeface="Cambria Math" panose="02040503050406030204" pitchFamily="18" charset="0"/>
                          </a:rPr>
                          <m:t>𝑦𝑧</m:t>
                        </m:r>
                      </m:sub>
                    </m:sSub>
                  </m:oMath>
                </a14:m>
                <a:r>
                  <a:rPr lang="en-US" sz="900" dirty="0">
                    <a:solidFill>
                      <a:schemeClr val="tx1"/>
                    </a:solidFill>
                  </a:rPr>
                  <a:t> (</a:t>
                </a:r>
                <a:r>
                  <a:rPr lang="en-US" sz="900" dirty="0" err="1">
                    <a:solidFill>
                      <a:schemeClr val="tx1"/>
                    </a:solidFill>
                  </a:rPr>
                  <a:t>y,z</a:t>
                </a:r>
                <a:r>
                  <a:rPr lang="en-US" sz="900" dirty="0">
                    <a:solidFill>
                      <a:schemeClr val="tx1"/>
                    </a:solidFill>
                  </a:rPr>
                  <a:t>)</a:t>
                </a:r>
              </a:p>
              <a:p>
                <a:pPr lvl="1"/>
                <a:r>
                  <a:rPr lang="en-US" sz="900" dirty="0">
                    <a:solidFill>
                      <a:schemeClr val="tx1"/>
                    </a:solidFill>
                  </a:rPr>
                  <a:t>For each projection, apply bilinear interpolation to get the corresponding feature vectors </a:t>
                </a:r>
                <a14:m>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𝑓</m:t>
                        </m:r>
                      </m:e>
                      <m:sub>
                        <m:r>
                          <a:rPr lang="en-US" sz="900" b="0" i="1" smtClean="0">
                            <a:solidFill>
                              <a:schemeClr val="tx1"/>
                            </a:solidFill>
                            <a:latin typeface="Cambria Math" panose="02040503050406030204" pitchFamily="18" charset="0"/>
                          </a:rPr>
                          <m:t>𝑥𝑦</m:t>
                        </m:r>
                      </m:sub>
                    </m:sSub>
                    <m:r>
                      <a:rPr lang="en-US" sz="900" b="0" i="1" smtClean="0">
                        <a:solidFill>
                          <a:schemeClr val="tx1"/>
                        </a:solidFill>
                        <a:latin typeface="Cambria Math" panose="02040503050406030204" pitchFamily="18" charset="0"/>
                      </a:rPr>
                      <m:t>,</m:t>
                    </m:r>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𝑓</m:t>
                        </m:r>
                      </m:e>
                      <m:sub>
                        <m:r>
                          <a:rPr lang="en-US" sz="900" b="0" i="1" smtClean="0">
                            <a:solidFill>
                              <a:schemeClr val="tx1"/>
                            </a:solidFill>
                            <a:latin typeface="Cambria Math" panose="02040503050406030204" pitchFamily="18" charset="0"/>
                          </a:rPr>
                          <m:t>𝑥𝑧</m:t>
                        </m:r>
                      </m:sub>
                    </m:sSub>
                    <m:r>
                      <a:rPr lang="en-US" sz="900" b="0" i="1" smtClean="0">
                        <a:solidFill>
                          <a:schemeClr val="tx1"/>
                        </a:solidFill>
                        <a:latin typeface="Cambria Math" panose="02040503050406030204" pitchFamily="18" charset="0"/>
                      </a:rPr>
                      <m:t>,</m:t>
                    </m:r>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𝑓</m:t>
                        </m:r>
                      </m:e>
                      <m:sub>
                        <m:r>
                          <a:rPr lang="en-US" sz="900" b="0" i="1" smtClean="0">
                            <a:solidFill>
                              <a:schemeClr val="tx1"/>
                            </a:solidFill>
                            <a:latin typeface="Cambria Math" panose="02040503050406030204" pitchFamily="18" charset="0"/>
                          </a:rPr>
                          <m:t>𝑦𝑧</m:t>
                        </m:r>
                      </m:sub>
                    </m:sSub>
                  </m:oMath>
                </a14:m>
                <a:endParaRPr lang="en-US" sz="900" dirty="0">
                  <a:solidFill>
                    <a:schemeClr val="tx1"/>
                  </a:solidFill>
                </a:endParaRPr>
              </a:p>
              <a:p>
                <a:pPr lvl="1"/>
                <a:r>
                  <a:rPr lang="en-US" sz="900" dirty="0">
                    <a:solidFill>
                      <a:schemeClr val="tx1"/>
                    </a:solidFill>
                  </a:rPr>
                  <a:t>Aggregate features by concatenation/summation</a:t>
                </a:r>
              </a:p>
              <a:p>
                <a:r>
                  <a:rPr lang="en-US" sz="900" dirty="0">
                    <a:solidFill>
                      <a:schemeClr val="tx1"/>
                    </a:solidFill>
                  </a:rPr>
                  <a:t>Final feature can be used for downstream applications, </a:t>
                </a:r>
                <a:r>
                  <a:rPr lang="en-US" sz="900" dirty="0" err="1">
                    <a:solidFill>
                      <a:schemeClr val="tx1"/>
                    </a:solidFill>
                  </a:rPr>
                  <a:t>eg</a:t>
                </a:r>
                <a:r>
                  <a:rPr lang="en-US" sz="900" dirty="0">
                    <a:solidFill>
                      <a:schemeClr val="tx1"/>
                    </a:solidFill>
                  </a:rPr>
                  <a:t> into a MLP to decode </a:t>
                </a:r>
                <a:r>
                  <a:rPr lang="en-US" sz="900" dirty="0" err="1">
                    <a:solidFill>
                      <a:schemeClr val="tx1"/>
                    </a:solidFill>
                  </a:rPr>
                  <a:t>NeRF</a:t>
                </a:r>
                <a:r>
                  <a:rPr lang="en-US" sz="900" dirty="0">
                    <a:solidFill>
                      <a:schemeClr val="tx1"/>
                    </a:solidFill>
                  </a:rPr>
                  <a:t> parameters</a:t>
                </a:r>
              </a:p>
              <a:p>
                <a:r>
                  <a:rPr lang="en-US" sz="900" dirty="0">
                    <a:solidFill>
                      <a:schemeClr val="tx1"/>
                    </a:solidFill>
                  </a:rPr>
                  <a:t>Space usage is </a:t>
                </a:r>
                <a14:m>
                  <m:oMath xmlns:m="http://schemas.openxmlformats.org/officeDocument/2006/math">
                    <m:r>
                      <a:rPr lang="en-US" sz="900" b="0" i="1" smtClean="0">
                        <a:solidFill>
                          <a:schemeClr val="tx1"/>
                        </a:solidFill>
                        <a:latin typeface="Cambria Math" panose="02040503050406030204" pitchFamily="18" charset="0"/>
                      </a:rPr>
                      <m:t>𝑂</m:t>
                    </m:r>
                    <m:r>
                      <a:rPr lang="en-US" sz="900" b="0" i="1" smtClean="0">
                        <a:solidFill>
                          <a:schemeClr val="tx1"/>
                        </a:solidFill>
                        <a:latin typeface="Cambria Math" panose="02040503050406030204" pitchFamily="18" charset="0"/>
                      </a:rPr>
                      <m:t>(</m:t>
                    </m:r>
                    <m:sSup>
                      <m:sSupPr>
                        <m:ctrlPr>
                          <a:rPr lang="en-US" sz="900" b="0" i="1" smtClean="0">
                            <a:solidFill>
                              <a:schemeClr val="tx1"/>
                            </a:solidFill>
                            <a:latin typeface="Cambria Math" panose="02040503050406030204" pitchFamily="18" charset="0"/>
                          </a:rPr>
                        </m:ctrlPr>
                      </m:sSupPr>
                      <m:e>
                        <m:r>
                          <a:rPr lang="en-US" sz="900" b="0" i="1" smtClean="0">
                            <a:solidFill>
                              <a:schemeClr val="tx1"/>
                            </a:solidFill>
                            <a:latin typeface="Cambria Math" panose="02040503050406030204" pitchFamily="18" charset="0"/>
                          </a:rPr>
                          <m:t>𝑁</m:t>
                        </m:r>
                      </m:e>
                      <m:sup>
                        <m:r>
                          <a:rPr lang="en-US" sz="900" b="0" i="1" smtClean="0">
                            <a:solidFill>
                              <a:schemeClr val="tx1"/>
                            </a:solidFill>
                            <a:latin typeface="Cambria Math" panose="02040503050406030204" pitchFamily="18" charset="0"/>
                          </a:rPr>
                          <m:t>2</m:t>
                        </m:r>
                      </m:sup>
                    </m:sSup>
                    <m:r>
                      <a:rPr lang="en-US" sz="900" b="0" i="1" smtClean="0">
                        <a:solidFill>
                          <a:schemeClr val="tx1"/>
                        </a:solidFill>
                        <a:latin typeface="Cambria Math" panose="02040503050406030204" pitchFamily="18" charset="0"/>
                      </a:rPr>
                      <m:t>𝐶</m:t>
                    </m:r>
                    <m:r>
                      <a:rPr lang="en-US" sz="900" b="0" i="1" smtClean="0">
                        <a:solidFill>
                          <a:schemeClr val="tx1"/>
                        </a:solidFill>
                        <a:latin typeface="Cambria Math" panose="02040503050406030204" pitchFamily="18" charset="0"/>
                      </a:rPr>
                      <m:t>)</m:t>
                    </m:r>
                  </m:oMath>
                </a14:m>
                <a:r>
                  <a:rPr lang="en-US" sz="900" dirty="0">
                    <a:solidFill>
                      <a:schemeClr val="tx1"/>
                    </a:solidFill>
                  </a:rPr>
                  <a:t> instead of </a:t>
                </a:r>
                <a14:m>
                  <m:oMath xmlns:m="http://schemas.openxmlformats.org/officeDocument/2006/math">
                    <m:r>
                      <a:rPr lang="en-US" sz="900" b="0" i="1" smtClean="0">
                        <a:solidFill>
                          <a:schemeClr val="tx1"/>
                        </a:solidFill>
                        <a:latin typeface="Cambria Math" panose="02040503050406030204" pitchFamily="18" charset="0"/>
                      </a:rPr>
                      <m:t>𝑂</m:t>
                    </m:r>
                    <m:r>
                      <a:rPr lang="en-US" sz="900" b="0" i="1" smtClean="0">
                        <a:solidFill>
                          <a:schemeClr val="tx1"/>
                        </a:solidFill>
                        <a:latin typeface="Cambria Math" panose="02040503050406030204" pitchFamily="18" charset="0"/>
                      </a:rPr>
                      <m:t>(</m:t>
                    </m:r>
                    <m:sSup>
                      <m:sSupPr>
                        <m:ctrlPr>
                          <a:rPr lang="en-US" sz="900" b="0" i="1" smtClean="0">
                            <a:solidFill>
                              <a:schemeClr val="tx1"/>
                            </a:solidFill>
                            <a:latin typeface="Cambria Math" panose="02040503050406030204" pitchFamily="18" charset="0"/>
                          </a:rPr>
                        </m:ctrlPr>
                      </m:sSupPr>
                      <m:e>
                        <m:r>
                          <a:rPr lang="en-US" sz="900" b="0" i="1" smtClean="0">
                            <a:solidFill>
                              <a:schemeClr val="tx1"/>
                            </a:solidFill>
                            <a:latin typeface="Cambria Math" panose="02040503050406030204" pitchFamily="18" charset="0"/>
                          </a:rPr>
                          <m:t>𝑁</m:t>
                        </m:r>
                      </m:e>
                      <m:sup>
                        <m:r>
                          <a:rPr lang="en-US" sz="900" b="0" i="1" smtClean="0">
                            <a:solidFill>
                              <a:schemeClr val="tx1"/>
                            </a:solidFill>
                            <a:latin typeface="Cambria Math" panose="02040503050406030204" pitchFamily="18" charset="0"/>
                          </a:rPr>
                          <m:t>3</m:t>
                        </m:r>
                      </m:sup>
                    </m:sSup>
                    <m:r>
                      <a:rPr lang="en-US" sz="900" b="0" i="1" smtClean="0">
                        <a:solidFill>
                          <a:schemeClr val="tx1"/>
                        </a:solidFill>
                        <a:latin typeface="Cambria Math" panose="02040503050406030204" pitchFamily="18" charset="0"/>
                      </a:rPr>
                      <m:t>𝐶</m:t>
                    </m:r>
                    <m:r>
                      <a:rPr lang="en-US" sz="900" b="0" i="1" smtClean="0">
                        <a:solidFill>
                          <a:schemeClr val="tx1"/>
                        </a:solidFill>
                        <a:latin typeface="Cambria Math" panose="02040503050406030204" pitchFamily="18" charset="0"/>
                      </a:rPr>
                      <m:t>)</m:t>
                    </m:r>
                  </m:oMath>
                </a14:m>
                <a:r>
                  <a:rPr lang="en-US" sz="900" dirty="0">
                    <a:solidFill>
                      <a:schemeClr val="tx1"/>
                    </a:solidFill>
                  </a:rPr>
                  <a:t> for voxel grids</a:t>
                </a:r>
              </a:p>
              <a:p>
                <a:endParaRPr lang="en-US" sz="900" dirty="0">
                  <a:solidFill>
                    <a:schemeClr val="tx1"/>
                  </a:solidFill>
                </a:endParaRPr>
              </a:p>
              <a:p>
                <a:r>
                  <a:rPr lang="en-US" sz="900" dirty="0">
                    <a:solidFill>
                      <a:schemeClr val="tx1"/>
                    </a:solidFill>
                  </a:rPr>
                  <a:t>Can be further generalized to K-Planes, where a d-dimensional space is turned into “d choose 2” 2D feature planes</a:t>
                </a:r>
              </a:p>
              <a:p>
                <a:r>
                  <a:rPr lang="en-US" sz="900" dirty="0">
                    <a:solidFill>
                      <a:schemeClr val="tx1"/>
                    </a:solidFill>
                  </a:rPr>
                  <a:t>One key application is for 4D </a:t>
                </a:r>
                <a:r>
                  <a:rPr lang="en-US" sz="900" dirty="0" err="1">
                    <a:solidFill>
                      <a:schemeClr val="tx1"/>
                    </a:solidFill>
                  </a:rPr>
                  <a:t>NeRFs</a:t>
                </a:r>
                <a:r>
                  <a:rPr lang="en-US" sz="900" dirty="0">
                    <a:solidFill>
                      <a:schemeClr val="tx1"/>
                    </a:solidFill>
                  </a:rPr>
                  <a:t>, with 6 planes: </a:t>
                </a:r>
                <a:r>
                  <a:rPr lang="en-US" sz="900" dirty="0" err="1">
                    <a:solidFill>
                      <a:schemeClr val="tx1"/>
                    </a:solidFill>
                  </a:rPr>
                  <a:t>xy</a:t>
                </a:r>
                <a:r>
                  <a:rPr lang="en-US" sz="900" dirty="0">
                    <a:solidFill>
                      <a:schemeClr val="tx1"/>
                    </a:solidFill>
                  </a:rPr>
                  <a:t>, </a:t>
                </a:r>
                <a:r>
                  <a:rPr lang="en-US" sz="900" dirty="0" err="1">
                    <a:solidFill>
                      <a:schemeClr val="tx1"/>
                    </a:solidFill>
                  </a:rPr>
                  <a:t>yz</a:t>
                </a:r>
                <a:r>
                  <a:rPr lang="en-US" sz="900" dirty="0">
                    <a:solidFill>
                      <a:schemeClr val="tx1"/>
                    </a:solidFill>
                  </a:rPr>
                  <a:t>, </a:t>
                </a:r>
                <a:r>
                  <a:rPr lang="en-US" sz="900" dirty="0" err="1">
                    <a:solidFill>
                      <a:schemeClr val="tx1"/>
                    </a:solidFill>
                  </a:rPr>
                  <a:t>xz</a:t>
                </a:r>
                <a:r>
                  <a:rPr lang="en-US" sz="900" dirty="0">
                    <a:solidFill>
                      <a:schemeClr val="tx1"/>
                    </a:solidFill>
                  </a:rPr>
                  <a:t>, </a:t>
                </a:r>
                <a:r>
                  <a:rPr lang="en-US" sz="900" dirty="0" err="1">
                    <a:solidFill>
                      <a:schemeClr val="tx1"/>
                    </a:solidFill>
                  </a:rPr>
                  <a:t>xt</a:t>
                </a:r>
                <a:r>
                  <a:rPr lang="en-US" sz="900" dirty="0">
                    <a:solidFill>
                      <a:schemeClr val="tx1"/>
                    </a:solidFill>
                  </a:rPr>
                  <a:t>, </a:t>
                </a:r>
                <a:r>
                  <a:rPr lang="en-US" sz="900" dirty="0" err="1">
                    <a:solidFill>
                      <a:schemeClr val="tx1"/>
                    </a:solidFill>
                  </a:rPr>
                  <a:t>yt</a:t>
                </a:r>
                <a:r>
                  <a:rPr lang="en-US" sz="900" dirty="0">
                    <a:solidFill>
                      <a:schemeClr val="tx1"/>
                    </a:solidFill>
                  </a:rPr>
                  <a:t>, </a:t>
                </a:r>
                <a:r>
                  <a:rPr lang="en-US" sz="900" dirty="0" err="1">
                    <a:solidFill>
                      <a:schemeClr val="tx1"/>
                    </a:solidFill>
                  </a:rPr>
                  <a:t>zt</a:t>
                </a:r>
                <a:endParaRPr lang="en-US" sz="900" dirty="0">
                  <a:solidFill>
                    <a:schemeClr val="tx1"/>
                  </a:solidFill>
                </a:endParaRPr>
              </a:p>
              <a:p>
                <a:pPr lvl="1"/>
                <a:r>
                  <a:rPr lang="en-US" sz="900" dirty="0" err="1">
                    <a:solidFill>
                      <a:schemeClr val="tx1"/>
                    </a:solidFill>
                  </a:rPr>
                  <a:t>NeRF</a:t>
                </a:r>
                <a:r>
                  <a:rPr lang="en-US" sz="900" dirty="0">
                    <a:solidFill>
                      <a:schemeClr val="tx1"/>
                    </a:solidFill>
                  </a:rPr>
                  <a:t> predicts </a:t>
                </a:r>
                <a:r>
                  <a:rPr lang="en-US" sz="900" dirty="0" err="1">
                    <a:solidFill>
                      <a:schemeClr val="tx1"/>
                    </a:solidFill>
                  </a:rPr>
                  <a:t>rgb</a:t>
                </a:r>
                <a:r>
                  <a:rPr lang="en-US" sz="900" dirty="0">
                    <a:solidFill>
                      <a:schemeClr val="tx1"/>
                    </a:solidFill>
                  </a:rPr>
                  <a:t> &amp; density given </a:t>
                </a:r>
                <a:r>
                  <a:rPr lang="en-US" sz="900" dirty="0" err="1">
                    <a:solidFill>
                      <a:schemeClr val="tx1"/>
                    </a:solidFill>
                  </a:rPr>
                  <a:t>x,y,z,t,d</a:t>
                </a:r>
                <a:r>
                  <a:rPr lang="en-US" sz="900" dirty="0">
                    <a:solidFill>
                      <a:schemeClr val="tx1"/>
                    </a:solidFill>
                  </a:rPr>
                  <a:t> (viewing direction)</a:t>
                </a:r>
              </a:p>
              <a:p>
                <a:pPr lvl="1"/>
                <a:r>
                  <a:rPr lang="en-US" sz="900" dirty="0">
                    <a:solidFill>
                      <a:schemeClr val="tx1"/>
                    </a:solidFill>
                  </a:rPr>
                  <a:t>Needs a </a:t>
                </a:r>
                <a:r>
                  <a:rPr lang="en-US" sz="900" dirty="0" err="1">
                    <a:solidFill>
                      <a:schemeClr val="tx1"/>
                    </a:solidFill>
                  </a:rPr>
                  <a:t>multiview</a:t>
                </a:r>
                <a:r>
                  <a:rPr lang="en-US" sz="900" dirty="0">
                    <a:solidFill>
                      <a:schemeClr val="tx1"/>
                    </a:solidFill>
                  </a:rPr>
                  <a:t> dynamic video dataset as supervision (Multiview video, multiple cameras capturing a scene over time)</a:t>
                </a:r>
              </a:p>
              <a:p>
                <a:pPr lvl="1"/>
                <a:r>
                  <a:rPr lang="en-US" sz="900" dirty="0">
                    <a:solidFill>
                      <a:schemeClr val="tx1"/>
                    </a:solidFill>
                  </a:rPr>
                  <a:t>A 4D point (</a:t>
                </a:r>
                <a:r>
                  <a:rPr lang="en-US" sz="900" dirty="0" err="1">
                    <a:solidFill>
                      <a:schemeClr val="tx1"/>
                    </a:solidFill>
                  </a:rPr>
                  <a:t>x,y,z,t</a:t>
                </a:r>
                <a:r>
                  <a:rPr lang="en-US" sz="900" dirty="0">
                    <a:solidFill>
                      <a:schemeClr val="tx1"/>
                    </a:solidFill>
                  </a:rPr>
                  <a:t>) is projected onto all 6 planes; features bilinearly interpolated and multiplied (Hadamard product)</a:t>
                </a:r>
              </a:p>
              <a:p>
                <a:pPr lvl="1"/>
                <a:r>
                  <a:rPr lang="en-US" sz="900" dirty="0">
                    <a:solidFill>
                      <a:schemeClr val="tx1"/>
                    </a:solidFill>
                  </a:rPr>
                  <a:t>This is done repeatedly through volumetric ray rendering &amp; then supervised with photometric loss</a:t>
                </a:r>
              </a:p>
              <a:p>
                <a:pPr lvl="1"/>
                <a:r>
                  <a:rPr lang="en-US" sz="900" dirty="0">
                    <a:solidFill>
                      <a:schemeClr val="tx1"/>
                    </a:solidFill>
                  </a:rPr>
                  <a:t>K-plane formulation allows for regularizing in certain dimensions (</a:t>
                </a:r>
                <a:r>
                  <a:rPr lang="en-US" sz="900" dirty="0" err="1">
                    <a:solidFill>
                      <a:schemeClr val="tx1"/>
                    </a:solidFill>
                  </a:rPr>
                  <a:t>eg</a:t>
                </a:r>
                <a:r>
                  <a:rPr lang="en-US" sz="900" dirty="0">
                    <a:solidFill>
                      <a:schemeClr val="tx1"/>
                    </a:solidFill>
                  </a:rPr>
                  <a:t> Laplacian smoothness in time)</a:t>
                </a:r>
              </a:p>
              <a:p>
                <a:pPr lvl="1"/>
                <a:endParaRPr lang="en-US" sz="900" dirty="0">
                  <a:solidFill>
                    <a:schemeClr val="tx1"/>
                  </a:solidFill>
                </a:endParaRPr>
              </a:p>
              <a:p>
                <a:endParaRPr lang="en-US" sz="900" dirty="0">
                  <a:solidFill>
                    <a:schemeClr val="tx1"/>
                  </a:solidFill>
                </a:endParaRPr>
              </a:p>
            </p:txBody>
          </p:sp>
        </mc:Choice>
        <mc:Fallback xmlns="">
          <p:sp>
            <p:nvSpPr>
              <p:cNvPr id="3" name="Content Placeholder 2">
                <a:extLst>
                  <a:ext uri="{FF2B5EF4-FFF2-40B4-BE49-F238E27FC236}">
                    <a16:creationId xmlns:a16="http://schemas.microsoft.com/office/drawing/2014/main" id="{465E831B-2A6C-C2E8-A46E-71423A10D3D4}"/>
                  </a:ext>
                </a:extLst>
              </p:cNvPr>
              <p:cNvSpPr>
                <a:spLocks noGrp="1" noRot="1" noChangeAspect="1" noMove="1" noResize="1" noEditPoints="1" noAdjustHandles="1" noChangeArrowheads="1" noChangeShapeType="1" noTextEdit="1"/>
              </p:cNvSpPr>
              <p:nvPr>
                <p:ph idx="1"/>
              </p:nvPr>
            </p:nvSpPr>
            <p:spPr>
              <a:xfrm>
                <a:off x="-179550" y="367819"/>
                <a:ext cx="5755804" cy="3263504"/>
              </a:xfrm>
              <a:blipFill>
                <a:blip r:embed="rId2"/>
                <a:stretch>
                  <a:fillRect t="-2052" b="-2164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C23D7DD-8562-09F1-61AD-3946B6ADD97D}"/>
              </a:ext>
            </a:extLst>
          </p:cNvPr>
          <p:cNvPicPr>
            <a:picLocks noChangeAspect="1"/>
          </p:cNvPicPr>
          <p:nvPr/>
        </p:nvPicPr>
        <p:blipFill>
          <a:blip r:embed="rId3"/>
          <a:stretch>
            <a:fillRect/>
          </a:stretch>
        </p:blipFill>
        <p:spPr>
          <a:xfrm>
            <a:off x="5633955" y="121569"/>
            <a:ext cx="3409461" cy="3144902"/>
          </a:xfrm>
          <a:prstGeom prst="rect">
            <a:avLst/>
          </a:prstGeom>
          <a:ln>
            <a:solidFill>
              <a:schemeClr val="tx1"/>
            </a:solidFill>
          </a:ln>
        </p:spPr>
      </p:pic>
      <p:pic>
        <p:nvPicPr>
          <p:cNvPr id="7" name="Picture 6" descr="A person cooking in a kitchen&#10;&#10;AI-generated content may be incorrect.">
            <a:extLst>
              <a:ext uri="{FF2B5EF4-FFF2-40B4-BE49-F238E27FC236}">
                <a16:creationId xmlns:a16="http://schemas.microsoft.com/office/drawing/2014/main" id="{5AF23EA2-82A0-8DC2-D7F7-2ADD32D46D0C}"/>
              </a:ext>
            </a:extLst>
          </p:cNvPr>
          <p:cNvPicPr>
            <a:picLocks noChangeAspect="1"/>
          </p:cNvPicPr>
          <p:nvPr/>
        </p:nvPicPr>
        <p:blipFill>
          <a:blip r:embed="rId4"/>
          <a:stretch>
            <a:fillRect/>
          </a:stretch>
        </p:blipFill>
        <p:spPr>
          <a:xfrm>
            <a:off x="6781360" y="3376594"/>
            <a:ext cx="2262056" cy="1696542"/>
          </a:xfrm>
          <a:prstGeom prst="rect">
            <a:avLst/>
          </a:prstGeom>
        </p:spPr>
      </p:pic>
      <p:pic>
        <p:nvPicPr>
          <p:cNvPr id="9" name="Picture 8">
            <a:extLst>
              <a:ext uri="{FF2B5EF4-FFF2-40B4-BE49-F238E27FC236}">
                <a16:creationId xmlns:a16="http://schemas.microsoft.com/office/drawing/2014/main" id="{E98431A2-A485-259F-5F3F-CF804A156B8D}"/>
              </a:ext>
            </a:extLst>
          </p:cNvPr>
          <p:cNvPicPr>
            <a:picLocks noChangeAspect="1"/>
          </p:cNvPicPr>
          <p:nvPr/>
        </p:nvPicPr>
        <p:blipFill>
          <a:blip r:embed="rId5"/>
          <a:stretch>
            <a:fillRect/>
          </a:stretch>
        </p:blipFill>
        <p:spPr>
          <a:xfrm>
            <a:off x="5576254" y="3376594"/>
            <a:ext cx="1170874" cy="1728696"/>
          </a:xfrm>
          <a:prstGeom prst="rect">
            <a:avLst/>
          </a:prstGeom>
          <a:ln>
            <a:solidFill>
              <a:schemeClr val="tx1"/>
            </a:solidFill>
          </a:ln>
        </p:spPr>
      </p:pic>
      <p:sp>
        <p:nvSpPr>
          <p:cNvPr id="4" name="Slide Number Placeholder 3">
            <a:extLst>
              <a:ext uri="{FF2B5EF4-FFF2-40B4-BE49-F238E27FC236}">
                <a16:creationId xmlns:a16="http://schemas.microsoft.com/office/drawing/2014/main" id="{750ACE59-96BA-2E2D-28B0-6DF78053E8B1}"/>
              </a:ext>
            </a:extLst>
          </p:cNvPr>
          <p:cNvSpPr>
            <a:spLocks noGrp="1"/>
          </p:cNvSpPr>
          <p:nvPr>
            <p:ph type="sldNum" sz="quarter" idx="12"/>
          </p:nvPr>
        </p:nvSpPr>
        <p:spPr/>
        <p:txBody>
          <a:bodyPr/>
          <a:lstStyle/>
          <a:p>
            <a:fld id="{13FA7114-A053-4D77-83D8-BB2B688B3169}" type="slidenum">
              <a:rPr lang="en-US" smtClean="0"/>
              <a:t>81</a:t>
            </a:fld>
            <a:endParaRPr lang="en-US"/>
          </a:p>
        </p:txBody>
      </p:sp>
    </p:spTree>
    <p:extLst>
      <p:ext uri="{BB962C8B-B14F-4D97-AF65-F5344CB8AC3E}">
        <p14:creationId xmlns:p14="http://schemas.microsoft.com/office/powerpoint/2010/main" val="37154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B7762-E383-1FE2-0BD8-3E294C076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84E25-F92A-A5C4-C80C-3D745147A155}"/>
              </a:ext>
            </a:extLst>
          </p:cNvPr>
          <p:cNvSpPr>
            <a:spLocks noGrp="1"/>
          </p:cNvSpPr>
          <p:nvPr>
            <p:ph type="title"/>
          </p:nvPr>
        </p:nvSpPr>
        <p:spPr>
          <a:xfrm>
            <a:off x="0" y="-48482"/>
            <a:ext cx="7687818" cy="559260"/>
          </a:xfrm>
        </p:spPr>
        <p:txBody>
          <a:bodyPr>
            <a:normAutofit/>
          </a:bodyPr>
          <a:lstStyle/>
          <a:p>
            <a:r>
              <a:rPr lang="en-US" sz="1400" u="sng" dirty="0"/>
              <a:t>How are 4D Gaussian Splats formulated &amp; optimized?</a:t>
            </a:r>
          </a:p>
        </p:txBody>
      </p:sp>
      <p:sp>
        <p:nvSpPr>
          <p:cNvPr id="3" name="Content Placeholder 2">
            <a:extLst>
              <a:ext uri="{FF2B5EF4-FFF2-40B4-BE49-F238E27FC236}">
                <a16:creationId xmlns:a16="http://schemas.microsoft.com/office/drawing/2014/main" id="{5976379F-0AA9-E6F2-47D8-B0A56EB1DCB2}"/>
              </a:ext>
            </a:extLst>
          </p:cNvPr>
          <p:cNvSpPr>
            <a:spLocks noGrp="1"/>
          </p:cNvSpPr>
          <p:nvPr>
            <p:ph idx="1"/>
          </p:nvPr>
        </p:nvSpPr>
        <p:spPr>
          <a:xfrm>
            <a:off x="100584" y="436530"/>
            <a:ext cx="4545414" cy="4605883"/>
          </a:xfrm>
        </p:spPr>
        <p:txBody>
          <a:bodyPr>
            <a:normAutofit/>
          </a:bodyPr>
          <a:lstStyle/>
          <a:p>
            <a:r>
              <a:rPr lang="en-US" sz="1000" dirty="0">
                <a:solidFill>
                  <a:schemeClr val="tx1"/>
                </a:solidFill>
              </a:rPr>
              <a:t>Introduces a deformation field that warps a canonical, initial set of 3D gaussians over time</a:t>
            </a:r>
          </a:p>
          <a:p>
            <a:r>
              <a:rPr lang="en-US" sz="1000" dirty="0">
                <a:solidFill>
                  <a:schemeClr val="tx1"/>
                </a:solidFill>
              </a:rPr>
              <a:t>First stage: a fixed set of initial gaussians are learned (</a:t>
            </a:r>
            <a:r>
              <a:rPr lang="en-US" sz="1000" dirty="0" err="1">
                <a:solidFill>
                  <a:schemeClr val="tx1"/>
                </a:solidFill>
              </a:rPr>
              <a:t>eg</a:t>
            </a:r>
            <a:r>
              <a:rPr lang="en-US" sz="1000" dirty="0">
                <a:solidFill>
                  <a:schemeClr val="tx1"/>
                </a:solidFill>
              </a:rPr>
              <a:t> over the first few frames)</a:t>
            </a:r>
          </a:p>
          <a:p>
            <a:r>
              <a:rPr lang="en-US" sz="1000" dirty="0">
                <a:solidFill>
                  <a:schemeClr val="tx1"/>
                </a:solidFill>
              </a:rPr>
              <a:t>Second stage: Learn gaussian deformation field network</a:t>
            </a:r>
          </a:p>
          <a:p>
            <a:pPr lvl="1"/>
            <a:r>
              <a:rPr lang="en-US" sz="1000" dirty="0">
                <a:solidFill>
                  <a:schemeClr val="tx1"/>
                </a:solidFill>
              </a:rPr>
              <a:t>Hex-plane based, where 6 multi-resolution voxel planes are learned and fed into MLP to regress time-dependent changes on the canonical gaussians</a:t>
            </a:r>
          </a:p>
          <a:p>
            <a:pPr lvl="1"/>
            <a:r>
              <a:rPr lang="en-US" sz="1000" dirty="0">
                <a:solidFill>
                  <a:schemeClr val="tx1"/>
                </a:solidFill>
              </a:rPr>
              <a:t>Changes include position, rotation, scale, and optionally alpha &amp; color</a:t>
            </a:r>
          </a:p>
          <a:p>
            <a:pPr lvl="1"/>
            <a:r>
              <a:rPr lang="en-US" sz="1000" dirty="0">
                <a:solidFill>
                  <a:schemeClr val="tx1"/>
                </a:solidFill>
              </a:rPr>
              <a:t>Deformed gaussians </a:t>
            </a:r>
            <a:r>
              <a:rPr lang="en-US" sz="1000" dirty="0" err="1">
                <a:solidFill>
                  <a:schemeClr val="tx1"/>
                </a:solidFill>
              </a:rPr>
              <a:t>differentiably</a:t>
            </a:r>
            <a:r>
              <a:rPr lang="en-US" sz="1000" dirty="0">
                <a:solidFill>
                  <a:schemeClr val="tx1"/>
                </a:solidFill>
              </a:rPr>
              <a:t> splatted &amp; supervised using photometric loss</a:t>
            </a:r>
          </a:p>
          <a:p>
            <a:r>
              <a:rPr lang="en-US" sz="1000" dirty="0">
                <a:solidFill>
                  <a:schemeClr val="tx1"/>
                </a:solidFill>
              </a:rPr>
              <a:t>Two kinds of data setup, requiring camera poses</a:t>
            </a:r>
          </a:p>
          <a:p>
            <a:pPr lvl="1"/>
            <a:r>
              <a:rPr lang="en-US" sz="1000" dirty="0">
                <a:solidFill>
                  <a:schemeClr val="tx1"/>
                </a:solidFill>
              </a:rPr>
              <a:t>Multiple cameras capturing the same scene simultaneously from different viewpoints -- preferred</a:t>
            </a:r>
          </a:p>
          <a:p>
            <a:pPr lvl="1"/>
            <a:r>
              <a:rPr lang="en-US" sz="1000" dirty="0">
                <a:solidFill>
                  <a:schemeClr val="tx1"/>
                </a:solidFill>
              </a:rPr>
              <a:t>Monocular video (single camera) – more challenging</a:t>
            </a:r>
          </a:p>
          <a:p>
            <a:pPr lvl="1"/>
            <a:endParaRPr lang="en-US" sz="1000" dirty="0">
              <a:solidFill>
                <a:schemeClr val="tx1"/>
              </a:solidFill>
            </a:endParaRPr>
          </a:p>
          <a:p>
            <a:pPr lvl="1"/>
            <a:endParaRPr lang="en-US" sz="1000" dirty="0">
              <a:solidFill>
                <a:schemeClr val="tx1"/>
              </a:solidFill>
            </a:endParaRPr>
          </a:p>
          <a:p>
            <a:endParaRPr lang="en-US" sz="1000" dirty="0">
              <a:solidFill>
                <a:schemeClr val="tx1"/>
              </a:solidFill>
            </a:endParaRPr>
          </a:p>
        </p:txBody>
      </p:sp>
      <p:pic>
        <p:nvPicPr>
          <p:cNvPr id="5" name="Picture 4">
            <a:extLst>
              <a:ext uri="{FF2B5EF4-FFF2-40B4-BE49-F238E27FC236}">
                <a16:creationId xmlns:a16="http://schemas.microsoft.com/office/drawing/2014/main" id="{FDEAD4CE-E299-CDFE-BBFD-DB43C75619FE}"/>
              </a:ext>
            </a:extLst>
          </p:cNvPr>
          <p:cNvPicPr>
            <a:picLocks noChangeAspect="1"/>
          </p:cNvPicPr>
          <p:nvPr/>
        </p:nvPicPr>
        <p:blipFill>
          <a:blip r:embed="rId2"/>
          <a:stretch>
            <a:fillRect/>
          </a:stretch>
        </p:blipFill>
        <p:spPr>
          <a:xfrm>
            <a:off x="4797752" y="81729"/>
            <a:ext cx="4257348" cy="1828123"/>
          </a:xfrm>
          <a:prstGeom prst="rect">
            <a:avLst/>
          </a:prstGeom>
          <a:ln>
            <a:solidFill>
              <a:schemeClr val="tx1"/>
            </a:solidFill>
          </a:ln>
        </p:spPr>
      </p:pic>
      <p:pic>
        <p:nvPicPr>
          <p:cNvPr id="7" name="Picture 6" descr="A blurry image of a person's face&#10;&#10;AI-generated content may be incorrect.">
            <a:extLst>
              <a:ext uri="{FF2B5EF4-FFF2-40B4-BE49-F238E27FC236}">
                <a16:creationId xmlns:a16="http://schemas.microsoft.com/office/drawing/2014/main" id="{C5AC0433-E9FB-3E64-C12C-D7405F2BE774}"/>
              </a:ext>
            </a:extLst>
          </p:cNvPr>
          <p:cNvPicPr>
            <a:picLocks noChangeAspect="1"/>
          </p:cNvPicPr>
          <p:nvPr/>
        </p:nvPicPr>
        <p:blipFill>
          <a:blip r:embed="rId3"/>
          <a:stretch>
            <a:fillRect/>
          </a:stretch>
        </p:blipFill>
        <p:spPr>
          <a:xfrm>
            <a:off x="4797750" y="2019071"/>
            <a:ext cx="4257349" cy="1614245"/>
          </a:xfrm>
          <a:prstGeom prst="rect">
            <a:avLst/>
          </a:prstGeom>
        </p:spPr>
      </p:pic>
      <p:sp>
        <p:nvSpPr>
          <p:cNvPr id="4" name="Slide Number Placeholder 3">
            <a:extLst>
              <a:ext uri="{FF2B5EF4-FFF2-40B4-BE49-F238E27FC236}">
                <a16:creationId xmlns:a16="http://schemas.microsoft.com/office/drawing/2014/main" id="{EBB0E243-C0AF-2776-085C-15FEBA841E1B}"/>
              </a:ext>
            </a:extLst>
          </p:cNvPr>
          <p:cNvSpPr>
            <a:spLocks noGrp="1"/>
          </p:cNvSpPr>
          <p:nvPr>
            <p:ph type="sldNum" sz="quarter" idx="12"/>
          </p:nvPr>
        </p:nvSpPr>
        <p:spPr/>
        <p:txBody>
          <a:bodyPr/>
          <a:lstStyle/>
          <a:p>
            <a:fld id="{13FA7114-A053-4D77-83D8-BB2B688B3169}" type="slidenum">
              <a:rPr lang="en-US" smtClean="0"/>
              <a:t>82</a:t>
            </a:fld>
            <a:endParaRPr lang="en-US"/>
          </a:p>
        </p:txBody>
      </p:sp>
    </p:spTree>
    <p:extLst>
      <p:ext uri="{BB962C8B-B14F-4D97-AF65-F5344CB8AC3E}">
        <p14:creationId xmlns:p14="http://schemas.microsoft.com/office/powerpoint/2010/main" val="289304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8745B-D721-1DF8-99B8-D6C62D2A3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F2A68-F50A-7A16-B302-F6674D796894}"/>
              </a:ext>
            </a:extLst>
          </p:cNvPr>
          <p:cNvSpPr>
            <a:spLocks noGrp="1"/>
          </p:cNvSpPr>
          <p:nvPr>
            <p:ph type="title"/>
          </p:nvPr>
        </p:nvSpPr>
        <p:spPr>
          <a:xfrm>
            <a:off x="0" y="-48482"/>
            <a:ext cx="7687818" cy="559260"/>
          </a:xfrm>
        </p:spPr>
        <p:txBody>
          <a:bodyPr>
            <a:normAutofit/>
          </a:bodyPr>
          <a:lstStyle/>
          <a:p>
            <a:r>
              <a:rPr lang="en-US" sz="1400" u="sng" dirty="0"/>
              <a:t>How does LRM work?</a:t>
            </a:r>
          </a:p>
        </p:txBody>
      </p:sp>
      <p:sp>
        <p:nvSpPr>
          <p:cNvPr id="3" name="Content Placeholder 2">
            <a:extLst>
              <a:ext uri="{FF2B5EF4-FFF2-40B4-BE49-F238E27FC236}">
                <a16:creationId xmlns:a16="http://schemas.microsoft.com/office/drawing/2014/main" id="{465E831B-2A6C-C2E8-A46E-71423A10D3D4}"/>
              </a:ext>
            </a:extLst>
          </p:cNvPr>
          <p:cNvSpPr>
            <a:spLocks noGrp="1"/>
          </p:cNvSpPr>
          <p:nvPr>
            <p:ph idx="1"/>
          </p:nvPr>
        </p:nvSpPr>
        <p:spPr>
          <a:xfrm>
            <a:off x="-100267" y="288536"/>
            <a:ext cx="8954516" cy="3263504"/>
          </a:xfrm>
        </p:spPr>
        <p:txBody>
          <a:bodyPr>
            <a:normAutofit/>
          </a:bodyPr>
          <a:lstStyle/>
          <a:p>
            <a:r>
              <a:rPr lang="en-US" sz="900" dirty="0">
                <a:solidFill>
                  <a:schemeClr val="tx1"/>
                </a:solidFill>
              </a:rPr>
              <a:t>Single-view 3D reconstruction at scale</a:t>
            </a:r>
          </a:p>
          <a:p>
            <a:pPr lvl="1"/>
            <a:r>
              <a:rPr lang="en-US" sz="900" dirty="0">
                <a:solidFill>
                  <a:schemeClr val="tx1"/>
                </a:solidFill>
              </a:rPr>
              <a:t>Trained end-to-end on a million 3D models, mix of real &amp; synthetic data</a:t>
            </a:r>
          </a:p>
          <a:p>
            <a:r>
              <a:rPr lang="en-US" sz="900" dirty="0">
                <a:solidFill>
                  <a:schemeClr val="tx1"/>
                </a:solidFill>
              </a:rPr>
              <a:t>Three main steps:</a:t>
            </a:r>
          </a:p>
          <a:p>
            <a:pPr lvl="1"/>
            <a:r>
              <a:rPr lang="en-US" sz="900" b="1" dirty="0">
                <a:solidFill>
                  <a:schemeClr val="tx1"/>
                </a:solidFill>
              </a:rPr>
              <a:t>Pre-trained DINO </a:t>
            </a:r>
            <a:r>
              <a:rPr lang="en-US" sz="900" b="1" dirty="0" err="1">
                <a:solidFill>
                  <a:schemeClr val="tx1"/>
                </a:solidFill>
              </a:rPr>
              <a:t>ViT</a:t>
            </a:r>
            <a:r>
              <a:rPr lang="en-US" sz="900" b="1" dirty="0">
                <a:solidFill>
                  <a:schemeClr val="tx1"/>
                </a:solidFill>
              </a:rPr>
              <a:t> </a:t>
            </a:r>
            <a:r>
              <a:rPr lang="en-US" sz="900" dirty="0">
                <a:solidFill>
                  <a:schemeClr val="tx1"/>
                </a:solidFill>
              </a:rPr>
              <a:t>processes images into patches</a:t>
            </a:r>
          </a:p>
          <a:p>
            <a:pPr lvl="1"/>
            <a:r>
              <a:rPr lang="en-US" sz="900" b="1" dirty="0">
                <a:solidFill>
                  <a:schemeClr val="tx1"/>
                </a:solidFill>
              </a:rPr>
              <a:t>Image-To-Triplane decoder </a:t>
            </a:r>
            <a:r>
              <a:rPr lang="en-US" sz="900" dirty="0">
                <a:solidFill>
                  <a:schemeClr val="tx1"/>
                </a:solidFill>
              </a:rPr>
              <a:t>converts 2D features into a triplane representation using cross-attention &amp; camera-conditioned modulation using </a:t>
            </a:r>
            <a:r>
              <a:rPr lang="en-US" sz="900" dirty="0" err="1">
                <a:solidFill>
                  <a:schemeClr val="tx1"/>
                </a:solidFill>
              </a:rPr>
              <a:t>extrinsics</a:t>
            </a:r>
            <a:r>
              <a:rPr lang="en-US" sz="900" dirty="0">
                <a:solidFill>
                  <a:schemeClr val="tx1"/>
                </a:solidFill>
              </a:rPr>
              <a:t> &amp; intrinsics</a:t>
            </a:r>
          </a:p>
          <a:p>
            <a:pPr lvl="1"/>
            <a:r>
              <a:rPr lang="en-US" sz="900" b="1" dirty="0">
                <a:solidFill>
                  <a:schemeClr val="tx1"/>
                </a:solidFill>
              </a:rPr>
              <a:t>Triplane </a:t>
            </a:r>
            <a:r>
              <a:rPr lang="en-US" sz="900" b="1" dirty="0" err="1">
                <a:solidFill>
                  <a:schemeClr val="tx1"/>
                </a:solidFill>
              </a:rPr>
              <a:t>NerF</a:t>
            </a:r>
            <a:r>
              <a:rPr lang="en-US" sz="900" dirty="0">
                <a:solidFill>
                  <a:schemeClr val="tx1"/>
                </a:solidFill>
              </a:rPr>
              <a:t>: MLP predicts RGB &amp; density from queried triplane features. Random novel views rendered from this and supervised using RGB loss</a:t>
            </a:r>
          </a:p>
          <a:p>
            <a:r>
              <a:rPr lang="en-US" sz="900" dirty="0">
                <a:solidFill>
                  <a:schemeClr val="tx1"/>
                </a:solidFill>
              </a:rPr>
              <a:t>Training feeds in camera embedded features (from intrinsics/</a:t>
            </a:r>
            <a:r>
              <a:rPr lang="en-US" sz="900" dirty="0" err="1">
                <a:solidFill>
                  <a:schemeClr val="tx1"/>
                </a:solidFill>
              </a:rPr>
              <a:t>extrinsics</a:t>
            </a:r>
            <a:r>
              <a:rPr lang="en-US" sz="900" dirty="0">
                <a:solidFill>
                  <a:schemeClr val="tx1"/>
                </a:solidFill>
              </a:rPr>
              <a:t>); at test time, we feed a fixed vector</a:t>
            </a:r>
          </a:p>
          <a:p>
            <a:pPr lvl="1"/>
            <a:r>
              <a:rPr lang="en-US" sz="900" dirty="0">
                <a:solidFill>
                  <a:schemeClr val="tx1"/>
                </a:solidFill>
              </a:rPr>
              <a:t>Feeding this in during training led to better convergence</a:t>
            </a:r>
          </a:p>
          <a:p>
            <a:pPr lvl="1"/>
            <a:r>
              <a:rPr lang="en-US" sz="900" dirty="0">
                <a:solidFill>
                  <a:schemeClr val="tx1"/>
                </a:solidFill>
              </a:rPr>
              <a:t>A trade-off; sometimes leads to degradation in performance</a:t>
            </a:r>
          </a:p>
          <a:p>
            <a:endParaRPr lang="en-US" sz="900" dirty="0">
              <a:solidFill>
                <a:schemeClr val="tx1"/>
              </a:solidFill>
            </a:endParaRPr>
          </a:p>
          <a:p>
            <a:endParaRPr lang="en-US" sz="900" dirty="0">
              <a:solidFill>
                <a:schemeClr val="tx1"/>
              </a:solidFill>
            </a:endParaRPr>
          </a:p>
          <a:p>
            <a:endParaRPr lang="en-US" sz="900" dirty="0">
              <a:solidFill>
                <a:schemeClr val="tx1"/>
              </a:solidFill>
            </a:endParaRPr>
          </a:p>
        </p:txBody>
      </p:sp>
      <p:pic>
        <p:nvPicPr>
          <p:cNvPr id="5" name="Picture 4">
            <a:extLst>
              <a:ext uri="{FF2B5EF4-FFF2-40B4-BE49-F238E27FC236}">
                <a16:creationId xmlns:a16="http://schemas.microsoft.com/office/drawing/2014/main" id="{5BD2BD6D-AC5B-2D23-EACE-3062E98E4031}"/>
              </a:ext>
            </a:extLst>
          </p:cNvPr>
          <p:cNvPicPr>
            <a:picLocks noChangeAspect="1"/>
          </p:cNvPicPr>
          <p:nvPr/>
        </p:nvPicPr>
        <p:blipFill>
          <a:blip r:embed="rId2"/>
          <a:srcRect b="29456"/>
          <a:stretch>
            <a:fillRect/>
          </a:stretch>
        </p:blipFill>
        <p:spPr>
          <a:xfrm>
            <a:off x="4450432" y="2711511"/>
            <a:ext cx="4604668" cy="2383759"/>
          </a:xfrm>
          <a:prstGeom prst="rect">
            <a:avLst/>
          </a:prstGeom>
          <a:ln>
            <a:solidFill>
              <a:schemeClr val="tx1"/>
            </a:solidFill>
          </a:ln>
        </p:spPr>
      </p:pic>
      <p:sp>
        <p:nvSpPr>
          <p:cNvPr id="4" name="Slide Number Placeholder 3">
            <a:extLst>
              <a:ext uri="{FF2B5EF4-FFF2-40B4-BE49-F238E27FC236}">
                <a16:creationId xmlns:a16="http://schemas.microsoft.com/office/drawing/2014/main" id="{351F62DF-F266-DD23-0174-72F41D23AFE3}"/>
              </a:ext>
            </a:extLst>
          </p:cNvPr>
          <p:cNvSpPr>
            <a:spLocks noGrp="1"/>
          </p:cNvSpPr>
          <p:nvPr>
            <p:ph type="sldNum" sz="quarter" idx="12"/>
          </p:nvPr>
        </p:nvSpPr>
        <p:spPr/>
        <p:txBody>
          <a:bodyPr/>
          <a:lstStyle/>
          <a:p>
            <a:fld id="{13FA7114-A053-4D77-83D8-BB2B688B3169}" type="slidenum">
              <a:rPr lang="en-US" smtClean="0"/>
              <a:t>83</a:t>
            </a:fld>
            <a:endParaRPr lang="en-US"/>
          </a:p>
        </p:txBody>
      </p:sp>
    </p:spTree>
    <p:extLst>
      <p:ext uri="{BB962C8B-B14F-4D97-AF65-F5344CB8AC3E}">
        <p14:creationId xmlns:p14="http://schemas.microsoft.com/office/powerpoint/2010/main" val="206848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FA71A-D89A-3C21-86FF-7B57F6AF48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2CD0E-4EE9-C272-5B3F-4F6C46A951B3}"/>
              </a:ext>
            </a:extLst>
          </p:cNvPr>
          <p:cNvSpPr>
            <a:spLocks noGrp="1"/>
          </p:cNvSpPr>
          <p:nvPr>
            <p:ph type="title"/>
          </p:nvPr>
        </p:nvSpPr>
        <p:spPr>
          <a:xfrm>
            <a:off x="0" y="-48482"/>
            <a:ext cx="7687818" cy="559260"/>
          </a:xfrm>
        </p:spPr>
        <p:txBody>
          <a:bodyPr>
            <a:normAutofit/>
          </a:bodyPr>
          <a:lstStyle/>
          <a:p>
            <a:r>
              <a:rPr lang="en-US" sz="1400" u="sng" dirty="0"/>
              <a:t>How does </a:t>
            </a:r>
            <a:r>
              <a:rPr lang="en-US" sz="1400" u="sng" dirty="0" err="1"/>
              <a:t>SDEdit</a:t>
            </a:r>
            <a:r>
              <a:rPr lang="en-US" sz="1400" u="sng" dirty="0"/>
              <a:t> work?</a:t>
            </a:r>
          </a:p>
        </p:txBody>
      </p:sp>
      <p:sp>
        <p:nvSpPr>
          <p:cNvPr id="3" name="Content Placeholder 2">
            <a:extLst>
              <a:ext uri="{FF2B5EF4-FFF2-40B4-BE49-F238E27FC236}">
                <a16:creationId xmlns:a16="http://schemas.microsoft.com/office/drawing/2014/main" id="{E3235A97-E3CD-9622-0EC8-0BCC31C3C3D1}"/>
              </a:ext>
            </a:extLst>
          </p:cNvPr>
          <p:cNvSpPr>
            <a:spLocks noGrp="1"/>
          </p:cNvSpPr>
          <p:nvPr>
            <p:ph idx="1"/>
          </p:nvPr>
        </p:nvSpPr>
        <p:spPr>
          <a:xfrm>
            <a:off x="-101221" y="231148"/>
            <a:ext cx="8954516" cy="1175561"/>
          </a:xfrm>
        </p:spPr>
        <p:txBody>
          <a:bodyPr>
            <a:noAutofit/>
          </a:bodyPr>
          <a:lstStyle/>
          <a:p>
            <a:r>
              <a:rPr lang="en-US" sz="1000" dirty="0">
                <a:solidFill>
                  <a:schemeClr val="tx1"/>
                </a:solidFill>
              </a:rPr>
              <a:t>Framework for guided image generation/editing, derived using the score-based continuous-time SDE formulation of diffusion</a:t>
            </a:r>
          </a:p>
          <a:p>
            <a:r>
              <a:rPr lang="en-US" sz="1000" dirty="0">
                <a:solidFill>
                  <a:schemeClr val="tx1"/>
                </a:solidFill>
              </a:rPr>
              <a:t>Can do stroke-based editing as well as style transfer</a:t>
            </a:r>
          </a:p>
          <a:p>
            <a:r>
              <a:rPr lang="en-US" sz="1000" dirty="0">
                <a:solidFill>
                  <a:schemeClr val="tx1"/>
                </a:solidFill>
              </a:rPr>
              <a:t>Method: by “hijacking”/exploiting the fact that diffusion models can be run from arbitrary noise levels (not just from pure noise), we can intentionally corrupt the guide and denoise towards a sample that lies both near the guide and on the natural image manifold</a:t>
            </a:r>
          </a:p>
          <a:p>
            <a:pPr lvl="1"/>
            <a:r>
              <a:rPr lang="en-US" sz="1000" dirty="0" err="1">
                <a:solidFill>
                  <a:schemeClr val="tx1"/>
                </a:solidFill>
              </a:rPr>
              <a:t>Eg</a:t>
            </a:r>
            <a:r>
              <a:rPr lang="en-US" sz="1000" dirty="0">
                <a:solidFill>
                  <a:schemeClr val="tx1"/>
                </a:solidFill>
              </a:rPr>
              <a:t>, the colors used in the stroke painting matters – influences types of objects generated</a:t>
            </a:r>
          </a:p>
          <a:p>
            <a:pPr lvl="1"/>
            <a:r>
              <a:rPr lang="en-US" sz="1000" dirty="0">
                <a:solidFill>
                  <a:schemeClr val="tx1"/>
                </a:solidFill>
              </a:rPr>
              <a:t>Similarly, for style transfer, we destroy low-frequency noise (style) but keep high-frequency noise (structure). Similar intuition to how diffusion models incrementally add details.</a:t>
            </a:r>
          </a:p>
          <a:p>
            <a:r>
              <a:rPr lang="en-US" sz="1000" dirty="0">
                <a:solidFill>
                  <a:schemeClr val="tx1"/>
                </a:solidFill>
              </a:rPr>
              <a:t>Uses a standard pretrained model &amp; does not change weights</a:t>
            </a:r>
          </a:p>
          <a:p>
            <a:endParaRPr lang="en-US" sz="1000" dirty="0">
              <a:solidFill>
                <a:schemeClr val="tx1"/>
              </a:solidFill>
            </a:endParaRPr>
          </a:p>
        </p:txBody>
      </p:sp>
      <p:pic>
        <p:nvPicPr>
          <p:cNvPr id="5" name="Picture 4">
            <a:extLst>
              <a:ext uri="{FF2B5EF4-FFF2-40B4-BE49-F238E27FC236}">
                <a16:creationId xmlns:a16="http://schemas.microsoft.com/office/drawing/2014/main" id="{244B95B2-7645-96D1-B85A-7EAE79577437}"/>
              </a:ext>
            </a:extLst>
          </p:cNvPr>
          <p:cNvPicPr>
            <a:picLocks noChangeAspect="1"/>
          </p:cNvPicPr>
          <p:nvPr/>
        </p:nvPicPr>
        <p:blipFill>
          <a:blip r:embed="rId2"/>
          <a:stretch>
            <a:fillRect/>
          </a:stretch>
        </p:blipFill>
        <p:spPr>
          <a:xfrm>
            <a:off x="1701947" y="2996102"/>
            <a:ext cx="7151348" cy="1974162"/>
          </a:xfrm>
          <a:prstGeom prst="rect">
            <a:avLst/>
          </a:prstGeom>
        </p:spPr>
      </p:pic>
      <p:pic>
        <p:nvPicPr>
          <p:cNvPr id="7" name="Picture 6">
            <a:extLst>
              <a:ext uri="{FF2B5EF4-FFF2-40B4-BE49-F238E27FC236}">
                <a16:creationId xmlns:a16="http://schemas.microsoft.com/office/drawing/2014/main" id="{E8501219-1F8A-ADE2-4B8E-8833FD95FA66}"/>
              </a:ext>
            </a:extLst>
          </p:cNvPr>
          <p:cNvPicPr>
            <a:picLocks noChangeAspect="1"/>
          </p:cNvPicPr>
          <p:nvPr/>
        </p:nvPicPr>
        <p:blipFill>
          <a:blip r:embed="rId3"/>
          <a:stretch>
            <a:fillRect/>
          </a:stretch>
        </p:blipFill>
        <p:spPr>
          <a:xfrm>
            <a:off x="5971695" y="2097105"/>
            <a:ext cx="2940716" cy="918653"/>
          </a:xfrm>
          <a:prstGeom prst="rect">
            <a:avLst/>
          </a:prstGeom>
        </p:spPr>
      </p:pic>
      <p:sp>
        <p:nvSpPr>
          <p:cNvPr id="4" name="Slide Number Placeholder 3">
            <a:extLst>
              <a:ext uri="{FF2B5EF4-FFF2-40B4-BE49-F238E27FC236}">
                <a16:creationId xmlns:a16="http://schemas.microsoft.com/office/drawing/2014/main" id="{29394C6E-FFC4-7870-077E-BD21D7FFF5D3}"/>
              </a:ext>
            </a:extLst>
          </p:cNvPr>
          <p:cNvSpPr>
            <a:spLocks noGrp="1"/>
          </p:cNvSpPr>
          <p:nvPr>
            <p:ph type="sldNum" sz="quarter" idx="12"/>
          </p:nvPr>
        </p:nvSpPr>
        <p:spPr/>
        <p:txBody>
          <a:bodyPr/>
          <a:lstStyle/>
          <a:p>
            <a:fld id="{13FA7114-A053-4D77-83D8-BB2B688B3169}" type="slidenum">
              <a:rPr lang="en-US" smtClean="0"/>
              <a:t>84</a:t>
            </a:fld>
            <a:endParaRPr lang="en-US"/>
          </a:p>
        </p:txBody>
      </p:sp>
    </p:spTree>
    <p:extLst>
      <p:ext uri="{BB962C8B-B14F-4D97-AF65-F5344CB8AC3E}">
        <p14:creationId xmlns:p14="http://schemas.microsoft.com/office/powerpoint/2010/main" val="305354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53DDF-E79F-73A7-DC91-167DD4A9E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7936E-A518-BB4D-4094-41902E7A1378}"/>
              </a:ext>
            </a:extLst>
          </p:cNvPr>
          <p:cNvSpPr>
            <a:spLocks noGrp="1"/>
          </p:cNvSpPr>
          <p:nvPr>
            <p:ph type="title"/>
          </p:nvPr>
        </p:nvSpPr>
        <p:spPr>
          <a:xfrm>
            <a:off x="-52856" y="-111904"/>
            <a:ext cx="7687818" cy="559260"/>
          </a:xfrm>
        </p:spPr>
        <p:txBody>
          <a:bodyPr>
            <a:normAutofit/>
          </a:bodyPr>
          <a:lstStyle/>
          <a:p>
            <a:r>
              <a:rPr lang="en-US" sz="1400" u="sng" dirty="0"/>
              <a:t>How does CAT4D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8656E9-FA59-CE78-7398-71867148C25D}"/>
                  </a:ext>
                </a:extLst>
              </p:cNvPr>
              <p:cNvSpPr>
                <a:spLocks noGrp="1"/>
              </p:cNvSpPr>
              <p:nvPr>
                <p:ph idx="1"/>
              </p:nvPr>
            </p:nvSpPr>
            <p:spPr>
              <a:xfrm>
                <a:off x="-199832" y="127061"/>
                <a:ext cx="6684518" cy="2206244"/>
              </a:xfrm>
            </p:spPr>
            <p:txBody>
              <a:bodyPr>
                <a:noAutofit/>
              </a:bodyPr>
              <a:lstStyle/>
              <a:p>
                <a:r>
                  <a:rPr lang="en-US" sz="700" dirty="0">
                    <a:solidFill>
                      <a:schemeClr val="tx1"/>
                    </a:solidFill>
                  </a:rPr>
                  <a:t>Given a monocular video (real or generated), generates a 4D gaussian using 3 steps:</a:t>
                </a:r>
              </a:p>
              <a:p>
                <a:r>
                  <a:rPr lang="en-US" sz="700" b="1" dirty="0">
                    <a:solidFill>
                      <a:schemeClr val="tx1"/>
                    </a:solidFill>
                  </a:rPr>
                  <a:t>Step 1: Multi-view Video Diffusion Model Training </a:t>
                </a:r>
                <a:r>
                  <a:rPr lang="en-US" sz="700" dirty="0">
                    <a:solidFill>
                      <a:schemeClr val="tx1"/>
                    </a:solidFill>
                  </a:rPr>
                  <a:t>(monocular video to multi-view videos)</a:t>
                </a:r>
                <a:endParaRPr lang="en-US" sz="700" b="1" dirty="0">
                  <a:solidFill>
                    <a:schemeClr val="tx1"/>
                  </a:solidFill>
                </a:endParaRPr>
              </a:p>
              <a:p>
                <a:pPr lvl="1"/>
                <a:r>
                  <a:rPr lang="en-US" sz="700" dirty="0">
                    <a:solidFill>
                      <a:schemeClr val="tx1"/>
                    </a:solidFill>
                  </a:rPr>
                  <a:t>Takes in </a:t>
                </a:r>
                <a14:m>
                  <m:oMath xmlns:m="http://schemas.openxmlformats.org/officeDocument/2006/math">
                    <m:r>
                      <a:rPr lang="en-US" sz="700" b="0" i="1" smtClean="0">
                        <a:solidFill>
                          <a:schemeClr val="tx1"/>
                        </a:solidFill>
                        <a:latin typeface="Cambria Math" panose="02040503050406030204" pitchFamily="18" charset="0"/>
                      </a:rPr>
                      <m:t>𝑀</m:t>
                    </m:r>
                  </m:oMath>
                </a14:m>
                <a:r>
                  <a:rPr lang="en-US" sz="700" dirty="0">
                    <a:solidFill>
                      <a:schemeClr val="tx1"/>
                    </a:solidFill>
                  </a:rPr>
                  <a:t> input conditional set of images </a:t>
                </a:r>
                <a14:m>
                  <m:oMath xmlns:m="http://schemas.openxmlformats.org/officeDocument/2006/math">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𝐼</m:t>
                        </m:r>
                      </m:e>
                      <m:sup>
                        <m:r>
                          <a:rPr lang="en-US" sz="700" b="0" i="1" smtClean="0">
                            <a:solidFill>
                              <a:schemeClr val="tx1"/>
                            </a:solidFill>
                            <a:latin typeface="Cambria Math" panose="02040503050406030204" pitchFamily="18" charset="0"/>
                          </a:rPr>
                          <m:t>𝑐𝑜𝑛𝑑</m:t>
                        </m:r>
                      </m:sup>
                    </m:sSup>
                  </m:oMath>
                </a14:m>
                <a:r>
                  <a:rPr lang="en-US" sz="700" dirty="0">
                    <a:solidFill>
                      <a:schemeClr val="tx1"/>
                    </a:solidFill>
                  </a:rPr>
                  <a:t>, poses </a:t>
                </a:r>
                <a14:m>
                  <m:oMath xmlns:m="http://schemas.openxmlformats.org/officeDocument/2006/math">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𝑃</m:t>
                        </m:r>
                      </m:e>
                      <m:sup>
                        <m:r>
                          <a:rPr lang="en-US" sz="700" b="0" i="1" smtClean="0">
                            <a:solidFill>
                              <a:schemeClr val="tx1"/>
                            </a:solidFill>
                            <a:latin typeface="Cambria Math" panose="02040503050406030204" pitchFamily="18" charset="0"/>
                          </a:rPr>
                          <m:t>𝑐𝑜𝑛𝑑</m:t>
                        </m:r>
                      </m:sup>
                    </m:sSup>
                  </m:oMath>
                </a14:m>
                <a:r>
                  <a:rPr lang="en-US" sz="700" dirty="0">
                    <a:solidFill>
                      <a:schemeClr val="tx1"/>
                    </a:solidFill>
                  </a:rPr>
                  <a:t>, &amp; times </a:t>
                </a:r>
                <a14:m>
                  <m:oMath xmlns:m="http://schemas.openxmlformats.org/officeDocument/2006/math">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𝑇</m:t>
                        </m:r>
                      </m:e>
                      <m:sup>
                        <m:r>
                          <a:rPr lang="en-US" sz="700" b="0" i="1" smtClean="0">
                            <a:solidFill>
                              <a:schemeClr val="tx1"/>
                            </a:solidFill>
                            <a:latin typeface="Cambria Math" panose="02040503050406030204" pitchFamily="18" charset="0"/>
                          </a:rPr>
                          <m:t>𝑐𝑜𝑛𝑑</m:t>
                        </m:r>
                      </m:sup>
                    </m:sSup>
                  </m:oMath>
                </a14:m>
                <a:r>
                  <a:rPr lang="en-US" sz="700" dirty="0">
                    <a:solidFill>
                      <a:schemeClr val="tx1"/>
                    </a:solidFill>
                  </a:rPr>
                  <a:t>; trained to learn distribution of </a:t>
                </a:r>
                <a14:m>
                  <m:oMath xmlns:m="http://schemas.openxmlformats.org/officeDocument/2006/math">
                    <m:r>
                      <a:rPr lang="en-US" sz="700" b="0" i="1" smtClean="0">
                        <a:solidFill>
                          <a:schemeClr val="tx1"/>
                        </a:solidFill>
                        <a:latin typeface="Cambria Math" panose="02040503050406030204" pitchFamily="18" charset="0"/>
                      </a:rPr>
                      <m:t>𝑁</m:t>
                    </m:r>
                  </m:oMath>
                </a14:m>
                <a:r>
                  <a:rPr lang="en-US" sz="700" dirty="0">
                    <a:solidFill>
                      <a:schemeClr val="tx1"/>
                    </a:solidFill>
                  </a:rPr>
                  <a:t> target images </a:t>
                </a:r>
                <a14:m>
                  <m:oMath xmlns:m="http://schemas.openxmlformats.org/officeDocument/2006/math">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𝐼</m:t>
                        </m:r>
                      </m:e>
                      <m:sup>
                        <m:r>
                          <a:rPr lang="en-US" sz="700" b="0" i="1" smtClean="0">
                            <a:solidFill>
                              <a:schemeClr val="tx1"/>
                            </a:solidFill>
                            <a:latin typeface="Cambria Math" panose="02040503050406030204" pitchFamily="18" charset="0"/>
                          </a:rPr>
                          <m:t>𝑡𝑔𝑡</m:t>
                        </m:r>
                      </m:sup>
                    </m:sSup>
                  </m:oMath>
                </a14:m>
                <a:r>
                  <a:rPr lang="en-US" sz="700" dirty="0">
                    <a:solidFill>
                      <a:schemeClr val="tx1"/>
                    </a:solidFill>
                  </a:rPr>
                  <a:t> given their camera parameters </a:t>
                </a:r>
                <a14:m>
                  <m:oMath xmlns:m="http://schemas.openxmlformats.org/officeDocument/2006/math">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𝑃</m:t>
                        </m:r>
                      </m:e>
                      <m:sup>
                        <m:r>
                          <a:rPr lang="en-US" sz="700" b="0" i="1" smtClean="0">
                            <a:solidFill>
                              <a:schemeClr val="tx1"/>
                            </a:solidFill>
                            <a:latin typeface="Cambria Math" panose="02040503050406030204" pitchFamily="18" charset="0"/>
                          </a:rPr>
                          <m:t>𝑡𝑔𝑡</m:t>
                        </m:r>
                      </m:sup>
                    </m:sSup>
                  </m:oMath>
                </a14:m>
                <a:r>
                  <a:rPr lang="en-US" sz="700" dirty="0">
                    <a:solidFill>
                      <a:schemeClr val="tx1"/>
                    </a:solidFill>
                  </a:rPr>
                  <a:t> &amp; times </a:t>
                </a:r>
                <a14:m>
                  <m:oMath xmlns:m="http://schemas.openxmlformats.org/officeDocument/2006/math">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𝑇</m:t>
                        </m:r>
                      </m:e>
                      <m:sup>
                        <m:r>
                          <a:rPr lang="en-US" sz="700" b="0" i="1" smtClean="0">
                            <a:solidFill>
                              <a:schemeClr val="tx1"/>
                            </a:solidFill>
                            <a:latin typeface="Cambria Math" panose="02040503050406030204" pitchFamily="18" charset="0"/>
                          </a:rPr>
                          <m:t>𝑡𝑔𝑡</m:t>
                        </m:r>
                      </m:sup>
                    </m:sSup>
                  </m:oMath>
                </a14:m>
                <a:r>
                  <a:rPr lang="en-US" sz="700" dirty="0">
                    <a:solidFill>
                      <a:schemeClr val="tx1"/>
                    </a:solidFill>
                  </a:rPr>
                  <a:t> : </a:t>
                </a:r>
                <a14:m>
                  <m:oMath xmlns:m="http://schemas.openxmlformats.org/officeDocument/2006/math">
                    <m:r>
                      <a:rPr lang="en-US" sz="700" b="0" i="1" smtClean="0">
                        <a:solidFill>
                          <a:schemeClr val="tx1"/>
                        </a:solidFill>
                        <a:latin typeface="Cambria Math" panose="02040503050406030204" pitchFamily="18" charset="0"/>
                      </a:rPr>
                      <m:t>𝑝</m:t>
                    </m:r>
                    <m:d>
                      <m:dPr>
                        <m:endChr m:val="|"/>
                        <m:ctrlPr>
                          <a:rPr lang="en-US" sz="700" b="0" i="1" smtClean="0">
                            <a:solidFill>
                              <a:schemeClr val="tx1"/>
                            </a:solidFill>
                            <a:latin typeface="Cambria Math" panose="02040503050406030204" pitchFamily="18" charset="0"/>
                          </a:rPr>
                        </m:ctrlPr>
                      </m:dPr>
                      <m:e>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𝐼</m:t>
                            </m:r>
                          </m:e>
                          <m:sup>
                            <m:r>
                              <a:rPr lang="en-US" sz="700" b="0" i="1" smtClean="0">
                                <a:solidFill>
                                  <a:schemeClr val="tx1"/>
                                </a:solidFill>
                                <a:latin typeface="Cambria Math" panose="02040503050406030204" pitchFamily="18" charset="0"/>
                              </a:rPr>
                              <m:t>𝑡𝑔𝑡</m:t>
                            </m:r>
                          </m:sup>
                        </m:sSup>
                        <m:r>
                          <a:rPr lang="en-US" sz="700" b="0" i="1" smtClean="0">
                            <a:solidFill>
                              <a:schemeClr val="tx1"/>
                            </a:solidFill>
                            <a:latin typeface="Cambria Math" panose="02040503050406030204" pitchFamily="18" charset="0"/>
                          </a:rPr>
                          <m:t> </m:t>
                        </m:r>
                      </m:e>
                    </m:d>
                    <m:r>
                      <a:rPr lang="en-US" sz="700" b="0" i="1" smtClean="0">
                        <a:solidFill>
                          <a:schemeClr val="tx1"/>
                        </a:solidFill>
                        <a:latin typeface="Cambria Math" panose="02040503050406030204" pitchFamily="18" charset="0"/>
                      </a:rPr>
                      <m:t> </m:t>
                    </m:r>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𝐼</m:t>
                        </m:r>
                      </m:e>
                      <m:sup>
                        <m:r>
                          <a:rPr lang="en-US" sz="700" b="0" i="1" smtClean="0">
                            <a:solidFill>
                              <a:schemeClr val="tx1"/>
                            </a:solidFill>
                            <a:latin typeface="Cambria Math" panose="02040503050406030204" pitchFamily="18" charset="0"/>
                          </a:rPr>
                          <m:t>𝑐𝑜𝑛𝑑</m:t>
                        </m:r>
                      </m:sup>
                    </m:sSup>
                    <m:r>
                      <a:rPr lang="en-US" sz="700" b="0" i="1" smtClean="0">
                        <a:solidFill>
                          <a:schemeClr val="tx1"/>
                        </a:solidFill>
                        <a:latin typeface="Cambria Math" panose="02040503050406030204" pitchFamily="18" charset="0"/>
                      </a:rPr>
                      <m:t>, </m:t>
                    </m:r>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𝑃</m:t>
                        </m:r>
                      </m:e>
                      <m:sup>
                        <m:r>
                          <a:rPr lang="en-US" sz="700" b="0" i="1" smtClean="0">
                            <a:solidFill>
                              <a:schemeClr val="tx1"/>
                            </a:solidFill>
                            <a:latin typeface="Cambria Math" panose="02040503050406030204" pitchFamily="18" charset="0"/>
                          </a:rPr>
                          <m:t>𝑐𝑜𝑛𝑑</m:t>
                        </m:r>
                      </m:sup>
                    </m:sSup>
                    <m:r>
                      <a:rPr lang="en-US" sz="700" b="0" i="1" smtClean="0">
                        <a:solidFill>
                          <a:schemeClr val="tx1"/>
                        </a:solidFill>
                        <a:latin typeface="Cambria Math" panose="02040503050406030204" pitchFamily="18" charset="0"/>
                      </a:rPr>
                      <m:t>, </m:t>
                    </m:r>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𝑇</m:t>
                        </m:r>
                      </m:e>
                      <m:sup>
                        <m:r>
                          <a:rPr lang="en-US" sz="700" b="0" i="1" smtClean="0">
                            <a:solidFill>
                              <a:schemeClr val="tx1"/>
                            </a:solidFill>
                            <a:latin typeface="Cambria Math" panose="02040503050406030204" pitchFamily="18" charset="0"/>
                          </a:rPr>
                          <m:t>𝑐𝑜𝑛𝑑</m:t>
                        </m:r>
                      </m:sup>
                    </m:sSup>
                    <m:r>
                      <a:rPr lang="en-US" sz="700" b="0" i="1" smtClean="0">
                        <a:solidFill>
                          <a:schemeClr val="tx1"/>
                        </a:solidFill>
                        <a:latin typeface="Cambria Math" panose="02040503050406030204" pitchFamily="18" charset="0"/>
                      </a:rPr>
                      <m:t>,</m:t>
                    </m:r>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𝑃</m:t>
                        </m:r>
                      </m:e>
                      <m:sup>
                        <m:r>
                          <a:rPr lang="en-US" sz="700" b="0" i="1" smtClean="0">
                            <a:solidFill>
                              <a:schemeClr val="tx1"/>
                            </a:solidFill>
                            <a:latin typeface="Cambria Math" panose="02040503050406030204" pitchFamily="18" charset="0"/>
                          </a:rPr>
                          <m:t>𝑡𝑔𝑡</m:t>
                        </m:r>
                      </m:sup>
                    </m:sSup>
                    <m:r>
                      <a:rPr lang="en-US" sz="700" b="0" i="1" smtClean="0">
                        <a:solidFill>
                          <a:schemeClr val="tx1"/>
                        </a:solidFill>
                        <a:latin typeface="Cambria Math" panose="02040503050406030204" pitchFamily="18" charset="0"/>
                      </a:rPr>
                      <m:t>,</m:t>
                    </m:r>
                    <m:sSup>
                      <m:sSupPr>
                        <m:ctrlPr>
                          <a:rPr lang="en-US" sz="700" b="0" i="1" smtClean="0">
                            <a:solidFill>
                              <a:schemeClr val="tx1"/>
                            </a:solidFill>
                            <a:latin typeface="Cambria Math" panose="02040503050406030204" pitchFamily="18" charset="0"/>
                          </a:rPr>
                        </m:ctrlPr>
                      </m:sSupPr>
                      <m:e>
                        <m:r>
                          <a:rPr lang="en-US" sz="700" b="0" i="1" smtClean="0">
                            <a:solidFill>
                              <a:schemeClr val="tx1"/>
                            </a:solidFill>
                            <a:latin typeface="Cambria Math" panose="02040503050406030204" pitchFamily="18" charset="0"/>
                          </a:rPr>
                          <m:t>𝑇</m:t>
                        </m:r>
                      </m:e>
                      <m:sup>
                        <m:r>
                          <a:rPr lang="en-US" sz="700" b="0" i="1" smtClean="0">
                            <a:solidFill>
                              <a:schemeClr val="tx1"/>
                            </a:solidFill>
                            <a:latin typeface="Cambria Math" panose="02040503050406030204" pitchFamily="18" charset="0"/>
                          </a:rPr>
                          <m:t>𝑡𝑔𝑡</m:t>
                        </m:r>
                      </m:sup>
                    </m:sSup>
                    <m:r>
                      <a:rPr lang="en-US" sz="700" b="0" i="1" smtClean="0">
                        <a:solidFill>
                          <a:schemeClr val="tx1"/>
                        </a:solidFill>
                        <a:latin typeface="Cambria Math" panose="02040503050406030204" pitchFamily="18" charset="0"/>
                      </a:rPr>
                      <m:t>)</m:t>
                    </m:r>
                  </m:oMath>
                </a14:m>
                <a:endParaRPr lang="en-US" sz="700" dirty="0">
                  <a:solidFill>
                    <a:schemeClr val="tx1"/>
                  </a:solidFill>
                </a:endParaRPr>
              </a:p>
              <a:p>
                <a:pPr lvl="1"/>
                <a:r>
                  <a:rPr lang="en-US" sz="700" dirty="0">
                    <a:solidFill>
                      <a:schemeClr val="tx1"/>
                    </a:solidFill>
                  </a:rPr>
                  <a:t>Based off of CAT3D: multi-view latent diffusion model, U-Net based with 3D self-attention to connect multi-view </a:t>
                </a:r>
                <a:r>
                  <a:rPr lang="en-US" sz="700" dirty="0" err="1">
                    <a:solidFill>
                      <a:schemeClr val="tx1"/>
                    </a:solidFill>
                  </a:rPr>
                  <a:t>latents</a:t>
                </a:r>
                <a:endParaRPr lang="en-US" sz="700" dirty="0">
                  <a:solidFill>
                    <a:schemeClr val="tx1"/>
                  </a:solidFill>
                </a:endParaRPr>
              </a:p>
              <a:p>
                <a:pPr lvl="1"/>
                <a:r>
                  <a:rPr lang="en-US" sz="700" dirty="0">
                    <a:solidFill>
                      <a:schemeClr val="tx1"/>
                    </a:solidFill>
                  </a:rPr>
                  <a:t>Uses classifier-free guidance with two components to disentangle camera &amp; time</a:t>
                </a:r>
              </a:p>
              <a:p>
                <a:r>
                  <a:rPr lang="en-US" sz="700" b="1" dirty="0">
                    <a:solidFill>
                      <a:schemeClr val="tx1"/>
                    </a:solidFill>
                  </a:rPr>
                  <a:t>Step 2: Generating Consistent Multi-View Videos</a:t>
                </a:r>
              </a:p>
              <a:p>
                <a:pPr lvl="1"/>
                <a:r>
                  <a:rPr lang="en-US" sz="700" dirty="0">
                    <a:solidFill>
                      <a:schemeClr val="tx1"/>
                    </a:solidFill>
                  </a:rPr>
                  <a:t>Uses an </a:t>
                </a:r>
                <a:r>
                  <a:rPr lang="en-US" sz="700" b="1" dirty="0">
                    <a:solidFill>
                      <a:schemeClr val="tx1"/>
                    </a:solidFill>
                  </a:rPr>
                  <a:t>Alternating Sampling Strategy </a:t>
                </a:r>
                <a:r>
                  <a:rPr lang="en-US" sz="700" dirty="0">
                    <a:solidFill>
                      <a:schemeClr val="tx1"/>
                    </a:solidFill>
                  </a:rPr>
                  <a:t>to generate large consistent </a:t>
                </a:r>
                <a:r>
                  <a:rPr lang="en-US" sz="700" dirty="0" err="1">
                    <a:solidFill>
                      <a:schemeClr val="tx1"/>
                    </a:solidFill>
                  </a:rPr>
                  <a:t>multiview</a:t>
                </a:r>
                <a:r>
                  <a:rPr lang="en-US" sz="700" dirty="0">
                    <a:solidFill>
                      <a:schemeClr val="tx1"/>
                    </a:solidFill>
                  </a:rPr>
                  <a:t> video grids (many cameras x timesteps)</a:t>
                </a:r>
              </a:p>
              <a:p>
                <a:pPr lvl="1"/>
                <a:r>
                  <a:rPr lang="en-US" sz="700" dirty="0">
                    <a:solidFill>
                      <a:schemeClr val="tx1"/>
                    </a:solidFill>
                  </a:rPr>
                  <a:t>Uses a sliding-window approach to gradually build full grid to enforce viewpoint &amp; time consistency</a:t>
                </a:r>
              </a:p>
              <a:p>
                <a:pPr lvl="1"/>
                <a:r>
                  <a:rPr lang="en-US" sz="700" dirty="0">
                    <a:solidFill>
                      <a:schemeClr val="tx1"/>
                    </a:solidFill>
                  </a:rPr>
                  <a:t>First, Multi-View sampling is done (fix timestep, generate multiple consistent views w/ sliding window)</a:t>
                </a:r>
              </a:p>
              <a:p>
                <a:pPr lvl="1"/>
                <a:r>
                  <a:rPr lang="en-US" sz="700" dirty="0">
                    <a:solidFill>
                      <a:schemeClr val="tx1"/>
                    </a:solidFill>
                  </a:rPr>
                  <a:t>Then, Temporal Sampling is done (fix camera, generate timestamps w/ sliding window)</a:t>
                </a:r>
              </a:p>
              <a:p>
                <a:pPr lvl="1"/>
                <a:r>
                  <a:rPr lang="en-US" sz="700" dirty="0">
                    <a:solidFill>
                      <a:schemeClr val="tx1"/>
                    </a:solidFill>
                  </a:rPr>
                  <a:t>Above procedure can be iterative refined using </a:t>
                </a:r>
                <a:r>
                  <a:rPr lang="en-US" sz="700" dirty="0" err="1">
                    <a:solidFill>
                      <a:schemeClr val="tx1"/>
                    </a:solidFill>
                  </a:rPr>
                  <a:t>SDEdit</a:t>
                </a:r>
                <a:r>
                  <a:rPr lang="en-US" sz="700" dirty="0">
                    <a:solidFill>
                      <a:schemeClr val="tx1"/>
                    </a:solidFill>
                  </a:rPr>
                  <a:t> – partial refinement &amp; consistency corrections (instead of regenerating from scratch every time)</a:t>
                </a:r>
              </a:p>
              <a:p>
                <a:r>
                  <a:rPr lang="en-US" sz="700" b="1" dirty="0">
                    <a:solidFill>
                      <a:schemeClr val="tx1"/>
                    </a:solidFill>
                  </a:rPr>
                  <a:t>Step 3: 4DGS generation</a:t>
                </a:r>
              </a:p>
              <a:p>
                <a:pPr lvl="1"/>
                <a:r>
                  <a:rPr lang="en-US" sz="700" dirty="0">
                    <a:solidFill>
                      <a:schemeClr val="tx1"/>
                    </a:solidFill>
                  </a:rPr>
                  <a:t>Use</a:t>
                </a:r>
                <a:r>
                  <a:rPr lang="en-US" sz="700" b="1" dirty="0">
                    <a:solidFill>
                      <a:schemeClr val="tx1"/>
                    </a:solidFill>
                  </a:rPr>
                  <a:t> </a:t>
                </a:r>
                <a:r>
                  <a:rPr lang="en-US" sz="700" dirty="0">
                    <a:solidFill>
                      <a:schemeClr val="tx1"/>
                    </a:solidFill>
                  </a:rPr>
                  <a:t>the multi-view videos and learn a gaussian splat along with deformation field</a:t>
                </a:r>
              </a:p>
              <a:p>
                <a:r>
                  <a:rPr lang="en-US" sz="700" dirty="0">
                    <a:solidFill>
                      <a:schemeClr val="tx1"/>
                    </a:solidFill>
                  </a:rPr>
                  <a:t>Data-driven 4D prior is difficult to build due to lack of diverse data; approach here is to use combinations of synthetic 4D data, fixed camera videos, and object-centric video captures. The latter two is augmented through CAT3D (to provide camera motion) and Lumiere (to provide object motion) respectively</a:t>
                </a:r>
              </a:p>
            </p:txBody>
          </p:sp>
        </mc:Choice>
        <mc:Fallback xmlns="">
          <p:sp>
            <p:nvSpPr>
              <p:cNvPr id="3" name="Content Placeholder 2">
                <a:extLst>
                  <a:ext uri="{FF2B5EF4-FFF2-40B4-BE49-F238E27FC236}">
                    <a16:creationId xmlns:a16="http://schemas.microsoft.com/office/drawing/2014/main" id="{1C8656E9-FA59-CE78-7398-71867148C25D}"/>
                  </a:ext>
                </a:extLst>
              </p:cNvPr>
              <p:cNvSpPr>
                <a:spLocks noGrp="1" noRot="1" noChangeAspect="1" noMove="1" noResize="1" noEditPoints="1" noAdjustHandles="1" noChangeArrowheads="1" noChangeShapeType="1" noTextEdit="1"/>
              </p:cNvSpPr>
              <p:nvPr>
                <p:ph idx="1"/>
              </p:nvPr>
            </p:nvSpPr>
            <p:spPr>
              <a:xfrm>
                <a:off x="-199832" y="127061"/>
                <a:ext cx="6684518" cy="2206244"/>
              </a:xfrm>
              <a:blipFill>
                <a:blip r:embed="rId2"/>
                <a:stretch>
                  <a:fillRect t="-4144" b="-635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54876A9-36C2-E27B-5F79-0478C78114AB}"/>
              </a:ext>
            </a:extLst>
          </p:cNvPr>
          <p:cNvPicPr>
            <a:picLocks noChangeAspect="1"/>
          </p:cNvPicPr>
          <p:nvPr/>
        </p:nvPicPr>
        <p:blipFill>
          <a:blip r:embed="rId3"/>
          <a:stretch>
            <a:fillRect/>
          </a:stretch>
        </p:blipFill>
        <p:spPr>
          <a:xfrm>
            <a:off x="7044713" y="2135362"/>
            <a:ext cx="2040999" cy="2935551"/>
          </a:xfrm>
          <a:prstGeom prst="rect">
            <a:avLst/>
          </a:prstGeom>
          <a:ln>
            <a:solidFill>
              <a:schemeClr val="tx1"/>
            </a:solidFill>
          </a:ln>
        </p:spPr>
      </p:pic>
      <p:pic>
        <p:nvPicPr>
          <p:cNvPr id="10" name="Picture 9" descr="A collage of a panda playing a guitar&#10;&#10;AI-generated content may be incorrect.">
            <a:extLst>
              <a:ext uri="{FF2B5EF4-FFF2-40B4-BE49-F238E27FC236}">
                <a16:creationId xmlns:a16="http://schemas.microsoft.com/office/drawing/2014/main" id="{3A06713A-6C37-B388-E179-1EF947ECBD8E}"/>
              </a:ext>
            </a:extLst>
          </p:cNvPr>
          <p:cNvPicPr>
            <a:picLocks noChangeAspect="1"/>
          </p:cNvPicPr>
          <p:nvPr/>
        </p:nvPicPr>
        <p:blipFill>
          <a:blip r:embed="rId4"/>
          <a:stretch>
            <a:fillRect/>
          </a:stretch>
        </p:blipFill>
        <p:spPr>
          <a:xfrm>
            <a:off x="3058130" y="4001407"/>
            <a:ext cx="3883998" cy="1111794"/>
          </a:xfrm>
          <a:prstGeom prst="rect">
            <a:avLst/>
          </a:prstGeom>
          <a:ln>
            <a:solidFill>
              <a:schemeClr val="tx1"/>
            </a:solidFill>
          </a:ln>
        </p:spPr>
      </p:pic>
      <p:pic>
        <p:nvPicPr>
          <p:cNvPr id="5" name="Picture 4">
            <a:extLst>
              <a:ext uri="{FF2B5EF4-FFF2-40B4-BE49-F238E27FC236}">
                <a16:creationId xmlns:a16="http://schemas.microsoft.com/office/drawing/2014/main" id="{65529063-DAB3-3575-4A93-8A3B8F4BBAEF}"/>
              </a:ext>
            </a:extLst>
          </p:cNvPr>
          <p:cNvPicPr>
            <a:picLocks noChangeAspect="1"/>
          </p:cNvPicPr>
          <p:nvPr/>
        </p:nvPicPr>
        <p:blipFill>
          <a:blip r:embed="rId5"/>
          <a:stretch>
            <a:fillRect/>
          </a:stretch>
        </p:blipFill>
        <p:spPr>
          <a:xfrm>
            <a:off x="6584251" y="72587"/>
            <a:ext cx="2501461" cy="2003223"/>
          </a:xfrm>
          <a:prstGeom prst="rect">
            <a:avLst/>
          </a:prstGeom>
          <a:ln>
            <a:solidFill>
              <a:schemeClr val="tx1"/>
            </a:solidFill>
          </a:ln>
        </p:spPr>
      </p:pic>
      <p:grpSp>
        <p:nvGrpSpPr>
          <p:cNvPr id="16" name="Group 15">
            <a:extLst>
              <a:ext uri="{FF2B5EF4-FFF2-40B4-BE49-F238E27FC236}">
                <a16:creationId xmlns:a16="http://schemas.microsoft.com/office/drawing/2014/main" id="{DFFD2461-D29A-95D9-A039-F4314866D8AB}"/>
              </a:ext>
            </a:extLst>
          </p:cNvPr>
          <p:cNvGrpSpPr/>
          <p:nvPr/>
        </p:nvGrpSpPr>
        <p:grpSpPr>
          <a:xfrm>
            <a:off x="4400205" y="3269031"/>
            <a:ext cx="1264090" cy="493002"/>
            <a:chOff x="3870747" y="3015108"/>
            <a:chExt cx="925559" cy="360973"/>
          </a:xfrm>
        </p:grpSpPr>
        <p:pic>
          <p:nvPicPr>
            <p:cNvPr id="13" name="Picture 12">
              <a:extLst>
                <a:ext uri="{FF2B5EF4-FFF2-40B4-BE49-F238E27FC236}">
                  <a16:creationId xmlns:a16="http://schemas.microsoft.com/office/drawing/2014/main" id="{2EB3D544-1C3D-1FF9-8754-3DB2E93DDB34}"/>
                </a:ext>
              </a:extLst>
            </p:cNvPr>
            <p:cNvPicPr>
              <a:picLocks noChangeAspect="1"/>
            </p:cNvPicPr>
            <p:nvPr/>
          </p:nvPicPr>
          <p:blipFill>
            <a:blip r:embed="rId6"/>
            <a:stretch>
              <a:fillRect/>
            </a:stretch>
          </p:blipFill>
          <p:spPr>
            <a:xfrm>
              <a:off x="3897177" y="3015108"/>
              <a:ext cx="888560" cy="182515"/>
            </a:xfrm>
            <a:prstGeom prst="rect">
              <a:avLst/>
            </a:prstGeom>
          </p:spPr>
        </p:pic>
        <p:pic>
          <p:nvPicPr>
            <p:cNvPr id="15" name="Picture 14">
              <a:extLst>
                <a:ext uri="{FF2B5EF4-FFF2-40B4-BE49-F238E27FC236}">
                  <a16:creationId xmlns:a16="http://schemas.microsoft.com/office/drawing/2014/main" id="{C0DBBA4C-23D3-AF0B-8FBB-C209895BF506}"/>
                </a:ext>
              </a:extLst>
            </p:cNvPr>
            <p:cNvPicPr>
              <a:picLocks noChangeAspect="1"/>
            </p:cNvPicPr>
            <p:nvPr/>
          </p:nvPicPr>
          <p:blipFill>
            <a:blip r:embed="rId7"/>
            <a:stretch>
              <a:fillRect/>
            </a:stretch>
          </p:blipFill>
          <p:spPr>
            <a:xfrm>
              <a:off x="3870747" y="3181765"/>
              <a:ext cx="925559" cy="194316"/>
            </a:xfrm>
            <a:prstGeom prst="rect">
              <a:avLst/>
            </a:prstGeom>
          </p:spPr>
        </p:pic>
      </p:grpSp>
      <p:grpSp>
        <p:nvGrpSpPr>
          <p:cNvPr id="20" name="Group 19">
            <a:extLst>
              <a:ext uri="{FF2B5EF4-FFF2-40B4-BE49-F238E27FC236}">
                <a16:creationId xmlns:a16="http://schemas.microsoft.com/office/drawing/2014/main" id="{47ED8B22-0FED-3A78-D73C-511A055A6BBE}"/>
              </a:ext>
            </a:extLst>
          </p:cNvPr>
          <p:cNvGrpSpPr/>
          <p:nvPr/>
        </p:nvGrpSpPr>
        <p:grpSpPr>
          <a:xfrm>
            <a:off x="206136" y="2661607"/>
            <a:ext cx="6735992" cy="1313129"/>
            <a:chOff x="206136" y="2571750"/>
            <a:chExt cx="6735992" cy="1313129"/>
          </a:xfrm>
        </p:grpSpPr>
        <p:pic>
          <p:nvPicPr>
            <p:cNvPr id="8" name="Picture 7">
              <a:extLst>
                <a:ext uri="{FF2B5EF4-FFF2-40B4-BE49-F238E27FC236}">
                  <a16:creationId xmlns:a16="http://schemas.microsoft.com/office/drawing/2014/main" id="{1CBE0BA1-B970-3A40-92CC-DB77504194BB}"/>
                </a:ext>
              </a:extLst>
            </p:cNvPr>
            <p:cNvPicPr>
              <a:picLocks noChangeAspect="1"/>
            </p:cNvPicPr>
            <p:nvPr/>
          </p:nvPicPr>
          <p:blipFill>
            <a:blip r:embed="rId8"/>
            <a:stretch>
              <a:fillRect/>
            </a:stretch>
          </p:blipFill>
          <p:spPr>
            <a:xfrm>
              <a:off x="273528" y="2639311"/>
              <a:ext cx="6633573" cy="619708"/>
            </a:xfrm>
            <a:prstGeom prst="rect">
              <a:avLst/>
            </a:prstGeom>
          </p:spPr>
        </p:pic>
        <p:pic>
          <p:nvPicPr>
            <p:cNvPr id="11" name="Picture 10">
              <a:extLst>
                <a:ext uri="{FF2B5EF4-FFF2-40B4-BE49-F238E27FC236}">
                  <a16:creationId xmlns:a16="http://schemas.microsoft.com/office/drawing/2014/main" id="{7A7F9535-F0A7-FEF1-BF23-CBAF3D7F6B60}"/>
                </a:ext>
              </a:extLst>
            </p:cNvPr>
            <p:cNvPicPr>
              <a:picLocks noChangeAspect="1"/>
            </p:cNvPicPr>
            <p:nvPr/>
          </p:nvPicPr>
          <p:blipFill>
            <a:blip r:embed="rId9"/>
            <a:stretch>
              <a:fillRect/>
            </a:stretch>
          </p:blipFill>
          <p:spPr>
            <a:xfrm>
              <a:off x="984459" y="3263260"/>
              <a:ext cx="3152602" cy="559260"/>
            </a:xfrm>
            <a:prstGeom prst="rect">
              <a:avLst/>
            </a:prstGeom>
          </p:spPr>
        </p:pic>
        <p:sp>
          <p:nvSpPr>
            <p:cNvPr id="17" name="Rectangle 16">
              <a:extLst>
                <a:ext uri="{FF2B5EF4-FFF2-40B4-BE49-F238E27FC236}">
                  <a16:creationId xmlns:a16="http://schemas.microsoft.com/office/drawing/2014/main" id="{3508D06A-4D8B-12B4-81B7-1CB3648EE0F2}"/>
                </a:ext>
              </a:extLst>
            </p:cNvPr>
            <p:cNvSpPr/>
            <p:nvPr/>
          </p:nvSpPr>
          <p:spPr>
            <a:xfrm>
              <a:off x="206136" y="2571750"/>
              <a:ext cx="6735992" cy="1313129"/>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DBDF4A3-7ED1-DF00-A576-9D90450170B5}"/>
              </a:ext>
            </a:extLst>
          </p:cNvPr>
          <p:cNvSpPr>
            <a:spLocks noGrp="1"/>
          </p:cNvSpPr>
          <p:nvPr>
            <p:ph type="sldNum" sz="quarter" idx="12"/>
          </p:nvPr>
        </p:nvSpPr>
        <p:spPr/>
        <p:txBody>
          <a:bodyPr/>
          <a:lstStyle/>
          <a:p>
            <a:fld id="{13FA7114-A053-4D77-83D8-BB2B688B3169}" type="slidenum">
              <a:rPr lang="en-US" smtClean="0"/>
              <a:t>85</a:t>
            </a:fld>
            <a:endParaRPr lang="en-US"/>
          </a:p>
        </p:txBody>
      </p:sp>
    </p:spTree>
    <p:extLst>
      <p:ext uri="{BB962C8B-B14F-4D97-AF65-F5344CB8AC3E}">
        <p14:creationId xmlns:p14="http://schemas.microsoft.com/office/powerpoint/2010/main" val="203123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6352-67F7-0498-9C23-8E9B5571E5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A67A5-6A43-6F5B-524D-6B9FDA7FAEB5}"/>
              </a:ext>
            </a:extLst>
          </p:cNvPr>
          <p:cNvSpPr>
            <a:spLocks noGrp="1"/>
          </p:cNvSpPr>
          <p:nvPr>
            <p:ph type="title"/>
          </p:nvPr>
        </p:nvSpPr>
        <p:spPr>
          <a:xfrm>
            <a:off x="0" y="-48482"/>
            <a:ext cx="7687818" cy="559260"/>
          </a:xfrm>
        </p:spPr>
        <p:txBody>
          <a:bodyPr>
            <a:normAutofit/>
          </a:bodyPr>
          <a:lstStyle/>
          <a:p>
            <a:r>
              <a:rPr lang="en-US" sz="1400" u="sng" dirty="0"/>
              <a:t>How does Dust3r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4C8388-68C0-5DCB-0824-659E0F63EC13}"/>
                  </a:ext>
                </a:extLst>
              </p:cNvPr>
              <p:cNvSpPr>
                <a:spLocks noGrp="1"/>
              </p:cNvSpPr>
              <p:nvPr>
                <p:ph idx="1"/>
              </p:nvPr>
            </p:nvSpPr>
            <p:spPr>
              <a:xfrm>
                <a:off x="-190122" y="330820"/>
                <a:ext cx="4593141" cy="3263504"/>
              </a:xfrm>
            </p:spPr>
            <p:txBody>
              <a:bodyPr>
                <a:noAutofit/>
              </a:bodyPr>
              <a:lstStyle/>
              <a:p>
                <a:r>
                  <a:rPr lang="en-US" sz="900" dirty="0">
                    <a:solidFill>
                      <a:schemeClr val="tx1"/>
                    </a:solidFill>
                  </a:rPr>
                  <a:t>Unified, general, simple model that tackles a lot of 3D vision tasks which were historically fragmented</a:t>
                </a:r>
              </a:p>
              <a:p>
                <a:r>
                  <a:rPr lang="en-US" sz="900" dirty="0">
                    <a:solidFill>
                      <a:schemeClr val="tx1"/>
                    </a:solidFill>
                  </a:rPr>
                  <a:t>Predicts dense </a:t>
                </a:r>
                <a:r>
                  <a:rPr lang="en-US" sz="900" dirty="0" err="1">
                    <a:solidFill>
                      <a:schemeClr val="tx1"/>
                    </a:solidFill>
                  </a:rPr>
                  <a:t>pointmaps</a:t>
                </a:r>
                <a:r>
                  <a:rPr lang="en-US" sz="900" dirty="0">
                    <a:solidFill>
                      <a:schemeClr val="tx1"/>
                    </a:solidFill>
                  </a:rPr>
                  <a:t> (2D grid where each pixel maps to a 3D point) directly from image pairs, w/o intrinsics/poses</a:t>
                </a:r>
              </a:p>
              <a:p>
                <a:pPr lvl="1"/>
                <a:r>
                  <a:rPr lang="en-US" sz="900" dirty="0" err="1">
                    <a:solidFill>
                      <a:schemeClr val="tx1"/>
                    </a:solidFill>
                  </a:rPr>
                  <a:t>Pointmap</a:t>
                </a:r>
                <a:r>
                  <a:rPr lang="en-US" sz="900" dirty="0">
                    <a:solidFill>
                      <a:schemeClr val="tx1"/>
                    </a:solidFill>
                  </a:rPr>
                  <a:t>  </a:t>
                </a:r>
                <a14:m>
                  <m:oMath xmlns:m="http://schemas.openxmlformats.org/officeDocument/2006/math">
                    <m:r>
                      <a:rPr lang="en-US" sz="900" i="1" smtClean="0">
                        <a:solidFill>
                          <a:schemeClr val="tx1"/>
                        </a:solidFill>
                        <a:latin typeface="Cambria Math" panose="02040503050406030204" pitchFamily="18" charset="0"/>
                      </a:rPr>
                      <m:t>∈</m:t>
                    </m:r>
                    <m:sSup>
                      <m:sSupPr>
                        <m:ctrlPr>
                          <a:rPr lang="en-US" sz="900" b="0" i="1" smtClean="0">
                            <a:solidFill>
                              <a:schemeClr val="tx1"/>
                            </a:solidFill>
                            <a:latin typeface="Cambria Math" panose="02040503050406030204" pitchFamily="18" charset="0"/>
                          </a:rPr>
                        </m:ctrlPr>
                      </m:sSupPr>
                      <m:e>
                        <m:r>
                          <a:rPr lang="en-US" sz="900" b="0" i="1" smtClean="0">
                            <a:solidFill>
                              <a:schemeClr val="tx1"/>
                            </a:solidFill>
                            <a:latin typeface="Cambria Math" panose="02040503050406030204" pitchFamily="18" charset="0"/>
                          </a:rPr>
                          <m:t>ℝ</m:t>
                        </m:r>
                      </m:e>
                      <m:sup>
                        <m:r>
                          <a:rPr lang="en-US" sz="900" b="0" i="1" smtClean="0">
                            <a:solidFill>
                              <a:schemeClr val="tx1"/>
                            </a:solidFill>
                            <a:latin typeface="Cambria Math" panose="02040503050406030204" pitchFamily="18" charset="0"/>
                          </a:rPr>
                          <m:t>𝑊</m:t>
                        </m:r>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𝐻</m:t>
                        </m:r>
                        <m:r>
                          <a:rPr lang="en-US" sz="900" b="0" i="1" smtClean="0">
                            <a:solidFill>
                              <a:schemeClr val="tx1"/>
                            </a:solidFill>
                            <a:latin typeface="Cambria Math" panose="02040503050406030204" pitchFamily="18" charset="0"/>
                          </a:rPr>
                          <m:t>×3</m:t>
                        </m:r>
                      </m:sup>
                    </m:sSup>
                  </m:oMath>
                </a14:m>
                <a:endParaRPr lang="en-US" sz="900" dirty="0">
                  <a:solidFill>
                    <a:schemeClr val="tx1"/>
                  </a:solidFill>
                </a:endParaRPr>
              </a:p>
              <a:p>
                <a:pPr lvl="1"/>
                <a:r>
                  <a:rPr lang="en-US" sz="900">
                    <a:solidFill>
                      <a:schemeClr val="tx1"/>
                    </a:solidFill>
                  </a:rPr>
                  <a:t>Crucially, both </a:t>
                </a:r>
                <a:r>
                  <a:rPr lang="en-US" sz="900" dirty="0" err="1">
                    <a:solidFill>
                      <a:schemeClr val="tx1"/>
                    </a:solidFill>
                  </a:rPr>
                  <a:t>pointmaps</a:t>
                </a:r>
                <a:r>
                  <a:rPr lang="en-US" sz="900" dirty="0">
                    <a:solidFill>
                      <a:schemeClr val="tx1"/>
                    </a:solidFill>
                  </a:rPr>
                  <a:t> from a stereo pair are expressed/aligned in the same coordinate frame, for easy geometric operations</a:t>
                </a:r>
              </a:p>
              <a:p>
                <a:pPr lvl="1"/>
                <a:r>
                  <a:rPr lang="en-US" sz="900" dirty="0">
                    <a:solidFill>
                      <a:schemeClr val="tx1"/>
                    </a:solidFill>
                  </a:rPr>
                  <a:t>Similar to a dense 3D </a:t>
                </a:r>
                <a:r>
                  <a:rPr lang="en-US" sz="900" dirty="0" err="1">
                    <a:solidFill>
                      <a:schemeClr val="tx1"/>
                    </a:solidFill>
                  </a:rPr>
                  <a:t>pointcloud</a:t>
                </a:r>
                <a:r>
                  <a:rPr lang="en-US" sz="900" dirty="0">
                    <a:solidFill>
                      <a:schemeClr val="tx1"/>
                    </a:solidFill>
                  </a:rPr>
                  <a:t>, but with one point per pixel; point corresponding to pixel approximately lies along that pixel’s viewing ray</a:t>
                </a:r>
              </a:p>
              <a:p>
                <a:r>
                  <a:rPr lang="en-US" sz="900" dirty="0">
                    <a:solidFill>
                      <a:schemeClr val="tx1"/>
                    </a:solidFill>
                  </a:rPr>
                  <a:t>Also predicts confidence map (for where point is not well defined, like the sky)</a:t>
                </a:r>
              </a:p>
              <a:p>
                <a:r>
                  <a:rPr lang="en-US" sz="900" dirty="0">
                    <a:solidFill>
                      <a:schemeClr val="tx1"/>
                    </a:solidFill>
                  </a:rPr>
                  <a:t>Downstream tasks using </a:t>
                </a:r>
                <a:r>
                  <a:rPr lang="en-US" sz="900" dirty="0" err="1">
                    <a:solidFill>
                      <a:schemeClr val="tx1"/>
                    </a:solidFill>
                  </a:rPr>
                  <a:t>pointmaps</a:t>
                </a:r>
                <a:r>
                  <a:rPr lang="en-US" sz="900" dirty="0">
                    <a:solidFill>
                      <a:schemeClr val="tx1"/>
                    </a:solidFill>
                  </a:rPr>
                  <a:t>:</a:t>
                </a:r>
              </a:p>
              <a:p>
                <a:pPr lvl="1"/>
                <a:r>
                  <a:rPr lang="en-US" sz="900" b="1" dirty="0">
                    <a:solidFill>
                      <a:schemeClr val="tx1"/>
                    </a:solidFill>
                  </a:rPr>
                  <a:t>Camera calibration </a:t>
                </a:r>
              </a:p>
              <a:p>
                <a:pPr lvl="2"/>
                <a:r>
                  <a:rPr lang="en-US" sz="900" dirty="0">
                    <a:solidFill>
                      <a:schemeClr val="tx1"/>
                    </a:solidFill>
                  </a:rPr>
                  <a:t>If we assume principal point is centered &amp; pixels are squares, we can easily solve for focal length</a:t>
                </a:r>
              </a:p>
              <a:p>
                <a:pPr lvl="1"/>
                <a:r>
                  <a:rPr lang="en-US" sz="900" b="1" dirty="0">
                    <a:solidFill>
                      <a:schemeClr val="tx1"/>
                    </a:solidFill>
                  </a:rPr>
                  <a:t>Camera pose estimation</a:t>
                </a:r>
              </a:p>
              <a:p>
                <a:pPr lvl="2"/>
                <a:r>
                  <a:rPr lang="en-US" sz="900" dirty="0">
                    <a:solidFill>
                      <a:schemeClr val="tx1"/>
                    </a:solidFill>
                  </a:rPr>
                  <a:t>Compare </a:t>
                </a:r>
                <a:r>
                  <a:rPr lang="en-US" sz="900" dirty="0" err="1">
                    <a:solidFill>
                      <a:schemeClr val="tx1"/>
                    </a:solidFill>
                  </a:rPr>
                  <a:t>pointmaps</a:t>
                </a:r>
                <a:r>
                  <a:rPr lang="en-US" sz="900" dirty="0">
                    <a:solidFill>
                      <a:schemeClr val="tx1"/>
                    </a:solidFill>
                  </a:rPr>
                  <a:t> </a:t>
                </a:r>
                <a14:m>
                  <m:oMath xmlns:m="http://schemas.openxmlformats.org/officeDocument/2006/math">
                    <m:sSup>
                      <m:sSupPr>
                        <m:ctrlPr>
                          <a:rPr lang="en-US" sz="900" b="0" i="1" smtClean="0">
                            <a:solidFill>
                              <a:schemeClr val="tx1"/>
                            </a:solidFill>
                            <a:latin typeface="Cambria Math" panose="02040503050406030204" pitchFamily="18" charset="0"/>
                          </a:rPr>
                        </m:ctrlPr>
                      </m:sSupPr>
                      <m:e>
                        <m:r>
                          <a:rPr lang="en-US" sz="900" b="0" i="1" smtClean="0">
                            <a:solidFill>
                              <a:schemeClr val="tx1"/>
                            </a:solidFill>
                            <a:latin typeface="Cambria Math" panose="02040503050406030204" pitchFamily="18" charset="0"/>
                          </a:rPr>
                          <m:t>𝑋</m:t>
                        </m:r>
                      </m:e>
                      <m:sup>
                        <m:r>
                          <a:rPr lang="en-US" sz="900" b="0" i="1" smtClean="0">
                            <a:solidFill>
                              <a:schemeClr val="tx1"/>
                            </a:solidFill>
                            <a:latin typeface="Cambria Math" panose="02040503050406030204" pitchFamily="18" charset="0"/>
                          </a:rPr>
                          <m:t>1,1</m:t>
                        </m:r>
                      </m:sup>
                    </m:sSup>
                  </m:oMath>
                </a14:m>
                <a:r>
                  <a:rPr lang="en-US" sz="900" dirty="0">
                    <a:solidFill>
                      <a:schemeClr val="tx1"/>
                    </a:solidFill>
                  </a:rPr>
                  <a:t> &amp; </a:t>
                </a:r>
                <a14:m>
                  <m:oMath xmlns:m="http://schemas.openxmlformats.org/officeDocument/2006/math">
                    <m:sSup>
                      <m:sSupPr>
                        <m:ctrlPr>
                          <a:rPr lang="en-US" sz="900" b="0" i="1" smtClean="0">
                            <a:solidFill>
                              <a:schemeClr val="tx1"/>
                            </a:solidFill>
                            <a:latin typeface="Cambria Math" panose="02040503050406030204" pitchFamily="18" charset="0"/>
                          </a:rPr>
                        </m:ctrlPr>
                      </m:sSupPr>
                      <m:e>
                        <m:r>
                          <a:rPr lang="en-US" sz="900" b="0" i="1" smtClean="0">
                            <a:solidFill>
                              <a:schemeClr val="tx1"/>
                            </a:solidFill>
                            <a:latin typeface="Cambria Math" panose="02040503050406030204" pitchFamily="18" charset="0"/>
                          </a:rPr>
                          <m:t>𝑋</m:t>
                        </m:r>
                      </m:e>
                      <m:sup>
                        <m:r>
                          <a:rPr lang="en-US" sz="900" b="0" i="1" smtClean="0">
                            <a:solidFill>
                              <a:schemeClr val="tx1"/>
                            </a:solidFill>
                            <a:latin typeface="Cambria Math" panose="02040503050406030204" pitchFamily="18" charset="0"/>
                          </a:rPr>
                          <m:t>1,2</m:t>
                        </m:r>
                      </m:sup>
                    </m:sSup>
                  </m:oMath>
                </a14:m>
                <a:r>
                  <a:rPr lang="en-US" sz="900" dirty="0">
                    <a:solidFill>
                      <a:schemeClr val="tx1"/>
                    </a:solidFill>
                  </a:rPr>
                  <a:t> and solve optimization problem to find </a:t>
                </a:r>
                <a:r>
                  <a:rPr lang="en-US" sz="900" dirty="0" err="1">
                    <a:solidFill>
                      <a:schemeClr val="tx1"/>
                    </a:solidFill>
                  </a:rPr>
                  <a:t>extrinsics</a:t>
                </a:r>
                <a:r>
                  <a:rPr lang="en-US" sz="900" dirty="0">
                    <a:solidFill>
                      <a:schemeClr val="tx1"/>
                    </a:solidFill>
                  </a:rPr>
                  <a:t> that aligns them (</a:t>
                </a:r>
                <a:r>
                  <a:rPr lang="en-US" sz="900" dirty="0" err="1">
                    <a:solidFill>
                      <a:schemeClr val="tx1"/>
                    </a:solidFill>
                  </a:rPr>
                  <a:t>pointmap</a:t>
                </a:r>
                <a:r>
                  <a:rPr lang="en-US" sz="900" dirty="0">
                    <a:solidFill>
                      <a:schemeClr val="tx1"/>
                    </a:solidFill>
                  </a:rPr>
                  <a:t> for the same image, but in different coordinate frames by swapping the input order)</a:t>
                </a:r>
              </a:p>
              <a:p>
                <a:pPr lvl="2"/>
                <a:r>
                  <a:rPr lang="en-US" sz="900" dirty="0">
                    <a:solidFill>
                      <a:schemeClr val="tx1"/>
                    </a:solidFill>
                  </a:rPr>
                  <a:t>Alternatively, use PnP + RANSAC</a:t>
                </a:r>
              </a:p>
              <a:p>
                <a:pPr lvl="1"/>
                <a:r>
                  <a:rPr lang="en-US" sz="900" b="1" dirty="0">
                    <a:solidFill>
                      <a:schemeClr val="tx1"/>
                    </a:solidFill>
                  </a:rPr>
                  <a:t>Depth estimation</a:t>
                </a:r>
              </a:p>
              <a:p>
                <a:pPr lvl="1"/>
                <a:r>
                  <a:rPr lang="en-US" sz="900" b="1" dirty="0">
                    <a:solidFill>
                      <a:schemeClr val="tx1"/>
                    </a:solidFill>
                  </a:rPr>
                  <a:t>Pixel correspondences</a:t>
                </a:r>
              </a:p>
              <a:p>
                <a:pPr lvl="1"/>
                <a:r>
                  <a:rPr lang="en-US" sz="900" b="1" dirty="0">
                    <a:solidFill>
                      <a:schemeClr val="tx1"/>
                    </a:solidFill>
                  </a:rPr>
                  <a:t>Dense 3D reconstruction</a:t>
                </a:r>
              </a:p>
              <a:p>
                <a:r>
                  <a:rPr lang="en-US" sz="900" dirty="0">
                    <a:solidFill>
                      <a:schemeClr val="tx1"/>
                    </a:solidFill>
                  </a:rPr>
                  <a:t>Trained using a combination of real &amp; synthetic RGBD data</a:t>
                </a:r>
              </a:p>
              <a:p>
                <a:pPr lvl="2"/>
                <a:endParaRPr lang="en-US" sz="900" dirty="0">
                  <a:solidFill>
                    <a:schemeClr val="tx1"/>
                  </a:solidFill>
                </a:endParaRPr>
              </a:p>
              <a:p>
                <a:endParaRPr lang="en-US" sz="900" dirty="0">
                  <a:solidFill>
                    <a:schemeClr val="tx1"/>
                  </a:solidFill>
                </a:endParaRPr>
              </a:p>
              <a:p>
                <a:endParaRPr lang="en-US" sz="900" dirty="0">
                  <a:solidFill>
                    <a:schemeClr val="tx1"/>
                  </a:solidFill>
                </a:endParaRPr>
              </a:p>
            </p:txBody>
          </p:sp>
        </mc:Choice>
        <mc:Fallback xmlns="">
          <p:sp>
            <p:nvSpPr>
              <p:cNvPr id="3" name="Content Placeholder 2">
                <a:extLst>
                  <a:ext uri="{FF2B5EF4-FFF2-40B4-BE49-F238E27FC236}">
                    <a16:creationId xmlns:a16="http://schemas.microsoft.com/office/drawing/2014/main" id="{754C8388-68C0-5DCB-0824-659E0F63EC13}"/>
                  </a:ext>
                </a:extLst>
              </p:cNvPr>
              <p:cNvSpPr>
                <a:spLocks noGrp="1" noRot="1" noChangeAspect="1" noMove="1" noResize="1" noEditPoints="1" noAdjustHandles="1" noChangeArrowheads="1" noChangeShapeType="1" noTextEdit="1"/>
              </p:cNvSpPr>
              <p:nvPr>
                <p:ph idx="1"/>
              </p:nvPr>
            </p:nvSpPr>
            <p:spPr>
              <a:xfrm>
                <a:off x="-190122" y="330820"/>
                <a:ext cx="4593141" cy="3263504"/>
              </a:xfrm>
              <a:blipFill>
                <a:blip r:embed="rId2"/>
                <a:stretch>
                  <a:fillRect t="-2052" r="-133" b="-2779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CAE4444-2D4A-0268-0C37-F392641060CA}"/>
              </a:ext>
            </a:extLst>
          </p:cNvPr>
          <p:cNvPicPr>
            <a:picLocks noChangeAspect="1"/>
          </p:cNvPicPr>
          <p:nvPr/>
        </p:nvPicPr>
        <p:blipFill>
          <a:blip r:embed="rId3"/>
          <a:stretch>
            <a:fillRect/>
          </a:stretch>
        </p:blipFill>
        <p:spPr>
          <a:xfrm>
            <a:off x="4498957" y="1082166"/>
            <a:ext cx="4593142" cy="1601418"/>
          </a:xfrm>
          <a:prstGeom prst="rect">
            <a:avLst/>
          </a:prstGeom>
          <a:ln>
            <a:solidFill>
              <a:schemeClr val="tx1"/>
            </a:solidFill>
          </a:ln>
        </p:spPr>
      </p:pic>
      <p:pic>
        <p:nvPicPr>
          <p:cNvPr id="7" name="Picture 6">
            <a:extLst>
              <a:ext uri="{FF2B5EF4-FFF2-40B4-BE49-F238E27FC236}">
                <a16:creationId xmlns:a16="http://schemas.microsoft.com/office/drawing/2014/main" id="{1985E87C-23D0-D903-2748-265DAFD06069}"/>
              </a:ext>
            </a:extLst>
          </p:cNvPr>
          <p:cNvPicPr>
            <a:picLocks noChangeAspect="1"/>
          </p:cNvPicPr>
          <p:nvPr/>
        </p:nvPicPr>
        <p:blipFill>
          <a:blip r:embed="rId4"/>
          <a:stretch>
            <a:fillRect/>
          </a:stretch>
        </p:blipFill>
        <p:spPr>
          <a:xfrm>
            <a:off x="4497002" y="63428"/>
            <a:ext cx="4595097" cy="924352"/>
          </a:xfrm>
          <a:prstGeom prst="rect">
            <a:avLst/>
          </a:prstGeom>
          <a:ln>
            <a:solidFill>
              <a:schemeClr val="tx1"/>
            </a:solidFill>
          </a:ln>
        </p:spPr>
      </p:pic>
      <p:pic>
        <p:nvPicPr>
          <p:cNvPr id="9" name="Picture 8">
            <a:extLst>
              <a:ext uri="{FF2B5EF4-FFF2-40B4-BE49-F238E27FC236}">
                <a16:creationId xmlns:a16="http://schemas.microsoft.com/office/drawing/2014/main" id="{BF44C44E-38AF-0E3F-6AC6-9937F3A2588D}"/>
              </a:ext>
            </a:extLst>
          </p:cNvPr>
          <p:cNvPicPr>
            <a:picLocks noChangeAspect="1"/>
          </p:cNvPicPr>
          <p:nvPr/>
        </p:nvPicPr>
        <p:blipFill>
          <a:blip r:embed="rId5"/>
          <a:stretch>
            <a:fillRect/>
          </a:stretch>
        </p:blipFill>
        <p:spPr>
          <a:xfrm>
            <a:off x="4497001" y="2777970"/>
            <a:ext cx="4595097" cy="1034063"/>
          </a:xfrm>
          <a:prstGeom prst="rect">
            <a:avLst/>
          </a:prstGeom>
          <a:ln>
            <a:solidFill>
              <a:schemeClr val="tx1"/>
            </a:solidFill>
          </a:ln>
        </p:spPr>
      </p:pic>
      <p:sp>
        <p:nvSpPr>
          <p:cNvPr id="4" name="Slide Number Placeholder 3">
            <a:extLst>
              <a:ext uri="{FF2B5EF4-FFF2-40B4-BE49-F238E27FC236}">
                <a16:creationId xmlns:a16="http://schemas.microsoft.com/office/drawing/2014/main" id="{39DED3E1-8296-5F26-235C-F41FFFD43A0A}"/>
              </a:ext>
            </a:extLst>
          </p:cNvPr>
          <p:cNvSpPr>
            <a:spLocks noGrp="1"/>
          </p:cNvSpPr>
          <p:nvPr>
            <p:ph type="sldNum" sz="quarter" idx="12"/>
          </p:nvPr>
        </p:nvSpPr>
        <p:spPr/>
        <p:txBody>
          <a:bodyPr/>
          <a:lstStyle/>
          <a:p>
            <a:fld id="{13FA7114-A053-4D77-83D8-BB2B688B3169}" type="slidenum">
              <a:rPr lang="en-US" smtClean="0"/>
              <a:t>86</a:t>
            </a:fld>
            <a:endParaRPr lang="en-US"/>
          </a:p>
        </p:txBody>
      </p:sp>
    </p:spTree>
    <p:extLst>
      <p:ext uri="{BB962C8B-B14F-4D97-AF65-F5344CB8AC3E}">
        <p14:creationId xmlns:p14="http://schemas.microsoft.com/office/powerpoint/2010/main" val="26177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9"/>
          <p:cNvPicPr preferRelativeResize="0"/>
          <p:nvPr/>
        </p:nvPicPr>
        <p:blipFill>
          <a:blip r:embed="rId3">
            <a:alphaModFix/>
          </a:blip>
          <a:stretch>
            <a:fillRect/>
          </a:stretch>
        </p:blipFill>
        <p:spPr>
          <a:xfrm>
            <a:off x="5645175" y="3480237"/>
            <a:ext cx="3439741" cy="1577125"/>
          </a:xfrm>
          <a:prstGeom prst="rect">
            <a:avLst/>
          </a:prstGeom>
          <a:noFill/>
          <a:ln w="9525" cap="flat" cmpd="sng">
            <a:solidFill>
              <a:schemeClr val="dk2"/>
            </a:solidFill>
            <a:prstDash val="solid"/>
            <a:round/>
            <a:headEnd type="none" w="sm" len="sm"/>
            <a:tailEnd type="none" w="sm" len="sm"/>
          </a:ln>
        </p:spPr>
      </p:pic>
      <p:sp>
        <p:nvSpPr>
          <p:cNvPr id="925" name="Google Shape;925;p9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does SuperPoint work?</a:t>
            </a:r>
            <a:endParaRPr b="1" u="sng"/>
          </a:p>
        </p:txBody>
      </p:sp>
      <p:sp>
        <p:nvSpPr>
          <p:cNvPr id="926" name="Google Shape;926;p99"/>
          <p:cNvSpPr txBox="1"/>
          <p:nvPr/>
        </p:nvSpPr>
        <p:spPr>
          <a:xfrm>
            <a:off x="-185525" y="132775"/>
            <a:ext cx="9329400" cy="1844400"/>
          </a:xfrm>
          <a:prstGeom prst="rect">
            <a:avLst/>
          </a:prstGeom>
          <a:noFill/>
          <a:ln>
            <a:noFill/>
          </a:ln>
        </p:spPr>
        <p:txBody>
          <a:bodyPr spcFirstLastPara="1" wrap="square" lIns="91425" tIns="91425" rIns="91425" bIns="91425" anchor="t" anchorCtr="0">
            <a:spAutoFit/>
          </a:bodyPr>
          <a:lstStyle/>
          <a:p>
            <a:pPr marL="457200" lvl="0" indent="-288925" algn="l" rtl="0">
              <a:lnSpc>
                <a:spcPct val="115000"/>
              </a:lnSpc>
              <a:spcBef>
                <a:spcPts val="1000"/>
              </a:spcBef>
              <a:spcAft>
                <a:spcPts val="0"/>
              </a:spcAft>
              <a:buSzPts val="950"/>
              <a:buChar char="●"/>
            </a:pPr>
            <a:r>
              <a:rPr lang="en" sz="950"/>
              <a:t>Unlike tasks like human keypoint estimation which can be tackled with strong annotated supervision, general interest point prediction is semantically ill-defined</a:t>
            </a:r>
            <a:endParaRPr sz="950"/>
          </a:p>
          <a:p>
            <a:pPr marL="457200" lvl="0" indent="-288925" algn="l" rtl="0">
              <a:lnSpc>
                <a:spcPct val="115000"/>
              </a:lnSpc>
              <a:spcBef>
                <a:spcPts val="0"/>
              </a:spcBef>
              <a:spcAft>
                <a:spcPts val="0"/>
              </a:spcAft>
              <a:buSzPts val="950"/>
              <a:buChar char="●"/>
            </a:pPr>
            <a:r>
              <a:rPr lang="en" sz="950"/>
              <a:t>SuperPoint instead takes an approach using synthetic data + pseudo GT</a:t>
            </a:r>
            <a:endParaRPr sz="950"/>
          </a:p>
          <a:p>
            <a:pPr marL="914400" lvl="1" indent="-288925" algn="l" rtl="0">
              <a:lnSpc>
                <a:spcPct val="115000"/>
              </a:lnSpc>
              <a:spcBef>
                <a:spcPts val="0"/>
              </a:spcBef>
              <a:spcAft>
                <a:spcPts val="0"/>
              </a:spcAft>
              <a:buSzPts val="950"/>
              <a:buChar char="○"/>
            </a:pPr>
            <a:r>
              <a:rPr lang="en" sz="950"/>
              <a:t>a) Train a </a:t>
            </a:r>
            <a:r>
              <a:rPr lang="en" sz="950" b="1"/>
              <a:t>base detector on a large </a:t>
            </a:r>
            <a:r>
              <a:rPr lang="en" sz="950" b="1">
                <a:solidFill>
                  <a:schemeClr val="dk1"/>
                </a:solidFill>
              </a:rPr>
              <a:t>synthetic </a:t>
            </a:r>
            <a:r>
              <a:rPr lang="en" sz="950" b="1"/>
              <a:t>dataset</a:t>
            </a:r>
            <a:r>
              <a:rPr lang="en" sz="950"/>
              <a:t> of simple geometric shapes</a:t>
            </a:r>
            <a:endParaRPr sz="950"/>
          </a:p>
          <a:p>
            <a:pPr marL="914400" lvl="1" indent="-288925" algn="l" rtl="0">
              <a:lnSpc>
                <a:spcPct val="115000"/>
              </a:lnSpc>
              <a:spcBef>
                <a:spcPts val="0"/>
              </a:spcBef>
              <a:spcAft>
                <a:spcPts val="0"/>
              </a:spcAft>
              <a:buSzPts val="950"/>
              <a:buChar char="○"/>
            </a:pPr>
            <a:r>
              <a:rPr lang="en" sz="950"/>
              <a:t>b) Warp target domain, unlabeled input images multiple times to help the base model see the image from many different viewpoints &amp; scales, and save those </a:t>
            </a:r>
            <a:r>
              <a:rPr lang="en" sz="950" b="1"/>
              <a:t>pseudo-GT</a:t>
            </a:r>
            <a:r>
              <a:rPr lang="en" sz="950"/>
              <a:t> results. The warping is called </a:t>
            </a:r>
            <a:r>
              <a:rPr lang="en" sz="950">
                <a:solidFill>
                  <a:schemeClr val="dk1"/>
                </a:solidFill>
              </a:rPr>
              <a:t>“Homographic Adaptation” &amp; helps bridge the domain gap. In the paper, this is iterative done twice to bootstrap.</a:t>
            </a:r>
            <a:endParaRPr sz="950">
              <a:solidFill>
                <a:schemeClr val="dk1"/>
              </a:solidFill>
            </a:endParaRPr>
          </a:p>
          <a:p>
            <a:pPr marL="914400" lvl="1" indent="-288925" algn="l" rtl="0">
              <a:lnSpc>
                <a:spcPct val="115000"/>
              </a:lnSpc>
              <a:spcBef>
                <a:spcPts val="0"/>
              </a:spcBef>
              <a:spcAft>
                <a:spcPts val="0"/>
              </a:spcAft>
              <a:buClr>
                <a:schemeClr val="dk1"/>
              </a:buClr>
              <a:buSzPts val="950"/>
              <a:buChar char="○"/>
            </a:pPr>
            <a:r>
              <a:rPr lang="en" sz="950">
                <a:solidFill>
                  <a:schemeClr val="dk1"/>
                </a:solidFill>
              </a:rPr>
              <a:t>c) Using pseudo-GT, train 2 head model: </a:t>
            </a:r>
            <a:r>
              <a:rPr lang="en" sz="950" b="1">
                <a:solidFill>
                  <a:schemeClr val="dk1"/>
                </a:solidFill>
              </a:rPr>
              <a:t>per-pixel interest point binary classification</a:t>
            </a:r>
            <a:r>
              <a:rPr lang="en" sz="950">
                <a:solidFill>
                  <a:schemeClr val="dk1"/>
                </a:solidFill>
              </a:rPr>
              <a:t> (CE loss) &amp; </a:t>
            </a:r>
            <a:r>
              <a:rPr lang="en" sz="950" b="1">
                <a:solidFill>
                  <a:schemeClr val="dk1"/>
                </a:solidFill>
              </a:rPr>
              <a:t>feature description </a:t>
            </a:r>
            <a:r>
              <a:rPr lang="en" sz="950">
                <a:solidFill>
                  <a:schemeClr val="dk1"/>
                </a:solidFill>
              </a:rPr>
              <a:t>(hinge loss)</a:t>
            </a:r>
            <a:endParaRPr sz="950">
              <a:solidFill>
                <a:schemeClr val="dk1"/>
              </a:solidFill>
            </a:endParaRPr>
          </a:p>
          <a:p>
            <a:pPr marL="1371600" lvl="2" indent="-288925" algn="l" rtl="0">
              <a:lnSpc>
                <a:spcPct val="115000"/>
              </a:lnSpc>
              <a:spcBef>
                <a:spcPts val="0"/>
              </a:spcBef>
              <a:spcAft>
                <a:spcPts val="0"/>
              </a:spcAft>
              <a:buClr>
                <a:schemeClr val="dk1"/>
              </a:buClr>
              <a:buSzPts val="950"/>
              <a:buChar char="■"/>
            </a:pPr>
            <a:r>
              <a:rPr lang="en" sz="950">
                <a:solidFill>
                  <a:schemeClr val="dk1"/>
                </a:solidFill>
              </a:rPr>
              <a:t>Training occurs with a pair of synthetically warped image with pseudo-GT &amp; known correspondence from a randomly sampled homography</a:t>
            </a:r>
            <a:endParaRPr sz="950">
              <a:solidFill>
                <a:schemeClr val="dk1"/>
              </a:solidFill>
            </a:endParaRPr>
          </a:p>
          <a:p>
            <a:pPr marL="1371600" lvl="2" indent="-288925" algn="l" rtl="0">
              <a:lnSpc>
                <a:spcPct val="115000"/>
              </a:lnSpc>
              <a:spcBef>
                <a:spcPts val="0"/>
              </a:spcBef>
              <a:spcAft>
                <a:spcPts val="0"/>
              </a:spcAft>
              <a:buClr>
                <a:schemeClr val="dk1"/>
              </a:buClr>
              <a:buSzPts val="950"/>
              <a:buChar char="■"/>
            </a:pPr>
            <a:r>
              <a:rPr lang="en" sz="950">
                <a:solidFill>
                  <a:schemeClr val="dk1"/>
                </a:solidFill>
              </a:rPr>
              <a:t>Hinge loss is applied to all pairs of descriptor cells, where the dot product of matching pairs are incentivized to be larger than a margin, and mismatching pairs smaller than a margin</a:t>
            </a:r>
            <a:endParaRPr sz="950">
              <a:solidFill>
                <a:schemeClr val="dk1"/>
              </a:solidFill>
            </a:endParaRPr>
          </a:p>
        </p:txBody>
      </p:sp>
      <p:pic>
        <p:nvPicPr>
          <p:cNvPr id="928" name="Google Shape;928;p99"/>
          <p:cNvPicPr preferRelativeResize="0"/>
          <p:nvPr/>
        </p:nvPicPr>
        <p:blipFill>
          <a:blip r:embed="rId4">
            <a:alphaModFix/>
          </a:blip>
          <a:stretch>
            <a:fillRect/>
          </a:stretch>
        </p:blipFill>
        <p:spPr>
          <a:xfrm>
            <a:off x="29336" y="3833864"/>
            <a:ext cx="5558399" cy="1280300"/>
          </a:xfrm>
          <a:prstGeom prst="rect">
            <a:avLst/>
          </a:prstGeom>
          <a:noFill/>
          <a:ln w="9525" cap="flat" cmpd="sng">
            <a:solidFill>
              <a:schemeClr val="dk2"/>
            </a:solidFill>
            <a:prstDash val="solid"/>
            <a:round/>
            <a:headEnd type="none" w="sm" len="sm"/>
            <a:tailEnd type="none" w="sm" len="sm"/>
          </a:ln>
        </p:spPr>
      </p:pic>
      <p:pic>
        <p:nvPicPr>
          <p:cNvPr id="929" name="Google Shape;929;p99"/>
          <p:cNvPicPr preferRelativeResize="0"/>
          <p:nvPr/>
        </p:nvPicPr>
        <p:blipFill>
          <a:blip r:embed="rId5">
            <a:alphaModFix/>
          </a:blip>
          <a:stretch>
            <a:fillRect/>
          </a:stretch>
        </p:blipFill>
        <p:spPr>
          <a:xfrm>
            <a:off x="29325" y="2155024"/>
            <a:ext cx="5558399" cy="1626490"/>
          </a:xfrm>
          <a:prstGeom prst="rect">
            <a:avLst/>
          </a:prstGeom>
          <a:noFill/>
          <a:ln w="9525" cap="flat" cmpd="sng">
            <a:solidFill>
              <a:schemeClr val="dk2"/>
            </a:solidFill>
            <a:prstDash val="solid"/>
            <a:round/>
            <a:headEnd type="none" w="sm" len="sm"/>
            <a:tailEnd type="none" w="sm" len="sm"/>
          </a:ln>
        </p:spPr>
      </p:pic>
      <p:pic>
        <p:nvPicPr>
          <p:cNvPr id="930" name="Google Shape;930;p99"/>
          <p:cNvPicPr preferRelativeResize="0"/>
          <p:nvPr/>
        </p:nvPicPr>
        <p:blipFill>
          <a:blip r:embed="rId6">
            <a:alphaModFix/>
          </a:blip>
          <a:stretch>
            <a:fillRect/>
          </a:stretch>
        </p:blipFill>
        <p:spPr>
          <a:xfrm>
            <a:off x="5910500" y="1900030"/>
            <a:ext cx="2780349" cy="1481000"/>
          </a:xfrm>
          <a:prstGeom prst="rect">
            <a:avLst/>
          </a:prstGeom>
          <a:noFill/>
          <a:ln w="9525" cap="flat" cmpd="sng">
            <a:solidFill>
              <a:schemeClr val="dk2"/>
            </a:solidFill>
            <a:prstDash val="solid"/>
            <a:round/>
            <a:headEnd type="none" w="sm" len="sm"/>
            <a:tailEnd type="none" w="sm" len="sm"/>
          </a:ln>
        </p:spPr>
      </p:pic>
      <p:sp>
        <p:nvSpPr>
          <p:cNvPr id="2" name="TextBox 1">
            <a:extLst>
              <a:ext uri="{FF2B5EF4-FFF2-40B4-BE49-F238E27FC236}">
                <a16:creationId xmlns:a16="http://schemas.microsoft.com/office/drawing/2014/main" id="{EA0C78D4-D7BF-A27B-E6CE-C8A1E6A60A73}"/>
              </a:ext>
            </a:extLst>
          </p:cNvPr>
          <p:cNvSpPr txBox="1"/>
          <p:nvPr/>
        </p:nvSpPr>
        <p:spPr>
          <a:xfrm>
            <a:off x="8272158" y="4956789"/>
            <a:ext cx="740908" cy="200055"/>
          </a:xfrm>
          <a:prstGeom prst="rect">
            <a:avLst/>
          </a:prstGeom>
          <a:noFill/>
        </p:spPr>
        <p:txBody>
          <a:bodyPr wrap="none" rtlCol="0">
            <a:spAutoFit/>
          </a:bodyPr>
          <a:lstStyle/>
          <a:p>
            <a:r>
              <a:rPr lang="en-US" sz="700" i="1" dirty="0"/>
              <a:t>MV Geometry</a:t>
            </a:r>
          </a:p>
        </p:txBody>
      </p:sp>
      <p:sp>
        <p:nvSpPr>
          <p:cNvPr id="3" name="Slide Number Placeholder 2">
            <a:extLst>
              <a:ext uri="{FF2B5EF4-FFF2-40B4-BE49-F238E27FC236}">
                <a16:creationId xmlns:a16="http://schemas.microsoft.com/office/drawing/2014/main" id="{E189166C-8753-F928-3D76-507B06B3CF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 grpId="0"/>
      <p:bldP spid="2" grpId="0"/>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556"/>
        <p:cNvGrpSpPr/>
        <p:nvPr/>
      </p:nvGrpSpPr>
      <p:grpSpPr>
        <a:xfrm>
          <a:off x="0" y="0"/>
          <a:ext cx="0" cy="0"/>
          <a:chOff x="0" y="0"/>
          <a:chExt cx="0" cy="0"/>
        </a:xfrm>
      </p:grpSpPr>
      <p:sp>
        <p:nvSpPr>
          <p:cNvPr id="557" name="Google Shape;557;p66"/>
          <p:cNvSpPr txBox="1"/>
          <p:nvPr/>
        </p:nvSpPr>
        <p:spPr>
          <a:xfrm>
            <a:off x="0" y="221225"/>
            <a:ext cx="9144000" cy="3032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Full Stack</a:t>
            </a:r>
            <a:endParaRPr sz="5000" b="1"/>
          </a:p>
          <a:p>
            <a:pPr marL="0" lvl="0" indent="0" algn="ctr" rtl="0">
              <a:spcBef>
                <a:spcPts val="0"/>
              </a:spcBef>
              <a:spcAft>
                <a:spcPts val="0"/>
              </a:spcAft>
              <a:buNone/>
            </a:pPr>
            <a:r>
              <a:rPr lang="en" sz="5000" b="1"/>
              <a:t>Deep Learning</a:t>
            </a:r>
            <a:endParaRPr sz="5000" b="1"/>
          </a:p>
          <a:p>
            <a:pPr marL="0" lvl="0" indent="0" algn="ctr" rtl="0">
              <a:spcBef>
                <a:spcPts val="0"/>
              </a:spcBef>
              <a:spcAft>
                <a:spcPts val="0"/>
              </a:spcAft>
              <a:buNone/>
            </a:pPr>
            <a:endParaRPr sz="5000" b="1"/>
          </a:p>
          <a:p>
            <a:pPr marL="0" lvl="0" indent="0" algn="ctr" rtl="0">
              <a:spcBef>
                <a:spcPts val="0"/>
              </a:spcBef>
              <a:spcAft>
                <a:spcPts val="0"/>
              </a:spcAft>
              <a:buNone/>
            </a:pPr>
            <a:r>
              <a:rPr lang="en" sz="3500" b="1"/>
              <a:t>https://fullstackdeeplearning.com/</a:t>
            </a:r>
            <a:endParaRPr sz="3500" b="1"/>
          </a:p>
        </p:txBody>
      </p:sp>
      <p:sp>
        <p:nvSpPr>
          <p:cNvPr id="2" name="Slide Number Placeholder 1">
            <a:extLst>
              <a:ext uri="{FF2B5EF4-FFF2-40B4-BE49-F238E27FC236}">
                <a16:creationId xmlns:a16="http://schemas.microsoft.com/office/drawing/2014/main" id="{0D5A30E9-7505-0015-7B51-77CC6622D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8"/>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9900FF"/>
                </a:solidFill>
              </a:rPr>
              <a:t>[Training &amp; Debugging Phase]</a:t>
            </a:r>
            <a:r>
              <a:rPr lang="en" b="1" u="sng">
                <a:solidFill>
                  <a:schemeClr val="dk1"/>
                </a:solidFill>
              </a:rPr>
              <a:t> </a:t>
            </a:r>
            <a:r>
              <a:rPr lang="en" b="1" u="sng"/>
              <a:t>Compare data vs model parallelism when doing distributed training.</a:t>
            </a:r>
            <a:endParaRPr b="1" u="sng"/>
          </a:p>
        </p:txBody>
      </p:sp>
      <p:sp>
        <p:nvSpPr>
          <p:cNvPr id="699" name="Google Shape;699;p78"/>
          <p:cNvSpPr txBox="1"/>
          <p:nvPr/>
        </p:nvSpPr>
        <p:spPr>
          <a:xfrm>
            <a:off x="-33122" y="132785"/>
            <a:ext cx="8765100" cy="294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000" dirty="0"/>
              <a:t>Distributed training is a must for large datasets and large models, and involves multiple GPUs and/or machines to train a single model. Note that forward computations and backprop are inherently serial in nature, so one can think of these methods as “workarounds”.</a:t>
            </a:r>
            <a:endParaRPr sz="1000" dirty="0"/>
          </a:p>
          <a:p>
            <a:pPr marL="457200" lvl="0" indent="-292100" algn="l" rtl="0">
              <a:lnSpc>
                <a:spcPct val="115000"/>
              </a:lnSpc>
              <a:spcBef>
                <a:spcPts val="1000"/>
              </a:spcBef>
              <a:spcAft>
                <a:spcPts val="0"/>
              </a:spcAft>
              <a:buSzPts val="1000"/>
              <a:buChar char="●"/>
            </a:pPr>
            <a:r>
              <a:rPr lang="en" sz="1000" b="1" dirty="0"/>
              <a:t>Data parallelism</a:t>
            </a:r>
            <a:endParaRPr sz="1000" b="1" dirty="0"/>
          </a:p>
          <a:p>
            <a:pPr marL="914400" lvl="1" indent="-292100" algn="l" rtl="0">
              <a:lnSpc>
                <a:spcPct val="115000"/>
              </a:lnSpc>
              <a:spcBef>
                <a:spcPts val="0"/>
              </a:spcBef>
              <a:spcAft>
                <a:spcPts val="0"/>
              </a:spcAft>
              <a:buSzPts val="1000"/>
              <a:buChar char="○"/>
            </a:pPr>
            <a:r>
              <a:rPr lang="en" sz="1000" dirty="0"/>
              <a:t>Helpful for large datasets</a:t>
            </a:r>
            <a:endParaRPr sz="1000" dirty="0"/>
          </a:p>
          <a:p>
            <a:pPr marL="914400" lvl="1" indent="-292100" algn="l" rtl="0">
              <a:lnSpc>
                <a:spcPct val="115000"/>
              </a:lnSpc>
              <a:spcBef>
                <a:spcPts val="0"/>
              </a:spcBef>
              <a:spcAft>
                <a:spcPts val="0"/>
              </a:spcAft>
              <a:buSzPts val="1000"/>
              <a:buChar char="○"/>
            </a:pPr>
            <a:r>
              <a:rPr lang="en" sz="1000" dirty="0"/>
              <a:t>Splits batch into multiple GPUs (each gpu must fit a copy of the model on it), evaluate/backprop on each, and combine to get overall gradient to update across all GPUs</a:t>
            </a:r>
            <a:endParaRPr sz="1000" dirty="0"/>
          </a:p>
          <a:p>
            <a:pPr marL="914400" lvl="1" indent="-292100" algn="l" rtl="0">
              <a:lnSpc>
                <a:spcPct val="115000"/>
              </a:lnSpc>
              <a:spcBef>
                <a:spcPts val="0"/>
              </a:spcBef>
              <a:spcAft>
                <a:spcPts val="0"/>
              </a:spcAft>
              <a:buSzPts val="1000"/>
              <a:buChar char="○"/>
            </a:pPr>
            <a:r>
              <a:rPr lang="en" sz="1000" dirty="0"/>
              <a:t>Generally simple to do</a:t>
            </a:r>
            <a:endParaRPr sz="1000" dirty="0"/>
          </a:p>
          <a:p>
            <a:pPr marL="914400" lvl="1" indent="-292100" algn="l" rtl="0">
              <a:lnSpc>
                <a:spcPct val="115000"/>
              </a:lnSpc>
              <a:spcBef>
                <a:spcPts val="0"/>
              </a:spcBef>
              <a:spcAft>
                <a:spcPts val="0"/>
              </a:spcAft>
              <a:buSzPts val="1000"/>
              <a:buChar char="○"/>
            </a:pPr>
            <a:r>
              <a:rPr lang="en" sz="1000" u="sng" dirty="0">
                <a:solidFill>
                  <a:schemeClr val="hlink"/>
                </a:solidFill>
                <a:hlinkClick r:id="rId3"/>
              </a:rPr>
              <a:t>Hogwild paper</a:t>
            </a:r>
            <a:r>
              <a:rPr lang="en" sz="1000" dirty="0"/>
              <a:t> (NIPS 11, 2000+ cit) showed that you don’t even need locks; SGD works even if the shared model sometimes receives older gradients.</a:t>
            </a:r>
            <a:endParaRPr sz="1000" dirty="0"/>
          </a:p>
          <a:p>
            <a:pPr marL="457200" lvl="0" indent="-292100" algn="l" rtl="0">
              <a:lnSpc>
                <a:spcPct val="115000"/>
              </a:lnSpc>
              <a:spcBef>
                <a:spcPts val="0"/>
              </a:spcBef>
              <a:spcAft>
                <a:spcPts val="0"/>
              </a:spcAft>
              <a:buSzPts val="1000"/>
              <a:buChar char="●"/>
            </a:pPr>
            <a:r>
              <a:rPr lang="en" sz="1000" b="1" dirty="0"/>
              <a:t>Model Parallelism</a:t>
            </a:r>
            <a:endParaRPr sz="1000" b="1" dirty="0"/>
          </a:p>
          <a:p>
            <a:pPr marL="914400" lvl="1" indent="-292100" algn="l" rtl="0">
              <a:lnSpc>
                <a:spcPct val="115000"/>
              </a:lnSpc>
              <a:spcBef>
                <a:spcPts val="0"/>
              </a:spcBef>
              <a:spcAft>
                <a:spcPts val="0"/>
              </a:spcAft>
              <a:buSzPts val="1000"/>
              <a:buChar char="○"/>
            </a:pPr>
            <a:r>
              <a:rPr lang="en" sz="1000" dirty="0"/>
              <a:t>Needed when a model does not fit on a GPU</a:t>
            </a:r>
            <a:endParaRPr sz="1000" dirty="0"/>
          </a:p>
          <a:p>
            <a:pPr marL="914400" lvl="1" indent="-292100" algn="l" rtl="0">
              <a:lnSpc>
                <a:spcPct val="115000"/>
              </a:lnSpc>
              <a:spcBef>
                <a:spcPts val="0"/>
              </a:spcBef>
              <a:spcAft>
                <a:spcPts val="0"/>
              </a:spcAft>
              <a:buSzPts val="1000"/>
              <a:buChar char="○"/>
            </a:pPr>
            <a:r>
              <a:rPr lang="en" sz="1000" dirty="0"/>
              <a:t>Splits the model parameters on separate GPUs</a:t>
            </a:r>
            <a:endParaRPr sz="1000" dirty="0"/>
          </a:p>
          <a:p>
            <a:pPr marL="914400" lvl="1" indent="-292100" algn="l" rtl="0">
              <a:lnSpc>
                <a:spcPct val="115000"/>
              </a:lnSpc>
              <a:spcBef>
                <a:spcPts val="0"/>
              </a:spcBef>
              <a:spcAft>
                <a:spcPts val="0"/>
              </a:spcAft>
              <a:buSzPts val="1000"/>
              <a:buChar char="○"/>
            </a:pPr>
            <a:r>
              <a:rPr lang="en" sz="1000" dirty="0"/>
              <a:t>Introduces a lot of complexity, so see if this can be avoided by getting larger GPUs</a:t>
            </a:r>
            <a:endParaRPr sz="1000" dirty="0"/>
          </a:p>
          <a:p>
            <a:pPr marL="914400" lvl="1" indent="-292100" algn="l" rtl="0">
              <a:lnSpc>
                <a:spcPct val="115000"/>
              </a:lnSpc>
              <a:spcBef>
                <a:spcPts val="0"/>
              </a:spcBef>
              <a:spcAft>
                <a:spcPts val="0"/>
              </a:spcAft>
              <a:buSzPts val="1000"/>
              <a:buChar char="○"/>
            </a:pPr>
            <a:r>
              <a:rPr lang="en" sz="1000" dirty="0"/>
              <a:t>One way this is implemented (AWS Sagemaker) is by splitting consecutive layers into different GPUs, and having an execution pipeline where different devices can work on forward and backward passes for different data samples at the same time</a:t>
            </a:r>
            <a:endParaRPr sz="1000" dirty="0"/>
          </a:p>
        </p:txBody>
      </p:sp>
      <p:pic>
        <p:nvPicPr>
          <p:cNvPr id="701" name="Google Shape;701;p78"/>
          <p:cNvPicPr preferRelativeResize="0"/>
          <p:nvPr/>
        </p:nvPicPr>
        <p:blipFill>
          <a:blip r:embed="rId4">
            <a:alphaModFix/>
          </a:blip>
          <a:stretch>
            <a:fillRect/>
          </a:stretch>
        </p:blipFill>
        <p:spPr>
          <a:xfrm>
            <a:off x="5398100" y="3339350"/>
            <a:ext cx="1546409" cy="1644862"/>
          </a:xfrm>
          <a:prstGeom prst="rect">
            <a:avLst/>
          </a:prstGeom>
          <a:noFill/>
          <a:ln>
            <a:noFill/>
          </a:ln>
        </p:spPr>
      </p:pic>
      <p:pic>
        <p:nvPicPr>
          <p:cNvPr id="702" name="Google Shape;702;p78"/>
          <p:cNvPicPr preferRelativeResize="0"/>
          <p:nvPr/>
        </p:nvPicPr>
        <p:blipFill>
          <a:blip r:embed="rId5">
            <a:alphaModFix/>
          </a:blip>
          <a:stretch>
            <a:fillRect/>
          </a:stretch>
        </p:blipFill>
        <p:spPr>
          <a:xfrm>
            <a:off x="7109263" y="3425543"/>
            <a:ext cx="1468162" cy="1631282"/>
          </a:xfrm>
          <a:prstGeom prst="rect">
            <a:avLst/>
          </a:prstGeom>
          <a:noFill/>
          <a:ln>
            <a:noFill/>
          </a:ln>
        </p:spPr>
      </p:pic>
      <p:pic>
        <p:nvPicPr>
          <p:cNvPr id="703" name="Google Shape;703;p78"/>
          <p:cNvPicPr preferRelativeResize="0"/>
          <p:nvPr/>
        </p:nvPicPr>
        <p:blipFill>
          <a:blip r:embed="rId6">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C4987ADD-5FE5-C91C-846A-5999ADC026E9}"/>
              </a:ext>
            </a:extLst>
          </p:cNvPr>
          <p:cNvSpPr txBox="1"/>
          <p:nvPr/>
        </p:nvSpPr>
        <p:spPr>
          <a:xfrm>
            <a:off x="8472458" y="4956789"/>
            <a:ext cx="716863" cy="200055"/>
          </a:xfrm>
          <a:prstGeom prst="rect">
            <a:avLst/>
          </a:prstGeom>
          <a:noFill/>
        </p:spPr>
        <p:txBody>
          <a:bodyPr wrap="none" rtlCol="0">
            <a:spAutoFit/>
          </a:bodyPr>
          <a:lstStyle/>
          <a:p>
            <a:r>
              <a:rPr lang="en-US" sz="700" i="1" dirty="0"/>
              <a:t>Full Stack DL</a:t>
            </a:r>
          </a:p>
        </p:txBody>
      </p:sp>
      <p:sp>
        <p:nvSpPr>
          <p:cNvPr id="3" name="Slide Number Placeholder 2">
            <a:extLst>
              <a:ext uri="{FF2B5EF4-FFF2-40B4-BE49-F238E27FC236}">
                <a16:creationId xmlns:a16="http://schemas.microsoft.com/office/drawing/2014/main" id="{1351AB34-49D8-38E0-E3AF-152B120B1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1000"/>
                                        <p:tgtEl>
                                          <p:spTgt spid="699"/>
                                        </p:tgtEl>
                                      </p:cBhvr>
                                    </p:animEffect>
                                  </p:childTnLst>
                                </p:cTn>
                              </p:par>
                              <p:par>
                                <p:cTn id="8" presetID="10" presetClass="entr" presetSubtype="0" fill="hold" nodeType="withEffect">
                                  <p:stCondLst>
                                    <p:cond delay="0"/>
                                  </p:stCondLst>
                                  <p:childTnLst>
                                    <p:set>
                                      <p:cBhvr>
                                        <p:cTn id="9" dur="1" fill="hold">
                                          <p:stCondLst>
                                            <p:cond delay="0"/>
                                          </p:stCondLst>
                                        </p:cTn>
                                        <p:tgtEl>
                                          <p:spTgt spid="701"/>
                                        </p:tgtEl>
                                        <p:attrNameLst>
                                          <p:attrName>style.visibility</p:attrName>
                                        </p:attrNameLst>
                                      </p:cBhvr>
                                      <p:to>
                                        <p:strVal val="visible"/>
                                      </p:to>
                                    </p:set>
                                    <p:animEffect transition="in" filter="fade">
                                      <p:cBhvr>
                                        <p:cTn id="10" dur="1000"/>
                                        <p:tgtEl>
                                          <p:spTgt spid="701"/>
                                        </p:tgtEl>
                                      </p:cBhvr>
                                    </p:animEffect>
                                  </p:childTnLst>
                                </p:cTn>
                              </p:par>
                              <p:par>
                                <p:cTn id="11" presetID="10" presetClass="entr" presetSubtype="0" fill="hold" nodeType="withEffect">
                                  <p:stCondLst>
                                    <p:cond delay="0"/>
                                  </p:stCondLst>
                                  <p:childTnLst>
                                    <p:set>
                                      <p:cBhvr>
                                        <p:cTn id="12" dur="1" fill="hold">
                                          <p:stCondLst>
                                            <p:cond delay="0"/>
                                          </p:stCondLst>
                                        </p:cTn>
                                        <p:tgtEl>
                                          <p:spTgt spid="702"/>
                                        </p:tgtEl>
                                        <p:attrNameLst>
                                          <p:attrName>style.visibility</p:attrName>
                                        </p:attrNameLst>
                                      </p:cBhvr>
                                      <p:to>
                                        <p:strVal val="visible"/>
                                      </p:to>
                                    </p:set>
                                    <p:animEffect transition="in" filter="fade">
                                      <p:cBhvr>
                                        <p:cTn id="13" dur="1000"/>
                                        <p:tgtEl>
                                          <p:spTgt spid="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97A22-E84D-E728-7F6A-C875CB5CF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D872A9-BD9F-5510-6138-69C74E3E6B6B}"/>
              </a:ext>
            </a:extLst>
          </p:cNvPr>
          <p:cNvSpPr>
            <a:spLocks noGrp="1"/>
          </p:cNvSpPr>
          <p:nvPr>
            <p:ph type="title"/>
          </p:nvPr>
        </p:nvSpPr>
        <p:spPr>
          <a:xfrm>
            <a:off x="-53008" y="-108116"/>
            <a:ext cx="7687818" cy="559260"/>
          </a:xfrm>
        </p:spPr>
        <p:txBody>
          <a:bodyPr>
            <a:normAutofit/>
          </a:bodyPr>
          <a:lstStyle/>
          <a:p>
            <a:r>
              <a:rPr lang="en-US" sz="1050" u="sng" dirty="0"/>
              <a:t>How does Segment Anything (SAM) work?</a:t>
            </a:r>
          </a:p>
        </p:txBody>
      </p:sp>
      <p:sp>
        <p:nvSpPr>
          <p:cNvPr id="3" name="Content Placeholder 2">
            <a:extLst>
              <a:ext uri="{FF2B5EF4-FFF2-40B4-BE49-F238E27FC236}">
                <a16:creationId xmlns:a16="http://schemas.microsoft.com/office/drawing/2014/main" id="{7148408B-AB60-CE62-4BB1-25526228E5A3}"/>
              </a:ext>
            </a:extLst>
          </p:cNvPr>
          <p:cNvSpPr>
            <a:spLocks noGrp="1"/>
          </p:cNvSpPr>
          <p:nvPr>
            <p:ph idx="1"/>
          </p:nvPr>
        </p:nvSpPr>
        <p:spPr>
          <a:xfrm>
            <a:off x="-145775" y="95437"/>
            <a:ext cx="5724939" cy="3263504"/>
          </a:xfrm>
        </p:spPr>
        <p:txBody>
          <a:bodyPr>
            <a:normAutofit/>
          </a:bodyPr>
          <a:lstStyle/>
          <a:p>
            <a:r>
              <a:rPr lang="en-US" sz="700" dirty="0">
                <a:solidFill>
                  <a:schemeClr val="tx1"/>
                </a:solidFill>
              </a:rPr>
              <a:t>Given an image and prompt (</a:t>
            </a:r>
            <a:r>
              <a:rPr lang="en-US" sz="700" dirty="0" err="1">
                <a:solidFill>
                  <a:schemeClr val="tx1"/>
                </a:solidFill>
              </a:rPr>
              <a:t>eg</a:t>
            </a:r>
            <a:r>
              <a:rPr lang="en-US" sz="700" dirty="0">
                <a:solidFill>
                  <a:schemeClr val="tx1"/>
                </a:solidFill>
              </a:rPr>
              <a:t> positive/negative points, box, mask, or text), output a valid segmentation mask</a:t>
            </a:r>
          </a:p>
          <a:p>
            <a:pPr lvl="1"/>
            <a:r>
              <a:rPr lang="en-US" sz="700" dirty="0">
                <a:solidFill>
                  <a:schemeClr val="tx1"/>
                </a:solidFill>
              </a:rPr>
              <a:t>“Valid” means that even when the prompt is ambiguous, it should still be reasonable.</a:t>
            </a:r>
          </a:p>
          <a:p>
            <a:r>
              <a:rPr lang="en-US" sz="700" dirty="0">
                <a:solidFill>
                  <a:schemeClr val="tx1"/>
                </a:solidFill>
              </a:rPr>
              <a:t>Marketed as a </a:t>
            </a:r>
            <a:r>
              <a:rPr lang="en-US" sz="700" b="1" dirty="0">
                <a:solidFill>
                  <a:schemeClr val="tx1"/>
                </a:solidFill>
              </a:rPr>
              <a:t>foundation model </a:t>
            </a:r>
            <a:r>
              <a:rPr lang="en-US" sz="700" dirty="0">
                <a:solidFill>
                  <a:schemeClr val="tx1"/>
                </a:solidFill>
              </a:rPr>
              <a:t>for image segmentation</a:t>
            </a:r>
          </a:p>
          <a:p>
            <a:pPr lvl="1"/>
            <a:r>
              <a:rPr lang="en-US" sz="700" dirty="0">
                <a:solidFill>
                  <a:schemeClr val="tx1"/>
                </a:solidFill>
              </a:rPr>
              <a:t>Important qualities: </a:t>
            </a:r>
            <a:r>
              <a:rPr lang="en-US" sz="700" b="1" dirty="0">
                <a:solidFill>
                  <a:schemeClr val="tx1"/>
                </a:solidFill>
              </a:rPr>
              <a:t>prompt engineerable </a:t>
            </a:r>
            <a:r>
              <a:rPr lang="en-US" sz="700" dirty="0">
                <a:solidFill>
                  <a:schemeClr val="tx1"/>
                </a:solidFill>
              </a:rPr>
              <a:t>and generalizable to solve a range of downstream segmentation problems; easy to fit as a piece in a larger ML system, </a:t>
            </a:r>
            <a:r>
              <a:rPr lang="en-US" sz="700" dirty="0" err="1">
                <a:solidFill>
                  <a:schemeClr val="tx1"/>
                </a:solidFill>
              </a:rPr>
              <a:t>eg</a:t>
            </a:r>
            <a:r>
              <a:rPr lang="en-US" sz="700" dirty="0">
                <a:solidFill>
                  <a:schemeClr val="tx1"/>
                </a:solidFill>
              </a:rPr>
              <a:t> with VR using gaze detection.</a:t>
            </a:r>
          </a:p>
          <a:p>
            <a:r>
              <a:rPr lang="en-US" sz="700" dirty="0">
                <a:solidFill>
                  <a:schemeClr val="tx1"/>
                </a:solidFill>
              </a:rPr>
              <a:t>Architecture consists of different types of prompt encoders (outputting 256 dimensional vectors), an image encoder (Masked Autoencoder </a:t>
            </a:r>
            <a:r>
              <a:rPr lang="en-US" sz="700" dirty="0" err="1">
                <a:solidFill>
                  <a:schemeClr val="tx1"/>
                </a:solidFill>
              </a:rPr>
              <a:t>ViT</a:t>
            </a:r>
            <a:r>
              <a:rPr lang="en-US" sz="700" dirty="0">
                <a:solidFill>
                  <a:schemeClr val="tx1"/>
                </a:solidFill>
              </a:rPr>
              <a:t> outputting 256x64x64 feature map), and a Mask decoder similar to </a:t>
            </a:r>
            <a:r>
              <a:rPr lang="en-US" sz="700" dirty="0" err="1">
                <a:solidFill>
                  <a:schemeClr val="tx1"/>
                </a:solidFill>
              </a:rPr>
              <a:t>MaskFormer</a:t>
            </a:r>
            <a:endParaRPr lang="en-US" sz="700" dirty="0">
              <a:solidFill>
                <a:schemeClr val="tx1"/>
              </a:solidFill>
            </a:endParaRPr>
          </a:p>
          <a:p>
            <a:pPr lvl="1"/>
            <a:r>
              <a:rPr lang="en-US" sz="700" dirty="0">
                <a:solidFill>
                  <a:schemeClr val="tx1"/>
                </a:solidFill>
              </a:rPr>
              <a:t>Multiple (3) output tokens, to naturally allow for ambiguity. We only backprop on the one with the lowest loss.</a:t>
            </a:r>
          </a:p>
          <a:p>
            <a:pPr lvl="1"/>
            <a:r>
              <a:rPr lang="en-US" sz="700" dirty="0">
                <a:solidFill>
                  <a:schemeClr val="tx1"/>
                </a:solidFill>
              </a:rPr>
              <a:t>Mask decoder block has cross-attention in both directions</a:t>
            </a:r>
          </a:p>
          <a:p>
            <a:pPr lvl="1"/>
            <a:r>
              <a:rPr lang="en-US" sz="700" dirty="0">
                <a:solidFill>
                  <a:schemeClr val="tx1"/>
                </a:solidFill>
              </a:rPr>
              <a:t>Also predicts </a:t>
            </a:r>
            <a:r>
              <a:rPr lang="en-US" sz="700" dirty="0" err="1">
                <a:solidFill>
                  <a:schemeClr val="tx1"/>
                </a:solidFill>
              </a:rPr>
              <a:t>IoU</a:t>
            </a:r>
            <a:r>
              <a:rPr lang="en-US" sz="700" dirty="0">
                <a:solidFill>
                  <a:schemeClr val="tx1"/>
                </a:solidFill>
              </a:rPr>
              <a:t> scores, supervised by true </a:t>
            </a:r>
            <a:r>
              <a:rPr lang="en-US" sz="700" dirty="0" err="1">
                <a:solidFill>
                  <a:schemeClr val="tx1"/>
                </a:solidFill>
              </a:rPr>
              <a:t>IoU</a:t>
            </a:r>
            <a:r>
              <a:rPr lang="en-US" sz="700" dirty="0">
                <a:solidFill>
                  <a:schemeClr val="tx1"/>
                </a:solidFill>
              </a:rPr>
              <a:t> score</a:t>
            </a:r>
          </a:p>
          <a:p>
            <a:pPr lvl="1"/>
            <a:r>
              <a:rPr lang="en-US" sz="700" dirty="0">
                <a:solidFill>
                  <a:schemeClr val="tx1"/>
                </a:solidFill>
              </a:rPr>
              <a:t>Text embedding can be used with clip embeddings</a:t>
            </a:r>
          </a:p>
          <a:p>
            <a:r>
              <a:rPr lang="en-US" sz="700" dirty="0">
                <a:solidFill>
                  <a:schemeClr val="tx1"/>
                </a:solidFill>
              </a:rPr>
              <a:t>Training procedure simulates interactive 11-round setups</a:t>
            </a:r>
          </a:p>
          <a:p>
            <a:pPr lvl="1"/>
            <a:r>
              <a:rPr lang="en-US" sz="700" dirty="0">
                <a:solidFill>
                  <a:schemeClr val="tx1"/>
                </a:solidFill>
              </a:rPr>
              <a:t>First, either randomly select an initial point or </a:t>
            </a:r>
            <a:r>
              <a:rPr lang="en-US" sz="700" dirty="0" err="1">
                <a:solidFill>
                  <a:schemeClr val="tx1"/>
                </a:solidFill>
              </a:rPr>
              <a:t>bbox</a:t>
            </a:r>
            <a:r>
              <a:rPr lang="en-US" sz="700" dirty="0">
                <a:solidFill>
                  <a:schemeClr val="tx1"/>
                </a:solidFill>
              </a:rPr>
              <a:t> from the GT mask</a:t>
            </a:r>
          </a:p>
          <a:p>
            <a:pPr lvl="1"/>
            <a:r>
              <a:rPr lang="en-US" sz="700" dirty="0">
                <a:solidFill>
                  <a:schemeClr val="tx1"/>
                </a:solidFill>
              </a:rPr>
              <a:t>Iteratively make predictions and adding new query point prompts based on the error region between prediction and GT; each new point is foreground or background if the error point is a false negative or false positive respectively. Additionally re-feed mask into network.</a:t>
            </a:r>
          </a:p>
          <a:p>
            <a:pPr lvl="1"/>
            <a:r>
              <a:rPr lang="en-US" sz="700" dirty="0">
                <a:solidFill>
                  <a:schemeClr val="tx1"/>
                </a:solidFill>
              </a:rPr>
              <a:t>Only backprop after the 11-rounds. </a:t>
            </a:r>
          </a:p>
          <a:p>
            <a:r>
              <a:rPr lang="en-US" sz="700" dirty="0">
                <a:solidFill>
                  <a:schemeClr val="tx1"/>
                </a:solidFill>
              </a:rPr>
              <a:t>Comes with a 1.1B mask dataset</a:t>
            </a:r>
          </a:p>
          <a:p>
            <a:pPr lvl="1"/>
            <a:r>
              <a:rPr lang="en-US" sz="700" dirty="0">
                <a:solidFill>
                  <a:schemeClr val="tx1"/>
                </a:solidFill>
              </a:rPr>
              <a:t>Collected with extensive data engine starting with assisted manual annotations</a:t>
            </a:r>
          </a:p>
          <a:p>
            <a:pPr lvl="1"/>
            <a:r>
              <a:rPr lang="en-US" sz="700" dirty="0">
                <a:solidFill>
                  <a:schemeClr val="tx1"/>
                </a:solidFill>
              </a:rPr>
              <a:t>Labelers had simple instructions: to just label objects they could name/describe; did not collect names/descriptions</a:t>
            </a:r>
          </a:p>
          <a:p>
            <a:pPr lvl="1"/>
            <a:r>
              <a:rPr lang="en-US" sz="700" dirty="0">
                <a:solidFill>
                  <a:schemeClr val="tx1"/>
                </a:solidFill>
              </a:rPr>
              <a:t>Continually bootstrapped SAM model to improve automation; final dataset is composed of all psuedolabels by prompting model with regular grid and filtering for confident masks.</a:t>
            </a:r>
          </a:p>
          <a:p>
            <a:pPr lvl="1"/>
            <a:r>
              <a:rPr lang="en-US" sz="700" dirty="0">
                <a:solidFill>
                  <a:schemeClr val="tx1"/>
                </a:solidFill>
              </a:rPr>
              <a:t>All images come from photographers, but is able to zero-shot generalize decently to other domains / image styles</a:t>
            </a:r>
          </a:p>
          <a:p>
            <a:r>
              <a:rPr lang="en-US" sz="700" dirty="0">
                <a:solidFill>
                  <a:schemeClr val="tx1"/>
                </a:solidFill>
              </a:rPr>
              <a:t>SAM2 adds streaming memory-based transformer for video segmentation &amp; occlusion prediction head; trained on new video segmentation dataset</a:t>
            </a:r>
          </a:p>
          <a:p>
            <a:endParaRPr lang="en-US" sz="700" dirty="0">
              <a:solidFill>
                <a:schemeClr val="tx1"/>
              </a:solidFill>
            </a:endParaRPr>
          </a:p>
        </p:txBody>
      </p:sp>
      <p:pic>
        <p:nvPicPr>
          <p:cNvPr id="5" name="Picture 4">
            <a:extLst>
              <a:ext uri="{FF2B5EF4-FFF2-40B4-BE49-F238E27FC236}">
                <a16:creationId xmlns:a16="http://schemas.microsoft.com/office/drawing/2014/main" id="{97759111-06F5-E8CC-7629-F15F535E32BA}"/>
              </a:ext>
            </a:extLst>
          </p:cNvPr>
          <p:cNvPicPr>
            <a:picLocks noChangeAspect="1"/>
          </p:cNvPicPr>
          <p:nvPr/>
        </p:nvPicPr>
        <p:blipFill>
          <a:blip r:embed="rId2"/>
          <a:srcRect b="56639"/>
          <a:stretch/>
        </p:blipFill>
        <p:spPr>
          <a:xfrm>
            <a:off x="5579164" y="86568"/>
            <a:ext cx="3486511" cy="1222148"/>
          </a:xfrm>
          <a:prstGeom prst="rect">
            <a:avLst/>
          </a:prstGeom>
          <a:ln>
            <a:solidFill>
              <a:schemeClr val="tx1"/>
            </a:solidFill>
          </a:ln>
        </p:spPr>
      </p:pic>
      <p:pic>
        <p:nvPicPr>
          <p:cNvPr id="7" name="Picture 6">
            <a:extLst>
              <a:ext uri="{FF2B5EF4-FFF2-40B4-BE49-F238E27FC236}">
                <a16:creationId xmlns:a16="http://schemas.microsoft.com/office/drawing/2014/main" id="{939EF502-A2C1-39FF-A0BD-9C3A0C5EC9C8}"/>
              </a:ext>
            </a:extLst>
          </p:cNvPr>
          <p:cNvPicPr>
            <a:picLocks noChangeAspect="1"/>
          </p:cNvPicPr>
          <p:nvPr/>
        </p:nvPicPr>
        <p:blipFill>
          <a:blip r:embed="rId3"/>
          <a:srcRect b="28182"/>
          <a:stretch/>
        </p:blipFill>
        <p:spPr>
          <a:xfrm>
            <a:off x="83984" y="3305918"/>
            <a:ext cx="8870263" cy="1837582"/>
          </a:xfrm>
          <a:prstGeom prst="rect">
            <a:avLst/>
          </a:prstGeom>
          <a:ln>
            <a:solidFill>
              <a:schemeClr val="tx1"/>
            </a:solidFill>
          </a:ln>
        </p:spPr>
      </p:pic>
      <p:pic>
        <p:nvPicPr>
          <p:cNvPr id="10" name="Picture 9">
            <a:extLst>
              <a:ext uri="{FF2B5EF4-FFF2-40B4-BE49-F238E27FC236}">
                <a16:creationId xmlns:a16="http://schemas.microsoft.com/office/drawing/2014/main" id="{C7D3B9F6-1CD2-7CAF-A118-73473199F7A1}"/>
              </a:ext>
            </a:extLst>
          </p:cNvPr>
          <p:cNvPicPr>
            <a:picLocks noChangeAspect="1"/>
          </p:cNvPicPr>
          <p:nvPr/>
        </p:nvPicPr>
        <p:blipFill>
          <a:blip r:embed="rId4"/>
          <a:stretch>
            <a:fillRect/>
          </a:stretch>
        </p:blipFill>
        <p:spPr>
          <a:xfrm>
            <a:off x="5579163" y="1453552"/>
            <a:ext cx="3486511" cy="1328619"/>
          </a:xfrm>
          <a:prstGeom prst="rect">
            <a:avLst/>
          </a:prstGeom>
          <a:ln>
            <a:solidFill>
              <a:schemeClr val="tx1"/>
            </a:solidFill>
          </a:ln>
        </p:spPr>
      </p:pic>
      <p:sp>
        <p:nvSpPr>
          <p:cNvPr id="4" name="Slide Number Placeholder 3">
            <a:extLst>
              <a:ext uri="{FF2B5EF4-FFF2-40B4-BE49-F238E27FC236}">
                <a16:creationId xmlns:a16="http://schemas.microsoft.com/office/drawing/2014/main" id="{AAB47DAF-4A15-88C3-B1A4-9ACD3E44640D}"/>
              </a:ext>
            </a:extLst>
          </p:cNvPr>
          <p:cNvSpPr>
            <a:spLocks noGrp="1"/>
          </p:cNvSpPr>
          <p:nvPr>
            <p:ph type="sldNum" sz="quarter" idx="12"/>
          </p:nvPr>
        </p:nvSpPr>
        <p:spPr/>
        <p:txBody>
          <a:bodyPr/>
          <a:lstStyle/>
          <a:p>
            <a:fld id="{13FA7114-A053-4D77-83D8-BB2B688B3169}" type="slidenum">
              <a:rPr lang="en-US" smtClean="0"/>
              <a:t>9</a:t>
            </a:fld>
            <a:endParaRPr lang="en-US"/>
          </a:p>
        </p:txBody>
      </p:sp>
    </p:spTree>
    <p:extLst>
      <p:ext uri="{BB962C8B-B14F-4D97-AF65-F5344CB8AC3E}">
        <p14:creationId xmlns:p14="http://schemas.microsoft.com/office/powerpoint/2010/main" val="387390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84"/>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9900FF"/>
                </a:solidFill>
              </a:rPr>
              <a:t>[Testing Phase] </a:t>
            </a:r>
            <a:r>
              <a:rPr lang="en" b="1" u="sng"/>
              <a:t>Draw a diagram of an ML system, and how you can test it.</a:t>
            </a:r>
            <a:endParaRPr b="1" u="sng"/>
          </a:p>
        </p:txBody>
      </p:sp>
      <p:pic>
        <p:nvPicPr>
          <p:cNvPr id="758" name="Google Shape;758;p84"/>
          <p:cNvPicPr preferRelativeResize="0"/>
          <p:nvPr/>
        </p:nvPicPr>
        <p:blipFill>
          <a:blip r:embed="rId3">
            <a:alphaModFix/>
          </a:blip>
          <a:stretch>
            <a:fillRect/>
          </a:stretch>
        </p:blipFill>
        <p:spPr>
          <a:xfrm>
            <a:off x="1566050" y="1818790"/>
            <a:ext cx="4671275" cy="2203875"/>
          </a:xfrm>
          <a:prstGeom prst="rect">
            <a:avLst/>
          </a:prstGeom>
          <a:noFill/>
          <a:ln w="9525" cap="flat" cmpd="sng">
            <a:solidFill>
              <a:schemeClr val="dk2"/>
            </a:solidFill>
            <a:prstDash val="solid"/>
            <a:round/>
            <a:headEnd type="none" w="sm" len="sm"/>
            <a:tailEnd type="none" w="sm" len="sm"/>
          </a:ln>
        </p:spPr>
      </p:pic>
      <p:sp>
        <p:nvSpPr>
          <p:cNvPr id="759" name="Google Shape;759;p84"/>
          <p:cNvSpPr/>
          <p:nvPr/>
        </p:nvSpPr>
        <p:spPr>
          <a:xfrm rot="-5400000">
            <a:off x="3151150" y="926190"/>
            <a:ext cx="140700" cy="2094300"/>
          </a:xfrm>
          <a:prstGeom prst="rightBrace">
            <a:avLst>
              <a:gd name="adj1" fmla="val 50000"/>
              <a:gd name="adj2" fmla="val 23069"/>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60" name="Google Shape;760;p84"/>
          <p:cNvSpPr/>
          <p:nvPr/>
        </p:nvSpPr>
        <p:spPr>
          <a:xfrm rot="10800000">
            <a:off x="1926998" y="2294540"/>
            <a:ext cx="140700" cy="1288500"/>
          </a:xfrm>
          <a:prstGeom prst="rightBrace">
            <a:avLst>
              <a:gd name="adj1" fmla="val 50000"/>
              <a:gd name="adj2" fmla="val 50000"/>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61" name="Google Shape;761;p84"/>
          <p:cNvSpPr/>
          <p:nvPr/>
        </p:nvSpPr>
        <p:spPr>
          <a:xfrm rot="-5400000">
            <a:off x="4496600" y="1188086"/>
            <a:ext cx="140700" cy="1786500"/>
          </a:xfrm>
          <a:prstGeom prst="rightBrace">
            <a:avLst>
              <a:gd name="adj1" fmla="val 50000"/>
              <a:gd name="adj2" fmla="val 50000"/>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762" name="Google Shape;762;p84"/>
          <p:cNvCxnSpPr/>
          <p:nvPr/>
        </p:nvCxnSpPr>
        <p:spPr>
          <a:xfrm rot="10800000">
            <a:off x="2661225" y="1566615"/>
            <a:ext cx="0" cy="374400"/>
          </a:xfrm>
          <a:prstGeom prst="straightConnector1">
            <a:avLst/>
          </a:prstGeom>
          <a:noFill/>
          <a:ln w="19050" cap="flat" cmpd="sng">
            <a:solidFill>
              <a:srgbClr val="FF9900"/>
            </a:solidFill>
            <a:prstDash val="solid"/>
            <a:round/>
            <a:headEnd type="none" w="med" len="med"/>
            <a:tailEnd type="triangle" w="med" len="med"/>
          </a:ln>
        </p:spPr>
      </p:cxnSp>
      <p:cxnSp>
        <p:nvCxnSpPr>
          <p:cNvPr id="763" name="Google Shape;763;p84"/>
          <p:cNvCxnSpPr/>
          <p:nvPr/>
        </p:nvCxnSpPr>
        <p:spPr>
          <a:xfrm rot="10800000">
            <a:off x="4566950" y="1555240"/>
            <a:ext cx="0" cy="482400"/>
          </a:xfrm>
          <a:prstGeom prst="straightConnector1">
            <a:avLst/>
          </a:prstGeom>
          <a:noFill/>
          <a:ln w="19050" cap="flat" cmpd="sng">
            <a:solidFill>
              <a:srgbClr val="FF9900"/>
            </a:solidFill>
            <a:prstDash val="solid"/>
            <a:round/>
            <a:headEnd type="none" w="med" len="med"/>
            <a:tailEnd type="triangle" w="med" len="med"/>
          </a:ln>
        </p:spPr>
      </p:cxnSp>
      <p:cxnSp>
        <p:nvCxnSpPr>
          <p:cNvPr id="764" name="Google Shape;764;p84"/>
          <p:cNvCxnSpPr/>
          <p:nvPr/>
        </p:nvCxnSpPr>
        <p:spPr>
          <a:xfrm rot="10800000">
            <a:off x="5368375" y="1598115"/>
            <a:ext cx="0" cy="673500"/>
          </a:xfrm>
          <a:prstGeom prst="straightConnector1">
            <a:avLst/>
          </a:prstGeom>
          <a:noFill/>
          <a:ln w="19050" cap="flat" cmpd="sng">
            <a:solidFill>
              <a:srgbClr val="FF0000"/>
            </a:solidFill>
            <a:prstDash val="solid"/>
            <a:round/>
            <a:headEnd type="none" w="med" len="med"/>
            <a:tailEnd type="triangle" w="med" len="med"/>
          </a:ln>
        </p:spPr>
      </p:cxnSp>
      <p:cxnSp>
        <p:nvCxnSpPr>
          <p:cNvPr id="765" name="Google Shape;765;p84"/>
          <p:cNvCxnSpPr/>
          <p:nvPr/>
        </p:nvCxnSpPr>
        <p:spPr>
          <a:xfrm rot="10800000">
            <a:off x="3843550" y="1569990"/>
            <a:ext cx="0" cy="673500"/>
          </a:xfrm>
          <a:prstGeom prst="straightConnector1">
            <a:avLst/>
          </a:prstGeom>
          <a:noFill/>
          <a:ln w="19050" cap="flat" cmpd="sng">
            <a:solidFill>
              <a:srgbClr val="FF0000"/>
            </a:solidFill>
            <a:prstDash val="solid"/>
            <a:round/>
            <a:headEnd type="none" w="med" len="med"/>
            <a:tailEnd type="triangle" w="med" len="med"/>
          </a:ln>
        </p:spPr>
      </p:cxnSp>
      <p:cxnSp>
        <p:nvCxnSpPr>
          <p:cNvPr id="766" name="Google Shape;766;p84"/>
          <p:cNvCxnSpPr/>
          <p:nvPr/>
        </p:nvCxnSpPr>
        <p:spPr>
          <a:xfrm rot="10800000">
            <a:off x="1237300" y="2938790"/>
            <a:ext cx="689700" cy="0"/>
          </a:xfrm>
          <a:prstGeom prst="straightConnector1">
            <a:avLst/>
          </a:prstGeom>
          <a:noFill/>
          <a:ln w="19050" cap="flat" cmpd="sng">
            <a:solidFill>
              <a:srgbClr val="FF9900"/>
            </a:solidFill>
            <a:prstDash val="solid"/>
            <a:round/>
            <a:headEnd type="none" w="med" len="med"/>
            <a:tailEnd type="triangle" w="med" len="med"/>
          </a:ln>
        </p:spPr>
      </p:cxnSp>
      <p:cxnSp>
        <p:nvCxnSpPr>
          <p:cNvPr id="767" name="Google Shape;767;p84"/>
          <p:cNvCxnSpPr/>
          <p:nvPr/>
        </p:nvCxnSpPr>
        <p:spPr>
          <a:xfrm>
            <a:off x="2467350" y="3661415"/>
            <a:ext cx="0" cy="602400"/>
          </a:xfrm>
          <a:prstGeom prst="straightConnector1">
            <a:avLst/>
          </a:prstGeom>
          <a:noFill/>
          <a:ln w="19050" cap="flat" cmpd="sng">
            <a:solidFill>
              <a:srgbClr val="FF0000"/>
            </a:solidFill>
            <a:prstDash val="solid"/>
            <a:round/>
            <a:headEnd type="none" w="med" len="med"/>
            <a:tailEnd type="triangle" w="med" len="med"/>
          </a:ln>
        </p:spPr>
      </p:cxnSp>
      <p:cxnSp>
        <p:nvCxnSpPr>
          <p:cNvPr id="768" name="Google Shape;768;p84"/>
          <p:cNvCxnSpPr/>
          <p:nvPr/>
        </p:nvCxnSpPr>
        <p:spPr>
          <a:xfrm>
            <a:off x="3974075" y="3661415"/>
            <a:ext cx="0" cy="602400"/>
          </a:xfrm>
          <a:prstGeom prst="straightConnector1">
            <a:avLst/>
          </a:prstGeom>
          <a:noFill/>
          <a:ln w="19050" cap="flat" cmpd="sng">
            <a:solidFill>
              <a:srgbClr val="FF0000"/>
            </a:solidFill>
            <a:prstDash val="solid"/>
            <a:round/>
            <a:headEnd type="none" w="med" len="med"/>
            <a:tailEnd type="triangle" w="med" len="med"/>
          </a:ln>
        </p:spPr>
      </p:cxnSp>
      <p:cxnSp>
        <p:nvCxnSpPr>
          <p:cNvPr id="769" name="Google Shape;769;p84"/>
          <p:cNvCxnSpPr/>
          <p:nvPr/>
        </p:nvCxnSpPr>
        <p:spPr>
          <a:xfrm>
            <a:off x="5714775" y="2915890"/>
            <a:ext cx="907500" cy="0"/>
          </a:xfrm>
          <a:prstGeom prst="straightConnector1">
            <a:avLst/>
          </a:prstGeom>
          <a:noFill/>
          <a:ln w="19050" cap="flat" cmpd="sng">
            <a:solidFill>
              <a:srgbClr val="FF9900"/>
            </a:solidFill>
            <a:prstDash val="solid"/>
            <a:round/>
            <a:headEnd type="none" w="med" len="med"/>
            <a:tailEnd type="triangle" w="med" len="med"/>
          </a:ln>
        </p:spPr>
      </p:cxnSp>
      <p:sp>
        <p:nvSpPr>
          <p:cNvPr id="770" name="Google Shape;770;p84"/>
          <p:cNvSpPr/>
          <p:nvPr/>
        </p:nvSpPr>
        <p:spPr>
          <a:xfrm>
            <a:off x="5574075" y="2271639"/>
            <a:ext cx="140700" cy="1288500"/>
          </a:xfrm>
          <a:prstGeom prst="rightBrace">
            <a:avLst>
              <a:gd name="adj1" fmla="val 50000"/>
              <a:gd name="adj2" fmla="val 50000"/>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1" name="Google Shape;771;p84"/>
          <p:cNvSpPr txBox="1"/>
          <p:nvPr/>
        </p:nvSpPr>
        <p:spPr>
          <a:xfrm>
            <a:off x="3274875" y="4313468"/>
            <a:ext cx="1620900" cy="732600"/>
          </a:xfrm>
          <a:prstGeom prst="rect">
            <a:avLst/>
          </a:prstGeom>
          <a:noFill/>
          <a:ln w="9525" cap="flat" cmpd="sng">
            <a:solidFill>
              <a:srgbClr val="FF0000"/>
            </a:solidFill>
            <a:prstDash val="solid"/>
            <a:round/>
            <a:headEnd type="none" w="sm" len="sm"/>
            <a:tailEnd type="none" w="sm" len="sm"/>
          </a:ln>
        </p:spPr>
        <p:txBody>
          <a:bodyPr spcFirstLastPara="1" wrap="square" lIns="27425" tIns="27425" rIns="27425" bIns="27425" anchor="t" anchorCtr="0">
            <a:spAutoFit/>
          </a:bodyPr>
          <a:lstStyle/>
          <a:p>
            <a:pPr marL="0" lvl="0" indent="0" algn="ctr" rtl="0">
              <a:spcBef>
                <a:spcPts val="0"/>
              </a:spcBef>
              <a:spcAft>
                <a:spcPts val="0"/>
              </a:spcAft>
              <a:buNone/>
            </a:pPr>
            <a:r>
              <a:rPr lang="en" sz="900" b="1" u="sng"/>
              <a:t>Labeling QA</a:t>
            </a:r>
            <a:endParaRPr sz="900" b="1" u="sng"/>
          </a:p>
          <a:p>
            <a:pPr marL="114300" lvl="0" indent="-101600" algn="l" rtl="0">
              <a:spcBef>
                <a:spcPts val="0"/>
              </a:spcBef>
              <a:spcAft>
                <a:spcPts val="0"/>
              </a:spcAft>
              <a:buSzPts val="700"/>
              <a:buChar char="●"/>
            </a:pPr>
            <a:r>
              <a:rPr lang="en" sz="700"/>
              <a:t>Catch poor quality labels</a:t>
            </a:r>
            <a:endParaRPr sz="700"/>
          </a:p>
          <a:p>
            <a:pPr marL="114300" lvl="0" indent="-101600" algn="l" rtl="0">
              <a:spcBef>
                <a:spcPts val="0"/>
              </a:spcBef>
              <a:spcAft>
                <a:spcPts val="0"/>
              </a:spcAft>
              <a:buSzPts val="700"/>
              <a:buChar char="●"/>
            </a:pPr>
            <a:r>
              <a:rPr lang="en" sz="700"/>
              <a:t>Train labelers well</a:t>
            </a:r>
            <a:endParaRPr sz="700"/>
          </a:p>
          <a:p>
            <a:pPr marL="114300" lvl="0" indent="-101600" algn="l" rtl="0">
              <a:spcBef>
                <a:spcPts val="0"/>
              </a:spcBef>
              <a:spcAft>
                <a:spcPts val="0"/>
              </a:spcAft>
              <a:buSzPts val="700"/>
              <a:buChar char="●"/>
            </a:pPr>
            <a:r>
              <a:rPr lang="en" sz="700"/>
              <a:t>Assign them a “trust score”; promote best performers to be “QA experts”</a:t>
            </a:r>
            <a:endParaRPr sz="700"/>
          </a:p>
          <a:p>
            <a:pPr marL="114300" lvl="0" indent="-101600" algn="l" rtl="0">
              <a:spcBef>
                <a:spcPts val="0"/>
              </a:spcBef>
              <a:spcAft>
                <a:spcPts val="0"/>
              </a:spcAft>
              <a:buSzPts val="700"/>
              <a:buChar char="●"/>
            </a:pPr>
            <a:r>
              <a:rPr lang="en" sz="700"/>
              <a:t>Aggregate labels by voting</a:t>
            </a:r>
            <a:endParaRPr sz="700"/>
          </a:p>
        </p:txBody>
      </p:sp>
      <p:sp>
        <p:nvSpPr>
          <p:cNvPr id="772" name="Google Shape;772;p84"/>
          <p:cNvSpPr txBox="1"/>
          <p:nvPr/>
        </p:nvSpPr>
        <p:spPr>
          <a:xfrm>
            <a:off x="1121625" y="4313481"/>
            <a:ext cx="2034000" cy="624900"/>
          </a:xfrm>
          <a:prstGeom prst="rect">
            <a:avLst/>
          </a:prstGeom>
          <a:noFill/>
          <a:ln w="9525" cap="flat" cmpd="sng">
            <a:solidFill>
              <a:srgbClr val="FF0000"/>
            </a:solidFill>
            <a:prstDash val="solid"/>
            <a:round/>
            <a:headEnd type="none" w="sm" len="sm"/>
            <a:tailEnd type="none" w="sm" len="sm"/>
          </a:ln>
        </p:spPr>
        <p:txBody>
          <a:bodyPr spcFirstLastPara="1" wrap="square" lIns="27425" tIns="27425" rIns="27425" bIns="27425" anchor="t" anchorCtr="0">
            <a:spAutoFit/>
          </a:bodyPr>
          <a:lstStyle/>
          <a:p>
            <a:pPr marL="0" lvl="0" indent="0" algn="ctr" rtl="0">
              <a:spcBef>
                <a:spcPts val="0"/>
              </a:spcBef>
              <a:spcAft>
                <a:spcPts val="0"/>
              </a:spcAft>
              <a:buNone/>
            </a:pPr>
            <a:r>
              <a:rPr lang="en" sz="900" b="1" u="sng"/>
              <a:t>Data Expectation Tests</a:t>
            </a:r>
            <a:endParaRPr sz="900" b="1" u="sng"/>
          </a:p>
          <a:p>
            <a:pPr marL="114300" lvl="0" indent="-101600" algn="l" rtl="0">
              <a:spcBef>
                <a:spcPts val="0"/>
              </a:spcBef>
              <a:spcAft>
                <a:spcPts val="0"/>
              </a:spcAft>
              <a:buSzPts val="700"/>
              <a:buChar char="●"/>
            </a:pPr>
            <a:r>
              <a:rPr lang="en" sz="700"/>
              <a:t>Catch data quality issues before training</a:t>
            </a:r>
            <a:endParaRPr sz="700"/>
          </a:p>
          <a:p>
            <a:pPr marL="114300" lvl="0" indent="-101600" algn="l" rtl="0">
              <a:spcBef>
                <a:spcPts val="0"/>
              </a:spcBef>
              <a:spcAft>
                <a:spcPts val="0"/>
              </a:spcAft>
              <a:buSzPts val="700"/>
              <a:buChar char="●"/>
            </a:pPr>
            <a:r>
              <a:rPr lang="en" sz="700"/>
              <a:t>Check for null values, numerical ranges, and formatting using rules and thresholds</a:t>
            </a:r>
            <a:endParaRPr sz="700"/>
          </a:p>
          <a:p>
            <a:pPr marL="114300" lvl="0" indent="-101600" algn="l" rtl="0">
              <a:spcBef>
                <a:spcPts val="0"/>
              </a:spcBef>
              <a:spcAft>
                <a:spcPts val="0"/>
              </a:spcAft>
              <a:buSzPts val="700"/>
              <a:buChar char="●"/>
            </a:pPr>
            <a:r>
              <a:rPr lang="en" sz="700"/>
              <a:t>Example package: “Great Expectations”</a:t>
            </a:r>
            <a:endParaRPr sz="700"/>
          </a:p>
        </p:txBody>
      </p:sp>
      <p:sp>
        <p:nvSpPr>
          <p:cNvPr id="773" name="Google Shape;773;p84"/>
          <p:cNvSpPr txBox="1"/>
          <p:nvPr/>
        </p:nvSpPr>
        <p:spPr>
          <a:xfrm>
            <a:off x="6682000" y="1642800"/>
            <a:ext cx="2423700" cy="3026100"/>
          </a:xfrm>
          <a:prstGeom prst="rect">
            <a:avLst/>
          </a:prstGeom>
          <a:noFill/>
          <a:ln w="9525" cap="flat" cmpd="sng">
            <a:solidFill>
              <a:srgbClr val="FF9900"/>
            </a:solidFill>
            <a:prstDash val="solid"/>
            <a:round/>
            <a:headEnd type="none" w="sm" len="sm"/>
            <a:tailEnd type="none" w="sm" len="sm"/>
          </a:ln>
        </p:spPr>
        <p:txBody>
          <a:bodyPr spcFirstLastPara="1" wrap="square" lIns="27425" tIns="27425" rIns="27425" bIns="27425" anchor="t" anchorCtr="0">
            <a:spAutoFit/>
          </a:bodyPr>
          <a:lstStyle/>
          <a:p>
            <a:pPr marL="0" lvl="0" indent="0" algn="ctr" rtl="0">
              <a:spcBef>
                <a:spcPts val="0"/>
              </a:spcBef>
              <a:spcAft>
                <a:spcPts val="0"/>
              </a:spcAft>
              <a:buNone/>
            </a:pPr>
            <a:r>
              <a:rPr lang="en" sz="900" b="1" u="sng"/>
              <a:t>Production Monitoring</a:t>
            </a:r>
            <a:endParaRPr sz="900" b="1" u="sng"/>
          </a:p>
          <a:p>
            <a:pPr marL="114300" lvl="0" indent="-107950" algn="l" rtl="0">
              <a:spcBef>
                <a:spcPts val="0"/>
              </a:spcBef>
              <a:spcAft>
                <a:spcPts val="0"/>
              </a:spcAft>
              <a:buSzPts val="800"/>
              <a:buChar char="●"/>
            </a:pPr>
            <a:r>
              <a:rPr lang="en" sz="800"/>
              <a:t>Want to keep model healthy in deployment</a:t>
            </a:r>
            <a:endParaRPr sz="800"/>
          </a:p>
          <a:p>
            <a:pPr marL="114300" lvl="0" indent="-107950" algn="l" rtl="0">
              <a:spcBef>
                <a:spcPts val="0"/>
              </a:spcBef>
              <a:spcAft>
                <a:spcPts val="0"/>
              </a:spcAft>
              <a:buSzPts val="800"/>
              <a:buChar char="●"/>
            </a:pPr>
            <a:r>
              <a:rPr lang="en" sz="800"/>
              <a:t>Extremely important; what’s used to produce next model and decide what new data to train on</a:t>
            </a:r>
            <a:endParaRPr sz="800"/>
          </a:p>
          <a:p>
            <a:pPr marL="114300" lvl="0" indent="-107950" algn="l" rtl="0">
              <a:spcBef>
                <a:spcPts val="0"/>
              </a:spcBef>
              <a:spcAft>
                <a:spcPts val="0"/>
              </a:spcAft>
              <a:buSzPts val="800"/>
              <a:buChar char="●"/>
            </a:pPr>
            <a:r>
              <a:rPr lang="en" sz="800"/>
              <a:t>Often hard to do directly if you don’t have labels; can instead check </a:t>
            </a:r>
            <a:r>
              <a:rPr lang="en" sz="800" b="1"/>
              <a:t>business metrics</a:t>
            </a:r>
            <a:r>
              <a:rPr lang="en" sz="800"/>
              <a:t> and </a:t>
            </a:r>
            <a:r>
              <a:rPr lang="en" sz="800" b="1"/>
              <a:t>model inputs/predictions</a:t>
            </a:r>
            <a:r>
              <a:rPr lang="en" sz="800"/>
              <a:t> for irregularities</a:t>
            </a:r>
            <a:endParaRPr sz="800"/>
          </a:p>
          <a:p>
            <a:pPr marL="114300" lvl="0" indent="-107950" algn="l" rtl="0">
              <a:spcBef>
                <a:spcPts val="0"/>
              </a:spcBef>
              <a:spcAft>
                <a:spcPts val="0"/>
              </a:spcAft>
              <a:buSzPts val="800"/>
              <a:buChar char="●"/>
            </a:pPr>
            <a:r>
              <a:rPr lang="en" sz="800"/>
              <a:t>Need to check for bugs, outliers, class imbalance, </a:t>
            </a:r>
            <a:r>
              <a:rPr lang="en" sz="800" b="1"/>
              <a:t>concept drift </a:t>
            </a:r>
            <a:r>
              <a:rPr lang="en" sz="800"/>
              <a:t>(dependent var. changes)</a:t>
            </a:r>
            <a:endParaRPr sz="800"/>
          </a:p>
          <a:p>
            <a:pPr marL="114300" lvl="0" indent="-107950" algn="l" rtl="0">
              <a:spcBef>
                <a:spcPts val="0"/>
              </a:spcBef>
              <a:spcAft>
                <a:spcPts val="0"/>
              </a:spcAft>
              <a:buSzPts val="800"/>
              <a:buChar char="●"/>
            </a:pPr>
            <a:r>
              <a:rPr lang="en" sz="800" b="1"/>
              <a:t>Data drift </a:t>
            </a:r>
            <a:r>
              <a:rPr lang="en" sz="800"/>
              <a:t>(independent var. changes) can be detected by comparing a sample of previous data and current prod. data using distance metric. The data can be features, or something more basic like HSV.</a:t>
            </a:r>
            <a:endParaRPr sz="800"/>
          </a:p>
          <a:p>
            <a:pPr marL="342900" lvl="1" indent="-165100" algn="l" rtl="0">
              <a:spcBef>
                <a:spcPts val="0"/>
              </a:spcBef>
              <a:spcAft>
                <a:spcPts val="0"/>
              </a:spcAft>
              <a:buSzPts val="800"/>
              <a:buChar char="○"/>
            </a:pPr>
            <a:r>
              <a:rPr lang="en" sz="800"/>
              <a:t>Don’t use KL-Divergence, too sensitive and range dependent (div by zero)</a:t>
            </a:r>
            <a:endParaRPr sz="800"/>
          </a:p>
          <a:p>
            <a:pPr marL="342900" lvl="1" indent="-165100" algn="l" rtl="0">
              <a:spcBef>
                <a:spcPts val="0"/>
              </a:spcBef>
              <a:spcAft>
                <a:spcPts val="0"/>
              </a:spcAft>
              <a:buSzPts val="800"/>
              <a:buChar char="○"/>
            </a:pPr>
            <a:r>
              <a:rPr lang="en" sz="800"/>
              <a:t>Use </a:t>
            </a:r>
            <a:r>
              <a:rPr lang="en" sz="800" b="1"/>
              <a:t>Kolmogorov-Smirnov Stat</a:t>
            </a:r>
            <a:r>
              <a:rPr lang="en" sz="800"/>
              <a:t> (max dist between histogram CDF) or </a:t>
            </a:r>
            <a:r>
              <a:rPr lang="en" sz="800" b="1"/>
              <a:t>D1 distance </a:t>
            </a:r>
            <a:r>
              <a:rPr lang="en" sz="800"/>
              <a:t>(sum of histogram CDF distances)</a:t>
            </a:r>
            <a:endParaRPr sz="800"/>
          </a:p>
          <a:p>
            <a:pPr marL="342900" lvl="1" indent="-165100" algn="l" rtl="0">
              <a:spcBef>
                <a:spcPts val="0"/>
              </a:spcBef>
              <a:spcAft>
                <a:spcPts val="0"/>
              </a:spcAft>
              <a:buSzPts val="800"/>
              <a:buChar char="○"/>
            </a:pPr>
            <a:r>
              <a:rPr lang="en" sz="800"/>
              <a:t>Can experiment with more complex metrics like wasserstein dist or earth mover’s dist.</a:t>
            </a:r>
            <a:endParaRPr sz="800"/>
          </a:p>
          <a:p>
            <a:pPr marL="342900" lvl="1" indent="-165100" algn="l" rtl="0">
              <a:spcBef>
                <a:spcPts val="0"/>
              </a:spcBef>
              <a:spcAft>
                <a:spcPts val="0"/>
              </a:spcAft>
              <a:buSzPts val="800"/>
              <a:buChar char="○"/>
            </a:pPr>
            <a:r>
              <a:rPr lang="en" sz="800"/>
              <a:t>Or, use</a:t>
            </a:r>
            <a:r>
              <a:rPr lang="en" sz="800" b="1"/>
              <a:t> rule-based metrics</a:t>
            </a:r>
            <a:r>
              <a:rPr lang="en" sz="800"/>
              <a:t> (w/ great expectations, e.g. min, max, mean in acceptable range, Col A &gt; col B, etc)</a:t>
            </a:r>
            <a:endParaRPr sz="800"/>
          </a:p>
        </p:txBody>
      </p:sp>
      <p:sp>
        <p:nvSpPr>
          <p:cNvPr id="774" name="Google Shape;774;p84"/>
          <p:cNvSpPr txBox="1"/>
          <p:nvPr/>
        </p:nvSpPr>
        <p:spPr>
          <a:xfrm>
            <a:off x="5325425" y="930340"/>
            <a:ext cx="2466300" cy="624900"/>
          </a:xfrm>
          <a:prstGeom prst="rect">
            <a:avLst/>
          </a:prstGeom>
          <a:noFill/>
          <a:ln w="9525" cap="flat" cmpd="sng">
            <a:solidFill>
              <a:srgbClr val="FF0000"/>
            </a:solidFill>
            <a:prstDash val="solid"/>
            <a:round/>
            <a:headEnd type="none" w="sm" len="sm"/>
            <a:tailEnd type="none" w="sm" len="sm"/>
          </a:ln>
        </p:spPr>
        <p:txBody>
          <a:bodyPr spcFirstLastPara="1" wrap="square" lIns="27425" tIns="27425" rIns="27425" bIns="27425" anchor="t" anchorCtr="0">
            <a:spAutoFit/>
          </a:bodyPr>
          <a:lstStyle/>
          <a:p>
            <a:pPr marL="0" lvl="0" indent="0" algn="ctr" rtl="0">
              <a:spcBef>
                <a:spcPts val="0"/>
              </a:spcBef>
              <a:spcAft>
                <a:spcPts val="0"/>
              </a:spcAft>
              <a:buNone/>
            </a:pPr>
            <a:r>
              <a:rPr lang="en" sz="900" b="1" u="sng"/>
              <a:t>A/B Tests</a:t>
            </a:r>
            <a:endParaRPr sz="900" b="1" u="sng"/>
          </a:p>
          <a:p>
            <a:pPr marL="114300" lvl="0" indent="-101600" algn="l" rtl="0">
              <a:spcBef>
                <a:spcPts val="0"/>
              </a:spcBef>
              <a:spcAft>
                <a:spcPts val="0"/>
              </a:spcAft>
              <a:buSzPts val="700"/>
              <a:buChar char="●"/>
            </a:pPr>
            <a:r>
              <a:rPr lang="en" sz="700"/>
              <a:t>Understand how new model affects user experience and business metrics</a:t>
            </a:r>
            <a:endParaRPr sz="700"/>
          </a:p>
          <a:p>
            <a:pPr marL="114300" lvl="0" indent="-101600" algn="l" rtl="0">
              <a:spcBef>
                <a:spcPts val="0"/>
              </a:spcBef>
              <a:spcAft>
                <a:spcPts val="0"/>
              </a:spcAft>
              <a:buSzPts val="700"/>
              <a:buChar char="●"/>
            </a:pPr>
            <a:r>
              <a:rPr lang="en" sz="700"/>
              <a:t>Canary model on a tiny fraction of incoming requests</a:t>
            </a:r>
            <a:endParaRPr sz="700"/>
          </a:p>
          <a:p>
            <a:pPr marL="114300" lvl="0" indent="-101600" algn="l" rtl="0">
              <a:spcBef>
                <a:spcPts val="0"/>
              </a:spcBef>
              <a:spcAft>
                <a:spcPts val="0"/>
              </a:spcAft>
              <a:buSzPts val="700"/>
              <a:buChar char="●"/>
            </a:pPr>
            <a:r>
              <a:rPr lang="en" sz="700"/>
              <a:t>Compare metrics on control and variation cohort</a:t>
            </a:r>
            <a:endParaRPr sz="700"/>
          </a:p>
        </p:txBody>
      </p:sp>
      <p:sp>
        <p:nvSpPr>
          <p:cNvPr id="775" name="Google Shape;775;p84"/>
          <p:cNvSpPr txBox="1"/>
          <p:nvPr/>
        </p:nvSpPr>
        <p:spPr>
          <a:xfrm>
            <a:off x="4255376" y="265700"/>
            <a:ext cx="1025700" cy="1271400"/>
          </a:xfrm>
          <a:prstGeom prst="rect">
            <a:avLst/>
          </a:prstGeom>
          <a:noFill/>
          <a:ln w="9525" cap="flat" cmpd="sng">
            <a:solidFill>
              <a:srgbClr val="FF9900"/>
            </a:solidFill>
            <a:prstDash val="solid"/>
            <a:round/>
            <a:headEnd type="none" w="sm" len="sm"/>
            <a:tailEnd type="none" w="sm" len="sm"/>
          </a:ln>
        </p:spPr>
        <p:txBody>
          <a:bodyPr spcFirstLastPara="1" wrap="square" lIns="27425" tIns="27425" rIns="27425" bIns="27425" anchor="t" anchorCtr="0">
            <a:spAutoFit/>
          </a:bodyPr>
          <a:lstStyle/>
          <a:p>
            <a:pPr marL="0" lvl="0" indent="0" algn="ctr" rtl="0">
              <a:spcBef>
                <a:spcPts val="0"/>
              </a:spcBef>
              <a:spcAft>
                <a:spcPts val="0"/>
              </a:spcAft>
              <a:buNone/>
            </a:pPr>
            <a:r>
              <a:rPr lang="en" sz="900" b="1" u="sng"/>
              <a:t>Shadow Tests</a:t>
            </a:r>
            <a:endParaRPr sz="900" b="1" u="sng"/>
          </a:p>
          <a:p>
            <a:pPr marL="114300" lvl="0" indent="-101600" algn="l" rtl="0">
              <a:spcBef>
                <a:spcPts val="0"/>
              </a:spcBef>
              <a:spcAft>
                <a:spcPts val="0"/>
              </a:spcAft>
              <a:buSzPts val="700"/>
              <a:buChar char="●"/>
            </a:pPr>
            <a:r>
              <a:rPr lang="en" sz="700"/>
              <a:t>Checks prod. bugs and compare performance w/ old model</a:t>
            </a:r>
            <a:endParaRPr sz="700"/>
          </a:p>
          <a:p>
            <a:pPr marL="114300" lvl="0" indent="-101600" algn="l" rtl="0">
              <a:spcBef>
                <a:spcPts val="0"/>
              </a:spcBef>
              <a:spcAft>
                <a:spcPts val="0"/>
              </a:spcAft>
              <a:buSzPts val="700"/>
              <a:buChar char="●"/>
            </a:pPr>
            <a:r>
              <a:rPr lang="en" sz="700"/>
              <a:t>Run new model in parallel with old model in production, but in “shadow mode”</a:t>
            </a:r>
            <a:endParaRPr sz="700"/>
          </a:p>
          <a:p>
            <a:pPr marL="114300" lvl="0" indent="-101600" algn="l" rtl="0">
              <a:spcBef>
                <a:spcPts val="0"/>
              </a:spcBef>
              <a:spcAft>
                <a:spcPts val="0"/>
              </a:spcAft>
              <a:buSzPts val="700"/>
              <a:buChar char="●"/>
            </a:pPr>
            <a:r>
              <a:rPr lang="en" sz="700"/>
              <a:t>Unlike dev/sandbox env, more realistic</a:t>
            </a:r>
            <a:endParaRPr sz="700"/>
          </a:p>
        </p:txBody>
      </p:sp>
      <p:sp>
        <p:nvSpPr>
          <p:cNvPr id="776" name="Google Shape;776;p84"/>
          <p:cNvSpPr txBox="1"/>
          <p:nvPr/>
        </p:nvSpPr>
        <p:spPr>
          <a:xfrm>
            <a:off x="3590500" y="238478"/>
            <a:ext cx="620400" cy="1302300"/>
          </a:xfrm>
          <a:prstGeom prst="rect">
            <a:avLst/>
          </a:prstGeom>
          <a:noFill/>
          <a:ln w="9525" cap="flat" cmpd="sng">
            <a:solidFill>
              <a:srgbClr val="FF0000"/>
            </a:solidFill>
            <a:prstDash val="solid"/>
            <a:round/>
            <a:headEnd type="none" w="sm" len="sm"/>
            <a:tailEnd type="none" w="sm" len="sm"/>
          </a:ln>
        </p:spPr>
        <p:txBody>
          <a:bodyPr spcFirstLastPara="1" wrap="square" lIns="27425" tIns="27425" rIns="27425" bIns="27425" anchor="t" anchorCtr="0">
            <a:spAutoFit/>
          </a:bodyPr>
          <a:lstStyle/>
          <a:p>
            <a:pPr marL="0" lvl="0" indent="0" algn="ctr" rtl="0">
              <a:spcBef>
                <a:spcPts val="0"/>
              </a:spcBef>
              <a:spcAft>
                <a:spcPts val="0"/>
              </a:spcAft>
              <a:buNone/>
            </a:pPr>
            <a:r>
              <a:rPr lang="en" sz="900" b="1" u="sng"/>
              <a:t>Basic Pred. Tests</a:t>
            </a:r>
            <a:endParaRPr sz="900" b="1" u="sng"/>
          </a:p>
          <a:p>
            <a:pPr marL="114300" lvl="0" indent="-95250" algn="l" rtl="0">
              <a:spcBef>
                <a:spcPts val="0"/>
              </a:spcBef>
              <a:spcAft>
                <a:spcPts val="0"/>
              </a:spcAft>
              <a:buSzPts val="600"/>
              <a:buChar char="●"/>
            </a:pPr>
            <a:r>
              <a:rPr lang="en" sz="600"/>
              <a:t>Checks basic prediction functionality</a:t>
            </a:r>
            <a:endParaRPr sz="600"/>
          </a:p>
          <a:p>
            <a:pPr marL="114300" lvl="0" indent="-95250" algn="l" rtl="0">
              <a:spcBef>
                <a:spcPts val="0"/>
              </a:spcBef>
              <a:spcAft>
                <a:spcPts val="0"/>
              </a:spcAft>
              <a:buSzPts val="600"/>
              <a:buChar char="●"/>
            </a:pPr>
            <a:r>
              <a:rPr lang="en" sz="600"/>
              <a:t>Load pretrained model, test on few key examples</a:t>
            </a:r>
            <a:endParaRPr sz="600"/>
          </a:p>
        </p:txBody>
      </p:sp>
      <p:sp>
        <p:nvSpPr>
          <p:cNvPr id="777" name="Google Shape;777;p84"/>
          <p:cNvSpPr txBox="1"/>
          <p:nvPr/>
        </p:nvSpPr>
        <p:spPr>
          <a:xfrm>
            <a:off x="1777830" y="236485"/>
            <a:ext cx="1768200" cy="1294500"/>
          </a:xfrm>
          <a:prstGeom prst="rect">
            <a:avLst/>
          </a:prstGeom>
          <a:noFill/>
          <a:ln w="9525" cap="flat" cmpd="sng">
            <a:solidFill>
              <a:srgbClr val="FF9900"/>
            </a:solidFill>
            <a:prstDash val="solid"/>
            <a:round/>
            <a:headEnd type="none" w="sm" len="sm"/>
            <a:tailEnd type="none" w="sm" len="sm"/>
          </a:ln>
        </p:spPr>
        <p:txBody>
          <a:bodyPr spcFirstLastPara="1" wrap="square" lIns="27425" tIns="27425" rIns="27425" bIns="27425" anchor="t" anchorCtr="0">
            <a:spAutoFit/>
          </a:bodyPr>
          <a:lstStyle/>
          <a:p>
            <a:pPr marL="0" lvl="0" indent="0" algn="ctr" rtl="0">
              <a:spcBef>
                <a:spcPts val="0"/>
              </a:spcBef>
              <a:spcAft>
                <a:spcPts val="0"/>
              </a:spcAft>
              <a:buNone/>
            </a:pPr>
            <a:r>
              <a:rPr lang="en" sz="900" b="1" u="sng"/>
              <a:t>Evaluation Testing</a:t>
            </a:r>
            <a:endParaRPr sz="900" b="1" u="sng"/>
          </a:p>
          <a:p>
            <a:pPr marL="114300" lvl="0" indent="-98425" algn="l" rtl="0">
              <a:spcBef>
                <a:spcPts val="0"/>
              </a:spcBef>
              <a:spcAft>
                <a:spcPts val="0"/>
              </a:spcAft>
              <a:buSzPts val="650"/>
              <a:buChar char="●"/>
            </a:pPr>
            <a:r>
              <a:rPr lang="en" sz="650"/>
              <a:t>Fully understand performance characteristics; see if guardrails are necessary</a:t>
            </a:r>
            <a:endParaRPr sz="650"/>
          </a:p>
          <a:p>
            <a:pPr marL="114300" lvl="0" indent="-98425" algn="l" rtl="0">
              <a:spcBef>
                <a:spcPts val="0"/>
              </a:spcBef>
              <a:spcAft>
                <a:spcPts val="0"/>
              </a:spcAft>
              <a:buSzPts val="650"/>
              <a:buChar char="●"/>
            </a:pPr>
            <a:r>
              <a:rPr lang="en" sz="650"/>
              <a:t>Eval on all metrics, datasets, and </a:t>
            </a:r>
            <a:r>
              <a:rPr lang="en" sz="650" b="1"/>
              <a:t>slices</a:t>
            </a:r>
            <a:endParaRPr sz="650" b="1"/>
          </a:p>
          <a:p>
            <a:pPr marL="114300" lvl="0" indent="-98425" algn="l" rtl="0">
              <a:spcBef>
                <a:spcPts val="0"/>
              </a:spcBef>
              <a:spcAft>
                <a:spcPts val="0"/>
              </a:spcAft>
              <a:buSzPts val="650"/>
              <a:buChar char="●"/>
            </a:pPr>
            <a:r>
              <a:rPr lang="en" sz="650"/>
              <a:t>Invariance robustness testing</a:t>
            </a:r>
            <a:endParaRPr sz="650"/>
          </a:p>
          <a:p>
            <a:pPr marL="114300" lvl="0" indent="-98425" algn="l" rtl="0">
              <a:spcBef>
                <a:spcPts val="0"/>
              </a:spcBef>
              <a:spcAft>
                <a:spcPts val="0"/>
              </a:spcAft>
              <a:buSzPts val="650"/>
              <a:buChar char="●"/>
            </a:pPr>
            <a:r>
              <a:rPr lang="en" sz="650"/>
              <a:t>Compare to previous models, using thresholds. Avoid performance “degradation leaks”.</a:t>
            </a:r>
            <a:endParaRPr sz="650"/>
          </a:p>
          <a:p>
            <a:pPr marL="114300" lvl="0" indent="-98425" algn="l" rtl="0">
              <a:spcBef>
                <a:spcPts val="0"/>
              </a:spcBef>
              <a:spcAft>
                <a:spcPts val="0"/>
              </a:spcAft>
              <a:buSzPts val="650"/>
              <a:buChar char="●"/>
            </a:pPr>
            <a:r>
              <a:rPr lang="en" sz="650"/>
              <a:t>Simulation testing,if possible (needs rendering)</a:t>
            </a:r>
            <a:endParaRPr sz="650"/>
          </a:p>
          <a:p>
            <a:pPr marL="114300" lvl="0" indent="-98425" algn="l" rtl="0">
              <a:spcBef>
                <a:spcPts val="0"/>
              </a:spcBef>
              <a:spcAft>
                <a:spcPts val="0"/>
              </a:spcAft>
              <a:buSzPts val="650"/>
              <a:buChar char="●"/>
            </a:pPr>
            <a:r>
              <a:rPr lang="en" sz="650"/>
              <a:t>Test for privacy, fairness, bias</a:t>
            </a:r>
            <a:endParaRPr sz="650"/>
          </a:p>
        </p:txBody>
      </p:sp>
      <p:sp>
        <p:nvSpPr>
          <p:cNvPr id="778" name="Google Shape;778;p84"/>
          <p:cNvSpPr txBox="1"/>
          <p:nvPr/>
        </p:nvSpPr>
        <p:spPr>
          <a:xfrm>
            <a:off x="81802" y="1017018"/>
            <a:ext cx="1649100" cy="517200"/>
          </a:xfrm>
          <a:prstGeom prst="rect">
            <a:avLst/>
          </a:prstGeom>
          <a:noFill/>
          <a:ln w="9525" cap="flat" cmpd="sng">
            <a:solidFill>
              <a:srgbClr val="FF0000"/>
            </a:solidFill>
            <a:prstDash val="solid"/>
            <a:round/>
            <a:headEnd type="none" w="sm" len="sm"/>
            <a:tailEnd type="none" w="sm" len="sm"/>
          </a:ln>
        </p:spPr>
        <p:txBody>
          <a:bodyPr spcFirstLastPara="1" wrap="square" lIns="27425" tIns="27425" rIns="27425" bIns="27425" anchor="t" anchorCtr="0">
            <a:spAutoFit/>
          </a:bodyPr>
          <a:lstStyle/>
          <a:p>
            <a:pPr marL="0" lvl="0" indent="0" algn="ctr" rtl="0">
              <a:spcBef>
                <a:spcPts val="0"/>
              </a:spcBef>
              <a:spcAft>
                <a:spcPts val="0"/>
              </a:spcAft>
              <a:buNone/>
            </a:pPr>
            <a:r>
              <a:rPr lang="en" sz="900" b="1" u="sng"/>
              <a:t>Training Infrastructure Tests</a:t>
            </a:r>
            <a:endParaRPr sz="900" b="1" u="sng"/>
          </a:p>
          <a:p>
            <a:pPr marL="114300" lvl="0" indent="-101600" algn="l" rtl="0">
              <a:spcBef>
                <a:spcPts val="0"/>
              </a:spcBef>
              <a:spcAft>
                <a:spcPts val="0"/>
              </a:spcAft>
              <a:buSzPts val="700"/>
              <a:buChar char="●"/>
            </a:pPr>
            <a:r>
              <a:rPr lang="en" sz="700"/>
              <a:t>Avoid bugs in training pipeline</a:t>
            </a:r>
            <a:endParaRPr sz="700"/>
          </a:p>
          <a:p>
            <a:pPr marL="114300" lvl="0" indent="-101600" algn="l" rtl="0">
              <a:spcBef>
                <a:spcPts val="0"/>
              </a:spcBef>
              <a:spcAft>
                <a:spcPts val="0"/>
              </a:spcAft>
              <a:buSzPts val="700"/>
              <a:buChar char="●"/>
            </a:pPr>
            <a:r>
              <a:rPr lang="en" sz="700"/>
              <a:t>Train on a single batch or epoch, to make sure it can overfit</a:t>
            </a:r>
            <a:endParaRPr sz="700"/>
          </a:p>
        </p:txBody>
      </p:sp>
      <p:sp>
        <p:nvSpPr>
          <p:cNvPr id="779" name="Google Shape;779;p84"/>
          <p:cNvSpPr txBox="1"/>
          <p:nvPr/>
        </p:nvSpPr>
        <p:spPr>
          <a:xfrm>
            <a:off x="16470" y="2408903"/>
            <a:ext cx="1181100" cy="1163700"/>
          </a:xfrm>
          <a:prstGeom prst="rect">
            <a:avLst/>
          </a:prstGeom>
          <a:noFill/>
          <a:ln w="9525" cap="flat" cmpd="sng">
            <a:solidFill>
              <a:srgbClr val="FF9900"/>
            </a:solidFill>
            <a:prstDash val="solid"/>
            <a:round/>
            <a:headEnd type="none" w="sm" len="sm"/>
            <a:tailEnd type="none" w="sm" len="sm"/>
          </a:ln>
        </p:spPr>
        <p:txBody>
          <a:bodyPr spcFirstLastPara="1" wrap="square" lIns="27425" tIns="27425" rIns="27425" bIns="27425" anchor="t" anchorCtr="0">
            <a:spAutoFit/>
          </a:bodyPr>
          <a:lstStyle/>
          <a:p>
            <a:pPr marL="0" lvl="0" indent="0" algn="ctr" rtl="0">
              <a:spcBef>
                <a:spcPts val="0"/>
              </a:spcBef>
              <a:spcAft>
                <a:spcPts val="0"/>
              </a:spcAft>
              <a:buNone/>
            </a:pPr>
            <a:r>
              <a:rPr lang="en" sz="900" b="1" u="sng"/>
              <a:t>Training Tests</a:t>
            </a:r>
            <a:endParaRPr sz="900" b="1" u="sng"/>
          </a:p>
          <a:p>
            <a:pPr marL="114300" lvl="0" indent="-101600" algn="l" rtl="0">
              <a:spcBef>
                <a:spcPts val="0"/>
              </a:spcBef>
              <a:spcAft>
                <a:spcPts val="0"/>
              </a:spcAft>
              <a:buSzPts val="700"/>
              <a:buChar char="●"/>
            </a:pPr>
            <a:r>
              <a:rPr lang="en" sz="700"/>
              <a:t>Makes sure training is reproducible with current architecture</a:t>
            </a:r>
            <a:endParaRPr sz="700"/>
          </a:p>
          <a:p>
            <a:pPr marL="114300" lvl="0" indent="-101600" algn="l" rtl="0">
              <a:spcBef>
                <a:spcPts val="0"/>
              </a:spcBef>
              <a:spcAft>
                <a:spcPts val="0"/>
              </a:spcAft>
              <a:buSzPts val="700"/>
              <a:buChar char="●"/>
            </a:pPr>
            <a:r>
              <a:rPr lang="en" sz="700"/>
              <a:t>Pull a fixed dataset and train it</a:t>
            </a:r>
            <a:endParaRPr sz="700"/>
          </a:p>
          <a:p>
            <a:pPr marL="114300" lvl="0" indent="-101600" algn="l" rtl="0">
              <a:spcBef>
                <a:spcPts val="0"/>
              </a:spcBef>
              <a:spcAft>
                <a:spcPts val="0"/>
              </a:spcAft>
              <a:buSzPts val="700"/>
              <a:buChar char="●"/>
            </a:pPr>
            <a:r>
              <a:rPr lang="en" sz="700"/>
              <a:t>Check to make sure performance is consistent or better than before</a:t>
            </a:r>
            <a:endParaRPr sz="700"/>
          </a:p>
        </p:txBody>
      </p:sp>
      <p:sp>
        <p:nvSpPr>
          <p:cNvPr id="780" name="Google Shape;780;p84"/>
          <p:cNvSpPr/>
          <p:nvPr/>
        </p:nvSpPr>
        <p:spPr>
          <a:xfrm>
            <a:off x="1350700" y="1598128"/>
            <a:ext cx="730050" cy="920623"/>
          </a:xfrm>
          <a:custGeom>
            <a:avLst/>
            <a:gdLst/>
            <a:ahLst/>
            <a:cxnLst/>
            <a:rect l="l" t="t" r="r" b="b"/>
            <a:pathLst>
              <a:path w="29202" h="29467" extrusionOk="0">
                <a:moveTo>
                  <a:pt x="29202" y="29467"/>
                </a:moveTo>
                <a:lnTo>
                  <a:pt x="0" y="29467"/>
                </a:lnTo>
                <a:lnTo>
                  <a:pt x="0" y="0"/>
                </a:lnTo>
              </a:path>
            </a:pathLst>
          </a:custGeom>
          <a:noFill/>
          <a:ln w="19050" cap="flat" cmpd="sng">
            <a:solidFill>
              <a:srgbClr val="FF0000"/>
            </a:solidFill>
            <a:prstDash val="solid"/>
            <a:round/>
            <a:headEnd type="none" w="med" len="med"/>
            <a:tailEnd type="triangle" w="med" len="med"/>
          </a:ln>
        </p:spPr>
        <p:txBody>
          <a:bodyPr/>
          <a:lstStyle/>
          <a:p>
            <a:endParaRPr lang="en-US"/>
          </a:p>
        </p:txBody>
      </p:sp>
      <p:pic>
        <p:nvPicPr>
          <p:cNvPr id="781" name="Google Shape;781;p84"/>
          <p:cNvPicPr preferRelativeResize="0"/>
          <p:nvPr/>
        </p:nvPicPr>
        <p:blipFill>
          <a:blip r:embed="rId4">
            <a:alphaModFix/>
          </a:blip>
          <a:stretch>
            <a:fillRect/>
          </a:stretch>
        </p:blipFill>
        <p:spPr>
          <a:xfrm>
            <a:off x="5368375" y="4675822"/>
            <a:ext cx="1181100" cy="368412"/>
          </a:xfrm>
          <a:prstGeom prst="rect">
            <a:avLst/>
          </a:prstGeom>
          <a:noFill/>
          <a:ln>
            <a:noFill/>
          </a:ln>
        </p:spPr>
      </p:pic>
      <p:pic>
        <p:nvPicPr>
          <p:cNvPr id="782" name="Google Shape;782;p84"/>
          <p:cNvPicPr preferRelativeResize="0"/>
          <p:nvPr/>
        </p:nvPicPr>
        <p:blipFill>
          <a:blip r:embed="rId5">
            <a:alphaModFix/>
          </a:blip>
          <a:stretch>
            <a:fillRect/>
          </a:stretch>
        </p:blipFill>
        <p:spPr>
          <a:xfrm>
            <a:off x="0" y="5004083"/>
            <a:ext cx="147948" cy="139423"/>
          </a:xfrm>
          <a:prstGeom prst="rect">
            <a:avLst/>
          </a:prstGeom>
          <a:noFill/>
          <a:ln>
            <a:noFill/>
          </a:ln>
        </p:spPr>
      </p:pic>
      <p:sp>
        <p:nvSpPr>
          <p:cNvPr id="2" name="TextBox 1">
            <a:extLst>
              <a:ext uri="{FF2B5EF4-FFF2-40B4-BE49-F238E27FC236}">
                <a16:creationId xmlns:a16="http://schemas.microsoft.com/office/drawing/2014/main" id="{2866C21B-897E-8C93-FD0C-BD65F660613A}"/>
              </a:ext>
            </a:extLst>
          </p:cNvPr>
          <p:cNvSpPr txBox="1"/>
          <p:nvPr/>
        </p:nvSpPr>
        <p:spPr>
          <a:xfrm>
            <a:off x="8472458" y="4956789"/>
            <a:ext cx="716863" cy="200055"/>
          </a:xfrm>
          <a:prstGeom prst="rect">
            <a:avLst/>
          </a:prstGeom>
          <a:noFill/>
        </p:spPr>
        <p:txBody>
          <a:bodyPr wrap="none" rtlCol="0">
            <a:spAutoFit/>
          </a:bodyPr>
          <a:lstStyle/>
          <a:p>
            <a:r>
              <a:rPr lang="en-US" sz="700" i="1" dirty="0"/>
              <a:t>Full Stack DL</a:t>
            </a:r>
          </a:p>
        </p:txBody>
      </p:sp>
      <p:sp>
        <p:nvSpPr>
          <p:cNvPr id="3" name="Slide Number Placeholder 2">
            <a:extLst>
              <a:ext uri="{FF2B5EF4-FFF2-40B4-BE49-F238E27FC236}">
                <a16:creationId xmlns:a16="http://schemas.microsoft.com/office/drawing/2014/main" id="{4B928F5C-74E0-5D19-C891-0A044C848B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animEffect transition="in" filter="fade">
                                      <p:cBhvr>
                                        <p:cTn id="7" dur="1000"/>
                                        <p:tgtEl>
                                          <p:spTgt spid="758"/>
                                        </p:tgtEl>
                                      </p:cBhvr>
                                    </p:animEffect>
                                  </p:childTnLst>
                                </p:cTn>
                              </p:par>
                              <p:par>
                                <p:cTn id="8" presetID="10" presetClass="entr" presetSubtype="0" fill="hold" nodeType="withEffect">
                                  <p:stCondLst>
                                    <p:cond delay="0"/>
                                  </p:stCondLst>
                                  <p:childTnLst>
                                    <p:set>
                                      <p:cBhvr>
                                        <p:cTn id="9" dur="1" fill="hold">
                                          <p:stCondLst>
                                            <p:cond delay="0"/>
                                          </p:stCondLst>
                                        </p:cTn>
                                        <p:tgtEl>
                                          <p:spTgt spid="759"/>
                                        </p:tgtEl>
                                        <p:attrNameLst>
                                          <p:attrName>style.visibility</p:attrName>
                                        </p:attrNameLst>
                                      </p:cBhvr>
                                      <p:to>
                                        <p:strVal val="visible"/>
                                      </p:to>
                                    </p:set>
                                    <p:animEffect transition="in" filter="fade">
                                      <p:cBhvr>
                                        <p:cTn id="10" dur="1000"/>
                                        <p:tgtEl>
                                          <p:spTgt spid="759"/>
                                        </p:tgtEl>
                                      </p:cBhvr>
                                    </p:animEffect>
                                  </p:childTnLst>
                                </p:cTn>
                              </p:par>
                              <p:par>
                                <p:cTn id="11" presetID="10" presetClass="entr" presetSubtype="0" fill="hold" nodeType="withEffect">
                                  <p:stCondLst>
                                    <p:cond delay="0"/>
                                  </p:stCondLst>
                                  <p:childTnLst>
                                    <p:set>
                                      <p:cBhvr>
                                        <p:cTn id="12" dur="1" fill="hold">
                                          <p:stCondLst>
                                            <p:cond delay="0"/>
                                          </p:stCondLst>
                                        </p:cTn>
                                        <p:tgtEl>
                                          <p:spTgt spid="760"/>
                                        </p:tgtEl>
                                        <p:attrNameLst>
                                          <p:attrName>style.visibility</p:attrName>
                                        </p:attrNameLst>
                                      </p:cBhvr>
                                      <p:to>
                                        <p:strVal val="visible"/>
                                      </p:to>
                                    </p:set>
                                    <p:animEffect transition="in" filter="fade">
                                      <p:cBhvr>
                                        <p:cTn id="13" dur="1000"/>
                                        <p:tgtEl>
                                          <p:spTgt spid="760"/>
                                        </p:tgtEl>
                                      </p:cBhvr>
                                    </p:animEffect>
                                  </p:childTnLst>
                                </p:cTn>
                              </p:par>
                              <p:par>
                                <p:cTn id="14" presetID="10" presetClass="entr" presetSubtype="0" fill="hold" nodeType="withEffect">
                                  <p:stCondLst>
                                    <p:cond delay="0"/>
                                  </p:stCondLst>
                                  <p:childTnLst>
                                    <p:set>
                                      <p:cBhvr>
                                        <p:cTn id="15" dur="1" fill="hold">
                                          <p:stCondLst>
                                            <p:cond delay="0"/>
                                          </p:stCondLst>
                                        </p:cTn>
                                        <p:tgtEl>
                                          <p:spTgt spid="761"/>
                                        </p:tgtEl>
                                        <p:attrNameLst>
                                          <p:attrName>style.visibility</p:attrName>
                                        </p:attrNameLst>
                                      </p:cBhvr>
                                      <p:to>
                                        <p:strVal val="visible"/>
                                      </p:to>
                                    </p:set>
                                    <p:animEffect transition="in" filter="fade">
                                      <p:cBhvr>
                                        <p:cTn id="16" dur="1000"/>
                                        <p:tgtEl>
                                          <p:spTgt spid="761"/>
                                        </p:tgtEl>
                                      </p:cBhvr>
                                    </p:animEffect>
                                  </p:childTnLst>
                                </p:cTn>
                              </p:par>
                              <p:par>
                                <p:cTn id="17" presetID="10" presetClass="entr" presetSubtype="0" fill="hold" nodeType="withEffect">
                                  <p:stCondLst>
                                    <p:cond delay="0"/>
                                  </p:stCondLst>
                                  <p:childTnLst>
                                    <p:set>
                                      <p:cBhvr>
                                        <p:cTn id="18" dur="1" fill="hold">
                                          <p:stCondLst>
                                            <p:cond delay="0"/>
                                          </p:stCondLst>
                                        </p:cTn>
                                        <p:tgtEl>
                                          <p:spTgt spid="762"/>
                                        </p:tgtEl>
                                        <p:attrNameLst>
                                          <p:attrName>style.visibility</p:attrName>
                                        </p:attrNameLst>
                                      </p:cBhvr>
                                      <p:to>
                                        <p:strVal val="visible"/>
                                      </p:to>
                                    </p:set>
                                    <p:animEffect transition="in" filter="fade">
                                      <p:cBhvr>
                                        <p:cTn id="19" dur="1000"/>
                                        <p:tgtEl>
                                          <p:spTgt spid="762"/>
                                        </p:tgtEl>
                                      </p:cBhvr>
                                    </p:animEffect>
                                  </p:childTnLst>
                                </p:cTn>
                              </p:par>
                              <p:par>
                                <p:cTn id="20" presetID="10" presetClass="entr" presetSubtype="0" fill="hold" nodeType="withEffect">
                                  <p:stCondLst>
                                    <p:cond delay="0"/>
                                  </p:stCondLst>
                                  <p:childTnLst>
                                    <p:set>
                                      <p:cBhvr>
                                        <p:cTn id="21" dur="1" fill="hold">
                                          <p:stCondLst>
                                            <p:cond delay="0"/>
                                          </p:stCondLst>
                                        </p:cTn>
                                        <p:tgtEl>
                                          <p:spTgt spid="763"/>
                                        </p:tgtEl>
                                        <p:attrNameLst>
                                          <p:attrName>style.visibility</p:attrName>
                                        </p:attrNameLst>
                                      </p:cBhvr>
                                      <p:to>
                                        <p:strVal val="visible"/>
                                      </p:to>
                                    </p:set>
                                    <p:animEffect transition="in" filter="fade">
                                      <p:cBhvr>
                                        <p:cTn id="22" dur="1000"/>
                                        <p:tgtEl>
                                          <p:spTgt spid="763"/>
                                        </p:tgtEl>
                                      </p:cBhvr>
                                    </p:animEffect>
                                  </p:childTnLst>
                                </p:cTn>
                              </p:par>
                              <p:par>
                                <p:cTn id="23" presetID="10" presetClass="entr" presetSubtype="0" fill="hold" nodeType="withEffect">
                                  <p:stCondLst>
                                    <p:cond delay="0"/>
                                  </p:stCondLst>
                                  <p:childTnLst>
                                    <p:set>
                                      <p:cBhvr>
                                        <p:cTn id="24" dur="1" fill="hold">
                                          <p:stCondLst>
                                            <p:cond delay="0"/>
                                          </p:stCondLst>
                                        </p:cTn>
                                        <p:tgtEl>
                                          <p:spTgt spid="764"/>
                                        </p:tgtEl>
                                        <p:attrNameLst>
                                          <p:attrName>style.visibility</p:attrName>
                                        </p:attrNameLst>
                                      </p:cBhvr>
                                      <p:to>
                                        <p:strVal val="visible"/>
                                      </p:to>
                                    </p:set>
                                    <p:animEffect transition="in" filter="fade">
                                      <p:cBhvr>
                                        <p:cTn id="25" dur="1000"/>
                                        <p:tgtEl>
                                          <p:spTgt spid="764"/>
                                        </p:tgtEl>
                                      </p:cBhvr>
                                    </p:animEffect>
                                  </p:childTnLst>
                                </p:cTn>
                              </p:par>
                              <p:par>
                                <p:cTn id="26" presetID="10" presetClass="entr" presetSubtype="0" fill="hold" nodeType="withEffect">
                                  <p:stCondLst>
                                    <p:cond delay="0"/>
                                  </p:stCondLst>
                                  <p:childTnLst>
                                    <p:set>
                                      <p:cBhvr>
                                        <p:cTn id="27" dur="1" fill="hold">
                                          <p:stCondLst>
                                            <p:cond delay="0"/>
                                          </p:stCondLst>
                                        </p:cTn>
                                        <p:tgtEl>
                                          <p:spTgt spid="765"/>
                                        </p:tgtEl>
                                        <p:attrNameLst>
                                          <p:attrName>style.visibility</p:attrName>
                                        </p:attrNameLst>
                                      </p:cBhvr>
                                      <p:to>
                                        <p:strVal val="visible"/>
                                      </p:to>
                                    </p:set>
                                    <p:animEffect transition="in" filter="fade">
                                      <p:cBhvr>
                                        <p:cTn id="28" dur="1000"/>
                                        <p:tgtEl>
                                          <p:spTgt spid="765"/>
                                        </p:tgtEl>
                                      </p:cBhvr>
                                    </p:animEffect>
                                  </p:childTnLst>
                                </p:cTn>
                              </p:par>
                              <p:par>
                                <p:cTn id="29" presetID="10" presetClass="entr" presetSubtype="0" fill="hold" nodeType="withEffect">
                                  <p:stCondLst>
                                    <p:cond delay="0"/>
                                  </p:stCondLst>
                                  <p:childTnLst>
                                    <p:set>
                                      <p:cBhvr>
                                        <p:cTn id="30" dur="1" fill="hold">
                                          <p:stCondLst>
                                            <p:cond delay="0"/>
                                          </p:stCondLst>
                                        </p:cTn>
                                        <p:tgtEl>
                                          <p:spTgt spid="766"/>
                                        </p:tgtEl>
                                        <p:attrNameLst>
                                          <p:attrName>style.visibility</p:attrName>
                                        </p:attrNameLst>
                                      </p:cBhvr>
                                      <p:to>
                                        <p:strVal val="visible"/>
                                      </p:to>
                                    </p:set>
                                    <p:animEffect transition="in" filter="fade">
                                      <p:cBhvr>
                                        <p:cTn id="31" dur="1000"/>
                                        <p:tgtEl>
                                          <p:spTgt spid="766"/>
                                        </p:tgtEl>
                                      </p:cBhvr>
                                    </p:animEffect>
                                  </p:childTnLst>
                                </p:cTn>
                              </p:par>
                              <p:par>
                                <p:cTn id="32" presetID="10" presetClass="entr" presetSubtype="0" fill="hold" nodeType="withEffect">
                                  <p:stCondLst>
                                    <p:cond delay="0"/>
                                  </p:stCondLst>
                                  <p:childTnLst>
                                    <p:set>
                                      <p:cBhvr>
                                        <p:cTn id="33" dur="1" fill="hold">
                                          <p:stCondLst>
                                            <p:cond delay="0"/>
                                          </p:stCondLst>
                                        </p:cTn>
                                        <p:tgtEl>
                                          <p:spTgt spid="767"/>
                                        </p:tgtEl>
                                        <p:attrNameLst>
                                          <p:attrName>style.visibility</p:attrName>
                                        </p:attrNameLst>
                                      </p:cBhvr>
                                      <p:to>
                                        <p:strVal val="visible"/>
                                      </p:to>
                                    </p:set>
                                    <p:animEffect transition="in" filter="fade">
                                      <p:cBhvr>
                                        <p:cTn id="34" dur="1000"/>
                                        <p:tgtEl>
                                          <p:spTgt spid="767"/>
                                        </p:tgtEl>
                                      </p:cBhvr>
                                    </p:animEffect>
                                  </p:childTnLst>
                                </p:cTn>
                              </p:par>
                              <p:par>
                                <p:cTn id="35" presetID="10" presetClass="entr" presetSubtype="0" fill="hold" nodeType="withEffect">
                                  <p:stCondLst>
                                    <p:cond delay="0"/>
                                  </p:stCondLst>
                                  <p:childTnLst>
                                    <p:set>
                                      <p:cBhvr>
                                        <p:cTn id="36" dur="1" fill="hold">
                                          <p:stCondLst>
                                            <p:cond delay="0"/>
                                          </p:stCondLst>
                                        </p:cTn>
                                        <p:tgtEl>
                                          <p:spTgt spid="768"/>
                                        </p:tgtEl>
                                        <p:attrNameLst>
                                          <p:attrName>style.visibility</p:attrName>
                                        </p:attrNameLst>
                                      </p:cBhvr>
                                      <p:to>
                                        <p:strVal val="visible"/>
                                      </p:to>
                                    </p:set>
                                    <p:animEffect transition="in" filter="fade">
                                      <p:cBhvr>
                                        <p:cTn id="37" dur="1000"/>
                                        <p:tgtEl>
                                          <p:spTgt spid="768"/>
                                        </p:tgtEl>
                                      </p:cBhvr>
                                    </p:animEffect>
                                  </p:childTnLst>
                                </p:cTn>
                              </p:par>
                              <p:par>
                                <p:cTn id="38" presetID="10" presetClass="entr" presetSubtype="0" fill="hold" nodeType="withEffect">
                                  <p:stCondLst>
                                    <p:cond delay="0"/>
                                  </p:stCondLst>
                                  <p:childTnLst>
                                    <p:set>
                                      <p:cBhvr>
                                        <p:cTn id="39" dur="1" fill="hold">
                                          <p:stCondLst>
                                            <p:cond delay="0"/>
                                          </p:stCondLst>
                                        </p:cTn>
                                        <p:tgtEl>
                                          <p:spTgt spid="769"/>
                                        </p:tgtEl>
                                        <p:attrNameLst>
                                          <p:attrName>style.visibility</p:attrName>
                                        </p:attrNameLst>
                                      </p:cBhvr>
                                      <p:to>
                                        <p:strVal val="visible"/>
                                      </p:to>
                                    </p:set>
                                    <p:animEffect transition="in" filter="fade">
                                      <p:cBhvr>
                                        <p:cTn id="40" dur="1000"/>
                                        <p:tgtEl>
                                          <p:spTgt spid="769"/>
                                        </p:tgtEl>
                                      </p:cBhvr>
                                    </p:animEffect>
                                  </p:childTnLst>
                                </p:cTn>
                              </p:par>
                              <p:par>
                                <p:cTn id="41" presetID="10" presetClass="entr" presetSubtype="0" fill="hold" nodeType="withEffect">
                                  <p:stCondLst>
                                    <p:cond delay="0"/>
                                  </p:stCondLst>
                                  <p:childTnLst>
                                    <p:set>
                                      <p:cBhvr>
                                        <p:cTn id="42" dur="1" fill="hold">
                                          <p:stCondLst>
                                            <p:cond delay="0"/>
                                          </p:stCondLst>
                                        </p:cTn>
                                        <p:tgtEl>
                                          <p:spTgt spid="770"/>
                                        </p:tgtEl>
                                        <p:attrNameLst>
                                          <p:attrName>style.visibility</p:attrName>
                                        </p:attrNameLst>
                                      </p:cBhvr>
                                      <p:to>
                                        <p:strVal val="visible"/>
                                      </p:to>
                                    </p:set>
                                    <p:animEffect transition="in" filter="fade">
                                      <p:cBhvr>
                                        <p:cTn id="43" dur="1000"/>
                                        <p:tgtEl>
                                          <p:spTgt spid="770"/>
                                        </p:tgtEl>
                                      </p:cBhvr>
                                    </p:animEffect>
                                  </p:childTnLst>
                                </p:cTn>
                              </p:par>
                              <p:par>
                                <p:cTn id="44" presetID="10" presetClass="entr" presetSubtype="0" fill="hold" nodeType="withEffect">
                                  <p:stCondLst>
                                    <p:cond delay="0"/>
                                  </p:stCondLst>
                                  <p:childTnLst>
                                    <p:set>
                                      <p:cBhvr>
                                        <p:cTn id="45" dur="1" fill="hold">
                                          <p:stCondLst>
                                            <p:cond delay="0"/>
                                          </p:stCondLst>
                                        </p:cTn>
                                        <p:tgtEl>
                                          <p:spTgt spid="771"/>
                                        </p:tgtEl>
                                        <p:attrNameLst>
                                          <p:attrName>style.visibility</p:attrName>
                                        </p:attrNameLst>
                                      </p:cBhvr>
                                      <p:to>
                                        <p:strVal val="visible"/>
                                      </p:to>
                                    </p:set>
                                    <p:animEffect transition="in" filter="fade">
                                      <p:cBhvr>
                                        <p:cTn id="46" dur="1000"/>
                                        <p:tgtEl>
                                          <p:spTgt spid="771"/>
                                        </p:tgtEl>
                                      </p:cBhvr>
                                    </p:animEffect>
                                  </p:childTnLst>
                                </p:cTn>
                              </p:par>
                              <p:par>
                                <p:cTn id="47" presetID="10" presetClass="entr" presetSubtype="0" fill="hold" nodeType="withEffect">
                                  <p:stCondLst>
                                    <p:cond delay="0"/>
                                  </p:stCondLst>
                                  <p:childTnLst>
                                    <p:set>
                                      <p:cBhvr>
                                        <p:cTn id="48" dur="1" fill="hold">
                                          <p:stCondLst>
                                            <p:cond delay="0"/>
                                          </p:stCondLst>
                                        </p:cTn>
                                        <p:tgtEl>
                                          <p:spTgt spid="772"/>
                                        </p:tgtEl>
                                        <p:attrNameLst>
                                          <p:attrName>style.visibility</p:attrName>
                                        </p:attrNameLst>
                                      </p:cBhvr>
                                      <p:to>
                                        <p:strVal val="visible"/>
                                      </p:to>
                                    </p:set>
                                    <p:animEffect transition="in" filter="fade">
                                      <p:cBhvr>
                                        <p:cTn id="49" dur="1000"/>
                                        <p:tgtEl>
                                          <p:spTgt spid="772"/>
                                        </p:tgtEl>
                                      </p:cBhvr>
                                    </p:animEffect>
                                  </p:childTnLst>
                                </p:cTn>
                              </p:par>
                              <p:par>
                                <p:cTn id="50" presetID="10" presetClass="entr" presetSubtype="0" fill="hold" nodeType="withEffect">
                                  <p:stCondLst>
                                    <p:cond delay="0"/>
                                  </p:stCondLst>
                                  <p:childTnLst>
                                    <p:set>
                                      <p:cBhvr>
                                        <p:cTn id="51" dur="1" fill="hold">
                                          <p:stCondLst>
                                            <p:cond delay="0"/>
                                          </p:stCondLst>
                                        </p:cTn>
                                        <p:tgtEl>
                                          <p:spTgt spid="773"/>
                                        </p:tgtEl>
                                        <p:attrNameLst>
                                          <p:attrName>style.visibility</p:attrName>
                                        </p:attrNameLst>
                                      </p:cBhvr>
                                      <p:to>
                                        <p:strVal val="visible"/>
                                      </p:to>
                                    </p:set>
                                    <p:animEffect transition="in" filter="fade">
                                      <p:cBhvr>
                                        <p:cTn id="52" dur="1000"/>
                                        <p:tgtEl>
                                          <p:spTgt spid="773"/>
                                        </p:tgtEl>
                                      </p:cBhvr>
                                    </p:animEffect>
                                  </p:childTnLst>
                                </p:cTn>
                              </p:par>
                              <p:par>
                                <p:cTn id="53" presetID="10" presetClass="entr" presetSubtype="0" fill="hold" nodeType="withEffect">
                                  <p:stCondLst>
                                    <p:cond delay="0"/>
                                  </p:stCondLst>
                                  <p:childTnLst>
                                    <p:set>
                                      <p:cBhvr>
                                        <p:cTn id="54" dur="1" fill="hold">
                                          <p:stCondLst>
                                            <p:cond delay="0"/>
                                          </p:stCondLst>
                                        </p:cTn>
                                        <p:tgtEl>
                                          <p:spTgt spid="774"/>
                                        </p:tgtEl>
                                        <p:attrNameLst>
                                          <p:attrName>style.visibility</p:attrName>
                                        </p:attrNameLst>
                                      </p:cBhvr>
                                      <p:to>
                                        <p:strVal val="visible"/>
                                      </p:to>
                                    </p:set>
                                    <p:animEffect transition="in" filter="fade">
                                      <p:cBhvr>
                                        <p:cTn id="55" dur="1000"/>
                                        <p:tgtEl>
                                          <p:spTgt spid="774"/>
                                        </p:tgtEl>
                                      </p:cBhvr>
                                    </p:animEffect>
                                  </p:childTnLst>
                                </p:cTn>
                              </p:par>
                              <p:par>
                                <p:cTn id="56" presetID="10" presetClass="entr" presetSubtype="0" fill="hold" nodeType="withEffect">
                                  <p:stCondLst>
                                    <p:cond delay="0"/>
                                  </p:stCondLst>
                                  <p:childTnLst>
                                    <p:set>
                                      <p:cBhvr>
                                        <p:cTn id="57" dur="1" fill="hold">
                                          <p:stCondLst>
                                            <p:cond delay="0"/>
                                          </p:stCondLst>
                                        </p:cTn>
                                        <p:tgtEl>
                                          <p:spTgt spid="775"/>
                                        </p:tgtEl>
                                        <p:attrNameLst>
                                          <p:attrName>style.visibility</p:attrName>
                                        </p:attrNameLst>
                                      </p:cBhvr>
                                      <p:to>
                                        <p:strVal val="visible"/>
                                      </p:to>
                                    </p:set>
                                    <p:animEffect transition="in" filter="fade">
                                      <p:cBhvr>
                                        <p:cTn id="58" dur="1000"/>
                                        <p:tgtEl>
                                          <p:spTgt spid="775"/>
                                        </p:tgtEl>
                                      </p:cBhvr>
                                    </p:animEffect>
                                  </p:childTnLst>
                                </p:cTn>
                              </p:par>
                              <p:par>
                                <p:cTn id="59" presetID="10" presetClass="entr" presetSubtype="0" fill="hold" nodeType="withEffect">
                                  <p:stCondLst>
                                    <p:cond delay="0"/>
                                  </p:stCondLst>
                                  <p:childTnLst>
                                    <p:set>
                                      <p:cBhvr>
                                        <p:cTn id="60" dur="1" fill="hold">
                                          <p:stCondLst>
                                            <p:cond delay="0"/>
                                          </p:stCondLst>
                                        </p:cTn>
                                        <p:tgtEl>
                                          <p:spTgt spid="776"/>
                                        </p:tgtEl>
                                        <p:attrNameLst>
                                          <p:attrName>style.visibility</p:attrName>
                                        </p:attrNameLst>
                                      </p:cBhvr>
                                      <p:to>
                                        <p:strVal val="visible"/>
                                      </p:to>
                                    </p:set>
                                    <p:animEffect transition="in" filter="fade">
                                      <p:cBhvr>
                                        <p:cTn id="61" dur="1000"/>
                                        <p:tgtEl>
                                          <p:spTgt spid="776"/>
                                        </p:tgtEl>
                                      </p:cBhvr>
                                    </p:animEffect>
                                  </p:childTnLst>
                                </p:cTn>
                              </p:par>
                              <p:par>
                                <p:cTn id="62" presetID="10" presetClass="entr" presetSubtype="0" fill="hold" nodeType="withEffect">
                                  <p:stCondLst>
                                    <p:cond delay="0"/>
                                  </p:stCondLst>
                                  <p:childTnLst>
                                    <p:set>
                                      <p:cBhvr>
                                        <p:cTn id="63" dur="1" fill="hold">
                                          <p:stCondLst>
                                            <p:cond delay="0"/>
                                          </p:stCondLst>
                                        </p:cTn>
                                        <p:tgtEl>
                                          <p:spTgt spid="777"/>
                                        </p:tgtEl>
                                        <p:attrNameLst>
                                          <p:attrName>style.visibility</p:attrName>
                                        </p:attrNameLst>
                                      </p:cBhvr>
                                      <p:to>
                                        <p:strVal val="visible"/>
                                      </p:to>
                                    </p:set>
                                    <p:animEffect transition="in" filter="fade">
                                      <p:cBhvr>
                                        <p:cTn id="64" dur="1000"/>
                                        <p:tgtEl>
                                          <p:spTgt spid="777"/>
                                        </p:tgtEl>
                                      </p:cBhvr>
                                    </p:animEffect>
                                  </p:childTnLst>
                                </p:cTn>
                              </p:par>
                              <p:par>
                                <p:cTn id="65" presetID="10" presetClass="entr" presetSubtype="0" fill="hold" nodeType="withEffect">
                                  <p:stCondLst>
                                    <p:cond delay="0"/>
                                  </p:stCondLst>
                                  <p:childTnLst>
                                    <p:set>
                                      <p:cBhvr>
                                        <p:cTn id="66" dur="1" fill="hold">
                                          <p:stCondLst>
                                            <p:cond delay="0"/>
                                          </p:stCondLst>
                                        </p:cTn>
                                        <p:tgtEl>
                                          <p:spTgt spid="778"/>
                                        </p:tgtEl>
                                        <p:attrNameLst>
                                          <p:attrName>style.visibility</p:attrName>
                                        </p:attrNameLst>
                                      </p:cBhvr>
                                      <p:to>
                                        <p:strVal val="visible"/>
                                      </p:to>
                                    </p:set>
                                    <p:animEffect transition="in" filter="fade">
                                      <p:cBhvr>
                                        <p:cTn id="67" dur="1000"/>
                                        <p:tgtEl>
                                          <p:spTgt spid="778"/>
                                        </p:tgtEl>
                                      </p:cBhvr>
                                    </p:animEffect>
                                  </p:childTnLst>
                                </p:cTn>
                              </p:par>
                              <p:par>
                                <p:cTn id="68" presetID="10" presetClass="entr" presetSubtype="0" fill="hold" nodeType="withEffect">
                                  <p:stCondLst>
                                    <p:cond delay="0"/>
                                  </p:stCondLst>
                                  <p:childTnLst>
                                    <p:set>
                                      <p:cBhvr>
                                        <p:cTn id="69" dur="1" fill="hold">
                                          <p:stCondLst>
                                            <p:cond delay="0"/>
                                          </p:stCondLst>
                                        </p:cTn>
                                        <p:tgtEl>
                                          <p:spTgt spid="779"/>
                                        </p:tgtEl>
                                        <p:attrNameLst>
                                          <p:attrName>style.visibility</p:attrName>
                                        </p:attrNameLst>
                                      </p:cBhvr>
                                      <p:to>
                                        <p:strVal val="visible"/>
                                      </p:to>
                                    </p:set>
                                    <p:animEffect transition="in" filter="fade">
                                      <p:cBhvr>
                                        <p:cTn id="70" dur="1000"/>
                                        <p:tgtEl>
                                          <p:spTgt spid="779"/>
                                        </p:tgtEl>
                                      </p:cBhvr>
                                    </p:animEffect>
                                  </p:childTnLst>
                                </p:cTn>
                              </p:par>
                              <p:par>
                                <p:cTn id="71" presetID="10" presetClass="entr" presetSubtype="0" fill="hold" nodeType="withEffect">
                                  <p:stCondLst>
                                    <p:cond delay="0"/>
                                  </p:stCondLst>
                                  <p:childTnLst>
                                    <p:set>
                                      <p:cBhvr>
                                        <p:cTn id="72" dur="1" fill="hold">
                                          <p:stCondLst>
                                            <p:cond delay="0"/>
                                          </p:stCondLst>
                                        </p:cTn>
                                        <p:tgtEl>
                                          <p:spTgt spid="780"/>
                                        </p:tgtEl>
                                        <p:attrNameLst>
                                          <p:attrName>style.visibility</p:attrName>
                                        </p:attrNameLst>
                                      </p:cBhvr>
                                      <p:to>
                                        <p:strVal val="visible"/>
                                      </p:to>
                                    </p:set>
                                    <p:animEffect transition="in" filter="fade">
                                      <p:cBhvr>
                                        <p:cTn id="73" dur="1000"/>
                                        <p:tgtEl>
                                          <p:spTgt spid="780"/>
                                        </p:tgtEl>
                                      </p:cBhvr>
                                    </p:animEffect>
                                  </p:childTnLst>
                                </p:cTn>
                              </p:par>
                              <p:par>
                                <p:cTn id="74" presetID="10" presetClass="entr" presetSubtype="0" fill="hold" nodeType="withEffect">
                                  <p:stCondLst>
                                    <p:cond delay="0"/>
                                  </p:stCondLst>
                                  <p:childTnLst>
                                    <p:set>
                                      <p:cBhvr>
                                        <p:cTn id="75" dur="1" fill="hold">
                                          <p:stCondLst>
                                            <p:cond delay="0"/>
                                          </p:stCondLst>
                                        </p:cTn>
                                        <p:tgtEl>
                                          <p:spTgt spid="781"/>
                                        </p:tgtEl>
                                        <p:attrNameLst>
                                          <p:attrName>style.visibility</p:attrName>
                                        </p:attrNameLst>
                                      </p:cBhvr>
                                      <p:to>
                                        <p:strVal val="visible"/>
                                      </p:to>
                                    </p:set>
                                    <p:animEffect transition="in" filter="fade">
                                      <p:cBhvr>
                                        <p:cTn id="76" dur="1000"/>
                                        <p:tgtEl>
                                          <p:spTgt spid="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7"/>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9900FF"/>
                </a:solidFill>
              </a:rPr>
              <a:t>[Deployment Phase] </a:t>
            </a:r>
            <a:r>
              <a:rPr lang="en" b="1" u="sng"/>
              <a:t>Explain what a REST APIs is, and its advantages.</a:t>
            </a:r>
            <a:endParaRPr b="1" u="sng"/>
          </a:p>
        </p:txBody>
      </p:sp>
      <p:sp>
        <p:nvSpPr>
          <p:cNvPr id="827" name="Google Shape;827;p87"/>
          <p:cNvSpPr txBox="1"/>
          <p:nvPr/>
        </p:nvSpPr>
        <p:spPr>
          <a:xfrm>
            <a:off x="-56622" y="421735"/>
            <a:ext cx="8765100" cy="24627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1000"/>
              </a:spcBef>
              <a:spcAft>
                <a:spcPts val="0"/>
              </a:spcAft>
              <a:buSzPts val="1000"/>
              <a:buChar char="●"/>
            </a:pPr>
            <a:r>
              <a:rPr lang="en" sz="1000"/>
              <a:t>A widely used, standardized, simple format for the access of resources and communicating over the internet, when it comes to client-server models</a:t>
            </a:r>
            <a:endParaRPr sz="1000"/>
          </a:p>
          <a:p>
            <a:pPr marL="457200" lvl="0" indent="-292100" algn="l" rtl="0">
              <a:lnSpc>
                <a:spcPct val="115000"/>
              </a:lnSpc>
              <a:spcBef>
                <a:spcPts val="0"/>
              </a:spcBef>
              <a:spcAft>
                <a:spcPts val="0"/>
              </a:spcAft>
              <a:buSzPts val="1000"/>
              <a:buChar char="●"/>
            </a:pPr>
            <a:r>
              <a:rPr lang="en" sz="1000"/>
              <a:t>Works over HTTPs and uses GET (read), POST (create), PUT (update), and DELETE, a server destination URI/URL, along with simple data formats like JSON and XML. Can also contain headers with auth data.</a:t>
            </a:r>
            <a:endParaRPr sz="1000"/>
          </a:p>
          <a:p>
            <a:pPr marL="914400" lvl="1" indent="-292100" algn="l" rtl="0">
              <a:lnSpc>
                <a:spcPct val="115000"/>
              </a:lnSpc>
              <a:spcBef>
                <a:spcPts val="0"/>
              </a:spcBef>
              <a:spcAft>
                <a:spcPts val="0"/>
              </a:spcAft>
              <a:buSzPts val="1000"/>
              <a:buChar char="○"/>
            </a:pPr>
            <a:r>
              <a:rPr lang="en" sz="1000"/>
              <a:t>Client sends request, server sends response</a:t>
            </a:r>
            <a:endParaRPr sz="1000"/>
          </a:p>
          <a:p>
            <a:pPr marL="457200" lvl="0" indent="-292100" algn="l" rtl="0">
              <a:lnSpc>
                <a:spcPct val="115000"/>
              </a:lnSpc>
              <a:spcBef>
                <a:spcPts val="0"/>
              </a:spcBef>
              <a:spcAft>
                <a:spcPts val="0"/>
              </a:spcAft>
              <a:buSzPts val="1000"/>
              <a:buChar char="●"/>
            </a:pPr>
            <a:r>
              <a:rPr lang="en" sz="1000"/>
              <a:t>Crucially, is </a:t>
            </a:r>
            <a:r>
              <a:rPr lang="en" sz="1000" b="1"/>
              <a:t>stateless </a:t>
            </a:r>
            <a:r>
              <a:rPr lang="en" sz="1000"/>
              <a:t>on the server side; each request processed independently</a:t>
            </a:r>
            <a:endParaRPr sz="1000"/>
          </a:p>
          <a:p>
            <a:pPr marL="914400" lvl="1" indent="-292100" algn="l" rtl="0">
              <a:lnSpc>
                <a:spcPct val="115000"/>
              </a:lnSpc>
              <a:spcBef>
                <a:spcPts val="0"/>
              </a:spcBef>
              <a:spcAft>
                <a:spcPts val="0"/>
              </a:spcAft>
              <a:buSzPts val="1000"/>
              <a:buChar char="○"/>
            </a:pPr>
            <a:r>
              <a:rPr lang="en" sz="1000"/>
              <a:t>If notions of a session are required, then this is managed on the client-side, and passed onto other services as necessary by the client.</a:t>
            </a:r>
            <a:endParaRPr sz="1000"/>
          </a:p>
          <a:p>
            <a:pPr marL="914400" lvl="1" indent="-292100" algn="l" rtl="0">
              <a:lnSpc>
                <a:spcPct val="115000"/>
              </a:lnSpc>
              <a:spcBef>
                <a:spcPts val="0"/>
              </a:spcBef>
              <a:spcAft>
                <a:spcPts val="0"/>
              </a:spcAft>
              <a:buSzPts val="1000"/>
              <a:buChar char="○"/>
            </a:pPr>
            <a:r>
              <a:rPr lang="en" sz="1000"/>
              <a:t>This creates a clear distinction between front-end (client) and back-end (server)</a:t>
            </a:r>
            <a:endParaRPr sz="1000"/>
          </a:p>
          <a:p>
            <a:pPr marL="457200" lvl="0" indent="-292100" algn="l" rtl="0">
              <a:lnSpc>
                <a:spcPct val="115000"/>
              </a:lnSpc>
              <a:spcBef>
                <a:spcPts val="0"/>
              </a:spcBef>
              <a:spcAft>
                <a:spcPts val="0"/>
              </a:spcAft>
              <a:buSzPts val="1000"/>
              <a:buChar char="●"/>
            </a:pPr>
            <a:r>
              <a:rPr lang="en" sz="1000"/>
              <a:t>The stateless feature allows easy </a:t>
            </a:r>
            <a:r>
              <a:rPr lang="en" sz="1000" b="1"/>
              <a:t>horizontal scaling </a:t>
            </a:r>
            <a:r>
              <a:rPr lang="en" sz="1000"/>
              <a:t>(no state syncing required) and </a:t>
            </a:r>
            <a:r>
              <a:rPr lang="en" sz="1000" b="1"/>
              <a:t>caching</a:t>
            </a:r>
            <a:r>
              <a:rPr lang="en" sz="1000"/>
              <a:t>.</a:t>
            </a:r>
            <a:endParaRPr sz="1000"/>
          </a:p>
          <a:p>
            <a:pPr marL="457200" lvl="0" indent="-292100" algn="l" rtl="0">
              <a:lnSpc>
                <a:spcPct val="115000"/>
              </a:lnSpc>
              <a:spcBef>
                <a:spcPts val="0"/>
              </a:spcBef>
              <a:spcAft>
                <a:spcPts val="0"/>
              </a:spcAft>
              <a:buSzPts val="1000"/>
              <a:buChar char="●"/>
            </a:pPr>
            <a:r>
              <a:rPr lang="en" sz="1000"/>
              <a:t>Can have an actual server running 24/7, or use something like AWS Lambda (function as a service FaaS, pay-as-used but can have cold-starts sometimes. Considered “serverless” since you don’t have to manage them)</a:t>
            </a:r>
            <a:endParaRPr sz="1000"/>
          </a:p>
          <a:p>
            <a:pPr marL="914400" lvl="1" indent="-292100" algn="l" rtl="0">
              <a:lnSpc>
                <a:spcPct val="115000"/>
              </a:lnSpc>
              <a:spcBef>
                <a:spcPts val="0"/>
              </a:spcBef>
              <a:spcAft>
                <a:spcPts val="0"/>
              </a:spcAft>
              <a:buSzPts val="1000"/>
              <a:buChar char="○"/>
            </a:pPr>
            <a:r>
              <a:rPr lang="en" sz="1000"/>
              <a:t>Typically uses a dependency management system like docker</a:t>
            </a:r>
            <a:endParaRPr sz="1000"/>
          </a:p>
          <a:p>
            <a:pPr marL="457200" lvl="0" indent="-292100" algn="l" rtl="0">
              <a:lnSpc>
                <a:spcPct val="115000"/>
              </a:lnSpc>
              <a:spcBef>
                <a:spcPts val="0"/>
              </a:spcBef>
              <a:spcAft>
                <a:spcPts val="0"/>
              </a:spcAft>
              <a:buSzPts val="1000"/>
              <a:buChar char="●"/>
            </a:pPr>
            <a:r>
              <a:rPr lang="en" sz="1000"/>
              <a:t>Can be implemented in python using packages like Flask or FastAPI</a:t>
            </a:r>
            <a:endParaRPr sz="1000"/>
          </a:p>
        </p:txBody>
      </p:sp>
      <p:pic>
        <p:nvPicPr>
          <p:cNvPr id="829" name="Google Shape;829;p87"/>
          <p:cNvPicPr preferRelativeResize="0"/>
          <p:nvPr/>
        </p:nvPicPr>
        <p:blipFill rotWithShape="1">
          <a:blip r:embed="rId3">
            <a:alphaModFix/>
          </a:blip>
          <a:srcRect t="14474" b="8779"/>
          <a:stretch/>
        </p:blipFill>
        <p:spPr>
          <a:xfrm>
            <a:off x="4709050" y="2389625"/>
            <a:ext cx="4232233" cy="2378900"/>
          </a:xfrm>
          <a:prstGeom prst="rect">
            <a:avLst/>
          </a:prstGeom>
          <a:noFill/>
          <a:ln>
            <a:noFill/>
          </a:ln>
        </p:spPr>
      </p:pic>
      <p:sp>
        <p:nvSpPr>
          <p:cNvPr id="830" name="Google Shape;830;p87"/>
          <p:cNvSpPr txBox="1"/>
          <p:nvPr/>
        </p:nvSpPr>
        <p:spPr>
          <a:xfrm>
            <a:off x="399050" y="3241875"/>
            <a:ext cx="4173000" cy="8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rPr>
              <a:t>TLDR: API format over HTTP that is stateless &amp; thus easily scalable/cacheable</a:t>
            </a:r>
            <a:endParaRPr sz="1600" dirty="0">
              <a:solidFill>
                <a:schemeClr val="dk2"/>
              </a:solidFill>
            </a:endParaRPr>
          </a:p>
        </p:txBody>
      </p:sp>
      <p:sp>
        <p:nvSpPr>
          <p:cNvPr id="2" name="TextBox 1">
            <a:extLst>
              <a:ext uri="{FF2B5EF4-FFF2-40B4-BE49-F238E27FC236}">
                <a16:creationId xmlns:a16="http://schemas.microsoft.com/office/drawing/2014/main" id="{E5716814-A0A0-1172-107A-DB7BA701B45D}"/>
              </a:ext>
            </a:extLst>
          </p:cNvPr>
          <p:cNvSpPr txBox="1"/>
          <p:nvPr/>
        </p:nvSpPr>
        <p:spPr>
          <a:xfrm>
            <a:off x="8472458" y="4956789"/>
            <a:ext cx="716863" cy="200055"/>
          </a:xfrm>
          <a:prstGeom prst="rect">
            <a:avLst/>
          </a:prstGeom>
          <a:noFill/>
        </p:spPr>
        <p:txBody>
          <a:bodyPr wrap="none" rtlCol="0">
            <a:spAutoFit/>
          </a:bodyPr>
          <a:lstStyle/>
          <a:p>
            <a:r>
              <a:rPr lang="en-US" sz="700" i="1" dirty="0"/>
              <a:t>Full Stack DL</a:t>
            </a:r>
          </a:p>
        </p:txBody>
      </p:sp>
      <p:sp>
        <p:nvSpPr>
          <p:cNvPr id="3" name="Slide Number Placeholder 2">
            <a:extLst>
              <a:ext uri="{FF2B5EF4-FFF2-40B4-BE49-F238E27FC236}">
                <a16:creationId xmlns:a16="http://schemas.microsoft.com/office/drawing/2014/main" id="{19DBD154-12A5-6613-9CDE-AD20ADF339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 grpId="0"/>
      <p:bldP spid="830" grpId="0"/>
      <p:bldP spid="2" grpId="0"/>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91"/>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9900FF"/>
                </a:solidFill>
              </a:rPr>
              <a:t>[Deployment Phase] </a:t>
            </a:r>
            <a:r>
              <a:rPr lang="en" b="1" u="sng"/>
              <a:t>What is Federated Learning, at a high level?</a:t>
            </a:r>
            <a:endParaRPr b="1" u="sng"/>
          </a:p>
        </p:txBody>
      </p:sp>
      <p:sp>
        <p:nvSpPr>
          <p:cNvPr id="864" name="Google Shape;864;p91"/>
          <p:cNvSpPr txBox="1"/>
          <p:nvPr/>
        </p:nvSpPr>
        <p:spPr>
          <a:xfrm>
            <a:off x="-33122" y="132785"/>
            <a:ext cx="8765100" cy="6150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000"/>
              </a:spcBef>
              <a:spcAft>
                <a:spcPts val="0"/>
              </a:spcAft>
              <a:buSzPts val="1300"/>
              <a:buChar char="●"/>
            </a:pPr>
            <a:r>
              <a:rPr lang="en" sz="1300"/>
              <a:t>Federated Learning: training a global model from data on local devices, without ever having access to the data </a:t>
            </a:r>
            <a:endParaRPr sz="1300"/>
          </a:p>
          <a:p>
            <a:pPr marL="457200" lvl="0" indent="-311150" algn="l" rtl="0">
              <a:lnSpc>
                <a:spcPct val="115000"/>
              </a:lnSpc>
              <a:spcBef>
                <a:spcPts val="0"/>
              </a:spcBef>
              <a:spcAft>
                <a:spcPts val="0"/>
              </a:spcAft>
              <a:buSzPts val="1300"/>
              <a:buChar char="●"/>
            </a:pPr>
            <a:r>
              <a:rPr lang="en" sz="1300"/>
              <a:t>approach for collaborative machine learning without compromising data privacy and security</a:t>
            </a:r>
            <a:endParaRPr sz="1300"/>
          </a:p>
        </p:txBody>
      </p:sp>
      <p:pic>
        <p:nvPicPr>
          <p:cNvPr id="866" name="Google Shape;866;p91"/>
          <p:cNvPicPr preferRelativeResize="0"/>
          <p:nvPr/>
        </p:nvPicPr>
        <p:blipFill>
          <a:blip r:embed="rId3">
            <a:alphaModFix/>
          </a:blip>
          <a:stretch>
            <a:fillRect/>
          </a:stretch>
        </p:blipFill>
        <p:spPr>
          <a:xfrm>
            <a:off x="4572000" y="789352"/>
            <a:ext cx="4520800" cy="2615275"/>
          </a:xfrm>
          <a:prstGeom prst="rect">
            <a:avLst/>
          </a:prstGeom>
          <a:noFill/>
          <a:ln>
            <a:noFill/>
          </a:ln>
        </p:spPr>
      </p:pic>
      <p:pic>
        <p:nvPicPr>
          <p:cNvPr id="867" name="Google Shape;867;p91"/>
          <p:cNvPicPr preferRelativeResize="0"/>
          <p:nvPr/>
        </p:nvPicPr>
        <p:blipFill>
          <a:blip r:embed="rId4">
            <a:alphaModFix/>
          </a:blip>
          <a:stretch>
            <a:fillRect/>
          </a:stretch>
        </p:blipFill>
        <p:spPr>
          <a:xfrm>
            <a:off x="73152" y="948402"/>
            <a:ext cx="4351799" cy="1927450"/>
          </a:xfrm>
          <a:prstGeom prst="rect">
            <a:avLst/>
          </a:prstGeom>
          <a:noFill/>
          <a:ln>
            <a:noFill/>
          </a:ln>
        </p:spPr>
      </p:pic>
      <p:sp>
        <p:nvSpPr>
          <p:cNvPr id="2" name="TextBox 1">
            <a:extLst>
              <a:ext uri="{FF2B5EF4-FFF2-40B4-BE49-F238E27FC236}">
                <a16:creationId xmlns:a16="http://schemas.microsoft.com/office/drawing/2014/main" id="{0753FE01-2C26-9CE5-B930-882918DCD80B}"/>
              </a:ext>
            </a:extLst>
          </p:cNvPr>
          <p:cNvSpPr txBox="1"/>
          <p:nvPr/>
        </p:nvSpPr>
        <p:spPr>
          <a:xfrm>
            <a:off x="8472458" y="4956789"/>
            <a:ext cx="716863" cy="200055"/>
          </a:xfrm>
          <a:prstGeom prst="rect">
            <a:avLst/>
          </a:prstGeom>
          <a:noFill/>
        </p:spPr>
        <p:txBody>
          <a:bodyPr wrap="none" rtlCol="0">
            <a:spAutoFit/>
          </a:bodyPr>
          <a:lstStyle/>
          <a:p>
            <a:r>
              <a:rPr lang="en-US" sz="700" i="1" dirty="0"/>
              <a:t>Full Stack DL</a:t>
            </a:r>
          </a:p>
        </p:txBody>
      </p:sp>
      <p:sp>
        <p:nvSpPr>
          <p:cNvPr id="3" name="Slide Number Placeholder 2">
            <a:extLst>
              <a:ext uri="{FF2B5EF4-FFF2-40B4-BE49-F238E27FC236}">
                <a16:creationId xmlns:a16="http://schemas.microsoft.com/office/drawing/2014/main" id="{CEC2C9C5-61E5-7AD5-1937-CE59DBF220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 grpId="0"/>
      <p:bldP spid="2" grpId="0"/>
      <p:bldP spid="3"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32527</TotalTime>
  <Words>13696</Words>
  <Application>Microsoft Office PowerPoint</Application>
  <PresentationFormat>On-screen Show (16:9)</PresentationFormat>
  <Paragraphs>1039</Paragraphs>
  <Slides>92</Slides>
  <Notes>76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Cambria</vt:lpstr>
      <vt:lpstr>Arial</vt:lpstr>
      <vt:lpstr>Cambria Math</vt:lpstr>
      <vt:lpstr>Wingdings</vt:lpstr>
      <vt:lpstr>Simple Light</vt:lpstr>
      <vt:lpstr>PowerPoint Presentation</vt:lpstr>
      <vt:lpstr>Describe Faster R-CNN. At a high level, how did it improve on Fast R-CNN and R-CNN?</vt:lpstr>
      <vt:lpstr>Explain the 1 stage detectors: YOLO, SSD, FPN, and RetinaNet. How do they compare to 2 stage detectors? </vt:lpstr>
      <vt:lpstr>Explain how Mask-RCNN works.</vt:lpstr>
      <vt:lpstr>Explain FCN, U-Net, and DeepLab</vt:lpstr>
      <vt:lpstr>PowerPoint Presentation</vt:lpstr>
      <vt:lpstr>Explain how the Detection Transformer (DETR) works.</vt:lpstr>
      <vt:lpstr>Explain how Mask2Former works.</vt:lpstr>
      <vt:lpstr>How does Segment Anything (SAM) work?</vt:lpstr>
      <vt:lpstr>PowerPoint Presentation</vt:lpstr>
      <vt:lpstr>How do (W)GANs work, and how are they optimized? Can they be conditioned on?</vt:lpstr>
      <vt:lpstr>Explain how Pix2Pix, CycleGAN, and conditional GANs work, and what they’re useful for. </vt:lpstr>
      <vt:lpstr>How do VAEs work?</vt:lpstr>
      <vt:lpstr>How does VQ-VAE work?</vt:lpstr>
      <vt:lpstr>How does DALL-E 1 implement text to image generation?</vt:lpstr>
      <vt:lpstr>How does a Masked Generative Image Transformer (MaskGIT) work?</vt:lpstr>
      <vt:lpstr>Explain how Visual AutoRegressive (VAR) models work.</vt:lpstr>
      <vt:lpstr>PowerPoint Presentation</vt:lpstr>
      <vt:lpstr>PowerPoint Presentation</vt:lpstr>
      <vt:lpstr>PowerPoint Presentation</vt:lpstr>
      <vt:lpstr>How do Diffusion Transformers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 a high level, what are the trade-offs between diffusion vs VQ for generation?</vt:lpstr>
      <vt:lpstr>How does CausVid turn a many-step bidirectional diffusion model into a few-step causal one?</vt:lpstr>
      <vt:lpstr>How can RL be used to improve diffusion?</vt:lpstr>
      <vt:lpstr>What’s the connection between Diffusion models and Langevin sampling?</vt:lpstr>
      <vt:lpstr>Question Goes Here</vt:lpstr>
      <vt:lpstr>PowerPoint Presentation</vt:lpstr>
      <vt:lpstr>PowerPoint Presentation</vt:lpstr>
      <vt:lpstr>Question Goes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connection between Gaussian Splatting &amp; NeRFs?</vt:lpstr>
      <vt:lpstr>How does GSGEN work?</vt:lpstr>
      <vt:lpstr>How does LGM work?</vt:lpstr>
      <vt:lpstr>How does Point-E work?</vt:lpstr>
      <vt:lpstr>How does Shape-E work?</vt:lpstr>
      <vt:lpstr>What are triplanes &amp; k-planes?</vt:lpstr>
      <vt:lpstr>How are 4D Gaussian Splats formulated &amp; optimized?</vt:lpstr>
      <vt:lpstr>How does LRM work?</vt:lpstr>
      <vt:lpstr>How does SDEdit work?</vt:lpstr>
      <vt:lpstr>How does CAT4D work?</vt:lpstr>
      <vt:lpstr>How does Dust3r work?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Brandon Leung</dc:creator>
  <cp:lastModifiedBy>Brandon Leung</cp:lastModifiedBy>
  <cp:revision>1</cp:revision>
  <dcterms:modified xsi:type="dcterms:W3CDTF">2025-08-04T19:57:12Z</dcterms:modified>
</cp:coreProperties>
</file>